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6"/>
  </p:notesMasterIdLst>
  <p:sldIdLst>
    <p:sldId id="437" r:id="rId3"/>
    <p:sldId id="440" r:id="rId4"/>
    <p:sldId id="441" r:id="rId5"/>
    <p:sldId id="398" r:id="rId6"/>
    <p:sldId id="438" r:id="rId7"/>
    <p:sldId id="443" r:id="rId8"/>
    <p:sldId id="434" r:id="rId9"/>
    <p:sldId id="407" r:id="rId10"/>
    <p:sldId id="435" r:id="rId11"/>
    <p:sldId id="427" r:id="rId12"/>
    <p:sldId id="433" r:id="rId13"/>
    <p:sldId id="436" r:id="rId14"/>
    <p:sldId id="43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A86"/>
    <a:srgbClr val="E97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14" autoAdjust="0"/>
    <p:restoredTop sz="83094" autoAdjust="0"/>
  </p:normalViewPr>
  <p:slideViewPr>
    <p:cSldViewPr snapToGrid="0">
      <p:cViewPr varScale="1">
        <p:scale>
          <a:sx n="99" d="100"/>
          <a:sy n="99" d="100"/>
        </p:scale>
        <p:origin x="11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AB10E3-618E-4E1C-B564-D6B1920C16E5}" type="datetimeFigureOut">
              <a:rPr lang="en-US" smtClean="0"/>
              <a:t>11/2/26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424BA-36D5-4763-94B6-44A8EB6C0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345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7424BA-36D5-4763-94B6-44A8EB6C09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0158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7424BA-36D5-4763-94B6-44A8EB6C09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3042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25F06-0A43-3C58-F503-596A0F732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0D5ABD-122D-9E09-05E3-88FF1E79DA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A8C499-79C4-882F-1638-6B6DDDF8BB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EB0E1-0E79-13E0-6FD8-27594A6F36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7424BA-36D5-4763-94B6-44A8EB6C09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523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424BA-36D5-4763-94B6-44A8EB6C09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42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7424BA-36D5-4763-94B6-44A8EB6C09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601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25F06-0A43-3C58-F503-596A0F732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0D5ABD-122D-9E09-05E3-88FF1E79DA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A8C499-79C4-882F-1638-6B6DDDF8BB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EB0E1-0E79-13E0-6FD8-27594A6F36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424BA-36D5-4763-94B6-44A8EB6C098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38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424BA-36D5-4763-94B6-44A8EB6C098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848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824B4-D154-A5D6-92C4-E68EC31D6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1859A2-D3FD-07BB-4D9F-13385FCF35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239A04-67AC-7463-3730-7AADE7641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7DE9F5-6D89-C769-B830-FA096CD0ED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424BA-36D5-4763-94B6-44A8EB6C09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00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3" name="Google Shape;2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31373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63A96-1B95-95A3-CB55-0CC91B466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C06870-1542-8081-B6AF-18C4C4048F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36ECAC-EE40-F1AF-3127-6E7F26873F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24FE4-87DA-6D80-A304-3AB04B35D4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424BA-36D5-4763-94B6-44A8EB6C098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2642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E1CA9-73F4-8B0D-A7C2-17EE7D36B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C8C660-403C-F2A3-026D-9728C16219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10924F-2869-E46E-59AD-7CE2B60503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AA2EDF-C5DE-C40E-93E3-0953D40789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424BA-36D5-4763-94B6-44A8EB6C098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4219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424BA-36D5-4763-94B6-44A8EB6C098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212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5AAA5-67D0-BAD1-963C-D6A8AF0B0A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BAE71F-9F04-D4C9-2E2D-F278536F76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22C40-1EF8-2595-C5D4-2E46E2A1B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68B71-0212-4474-99E9-A2B5BF7DDFD1}" type="datetime1">
              <a:rPr lang="el-GR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B1E85-171D-AA12-2D99-7311916E3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BFE35-B184-02CD-03BD-396A3F162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DA53-6543-45AD-877E-DDA2E5558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938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7C32-E272-24DA-E93C-788D835B1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E7505-5E84-3797-0754-288E6776E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8249A-1C6D-5AA1-96E4-A7176989C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6D4F-17F3-4B1D-AB12-568238BCD4BC}" type="datetime1">
              <a:rPr lang="el-GR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5A355-C4D1-F30A-884E-707F4F798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1740E-0DA7-07A2-D834-0BC8EDF8B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DA53-6543-45AD-877E-DDA2E5558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322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9EC4C-9A12-6151-4418-B438060B1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B7434B-01F4-4A04-CB6A-54A2B4ADB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4AB60B-63F1-6522-82C5-173A6FFE5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4B2E-4159-434F-9F8F-48A6ECB39C86}" type="datetime1">
              <a:rPr lang="el-GR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0F541-B2B3-CD83-5726-839285699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DA85F-6BF1-02BC-7DEF-6F1638485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DA53-6543-45AD-877E-DDA2E5558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594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39BCD-BF1A-2A84-9BFA-AAF75E324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526B7-3812-0B2B-D057-FB3A7063F5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6857A8-FF5F-4BC9-0FA7-AAB98118A3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C20507-958D-00E7-F43E-872BFC5A2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A8F8D-0E27-458A-9A3C-CB311E706CB8}" type="datetime1">
              <a:rPr lang="el-GR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851014-1A95-215D-FC31-316E174D7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08506-34F9-58BD-37D4-C44454D2B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DA53-6543-45AD-877E-DDA2E5558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42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B5D28-0A52-6A2C-E4A6-3C741D5BC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54136D-8ACF-F39A-6111-5E2A5E159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48AF4D-6323-FDC2-BB26-6E8DDF87B6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2317C4-9B77-6757-CF31-C797FC2600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D4F541-07F5-A184-EC7A-FC05BB870F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87EC91-F19E-F357-9A37-ACAF16D66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C91F-8D83-40EF-A418-00769C16CE7C}" type="datetime1">
              <a:rPr lang="el-GR" smtClean="0"/>
              <a:t>2/11/26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83236-4A61-A37B-E12B-232B18002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CFB9B4-3820-DAC1-3825-DFDFF0946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DA53-6543-45AD-877E-DDA2E5558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36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040EA-9925-0D91-D512-92F453EB9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DC4D5B-66CE-3816-1C6A-B295E8CC1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1141-94D8-430D-840C-0C08EF248700}" type="datetime1">
              <a:rPr lang="el-GR" smtClean="0"/>
              <a:t>2/11/26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5DDFEF-9FE7-3278-5073-1183BB5BB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F471AD-D304-C992-BD6A-7E5B24B2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DA53-6543-45AD-877E-DDA2E5558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79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063CB2-E898-2C59-EAD5-32E778F41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D0584-17C7-4495-BAD3-00A5FA7224AC}" type="datetime1">
              <a:rPr lang="el-GR" smtClean="0"/>
              <a:t>2/11/26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CBC4F0-AA96-4FE9-76DE-213E2B884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9F9F3F-9A1A-A845-B6A4-093B4E02C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DA53-6543-45AD-877E-DDA2E5558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670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8E1AE-4F7F-5832-80EF-4474792F6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B495E-99E5-53F9-0AAE-F4D599B76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A710A-92A0-A224-313A-77BBC248B1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C1A03-29CE-0BED-369C-A75F6E240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CBC26-98D6-466F-AB0C-C5F00F3FBDAD}" type="datetime1">
              <a:rPr lang="el-GR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E2D421-BC44-58D3-20CA-C52C4C413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0147E-DE66-B89D-9DA2-4EA73F649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DA53-6543-45AD-877E-DDA2E5558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24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9CE4-9AC1-49A7-15D8-38729F729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32420E-444B-992C-936B-16723C29BF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63E55-120F-80B8-ACB4-FE0FAC7C2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ACF0B-91BD-D8C2-A858-379EDCDA7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5CEB3-6794-4580-A105-DF9EBADF16F4}" type="datetime1">
              <a:rPr lang="el-GR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0DCE03-6FAB-965E-0F7F-4C14996C3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71495F-0A9E-6A67-7820-BBF2955B7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DA53-6543-45AD-877E-DDA2E5558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312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FFBB2-A678-7BD4-C975-5F34C92CC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FA618F-535C-7BB4-0835-1D5F41A748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1C4A1-4672-3D94-09F6-C9A0BE458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97EA-8740-4D71-A4BC-CD88C6BE8709}" type="datetime1">
              <a:rPr lang="el-GR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CE78C-A779-3103-B41F-8DFC7476C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5E57F-ABC2-F99F-B64F-AC78ECD7B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DA53-6543-45AD-877E-DDA2E5558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11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A9F886-8FFF-0345-492E-EB3D9F356C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014397-3DCE-DE66-C009-1B7C2D4A4D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A75F5-340D-E967-62C5-6522F44F6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C84F-A8F7-4E8E-8D1B-51176C2EC428}" type="datetime1">
              <a:rPr lang="el-GR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EB654-2EC7-95B0-1423-7BAFD7B7B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70980-0EE2-5D81-7F25-8DA9D7294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DA53-6543-45AD-877E-DDA2E5558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917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2481-B543-8158-1148-86D087630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679454-F720-A77E-34F3-43A9E7B31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1A5CD-343D-C6DC-294D-5B9F48022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8431-AB58-4926-9C48-D43243F73946}" type="datetime1">
              <a:rPr lang="el-GR" smtClean="0"/>
              <a:t>2/11/26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50163-CEA4-C895-4F3B-5D7E5950E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656DB-08BD-F8B8-AAE9-864D10A45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8D6D-ABED-406F-BC79-2532A019C39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2640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AB501-542D-597E-F83E-FD05E6928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9DCF6-666D-6C16-7051-FF72FE5E8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7B7A0C-79F8-5764-1539-27C6666D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9F49-E42C-4465-B9B0-3039C6617A45}" type="datetime1">
              <a:rPr lang="el-GR" smtClean="0"/>
              <a:t>2/11/26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3E4D2-C994-8C6C-CFE6-EC6C53653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D6EE4-2E69-F7D9-CC7D-F0EB4E53C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8D6D-ABED-406F-BC79-2532A019C39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9027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42D4F-7076-EC7B-739A-64743E7C0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16D7FA-19B0-30AC-61D8-5601B91DF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B180C-A704-C625-2AA6-CCAE0D31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02643-0167-4E61-A7B2-A893EACC08C0}" type="datetime1">
              <a:rPr lang="el-GR" smtClean="0"/>
              <a:t>2/11/26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1D4D2-E065-CC98-0ECC-F3DEEC6E2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BE5B30-EA9A-79FE-97B9-3ACE7540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8D6D-ABED-406F-BC79-2532A019C39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871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47C55-9758-C8AA-5783-7F3C8B364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0D703-B9DB-C18D-AE50-9453633A05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49E49C-1241-69F2-52B5-9668F3B5A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50D403-C803-CBF0-191C-636777029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A47C2-269C-4BA5-B496-1FA9E7AF8CF2}" type="datetime1">
              <a:rPr lang="el-GR" smtClean="0"/>
              <a:t>2/11/26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D2B681-2015-2748-917B-D642CCB4A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AEDBCB-67C6-01C9-8637-917F724CA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8D6D-ABED-406F-BC79-2532A019C39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13304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8A505-E094-E28C-D3A5-5076BADF5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F392E-E5BD-0AD9-D823-1F82C84600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641122-EA4A-8E88-92BB-226DD03FFC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BAA0C7-FDB6-E54E-5306-945044DC62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78658E-9283-311D-87ED-35A51559A9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E27935-74B3-5421-3986-AB7B24EB5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FA2FF-D059-4F9B-9E0F-A3275A949AB5}" type="datetime1">
              <a:rPr lang="el-GR" smtClean="0"/>
              <a:t>2/11/26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CC2C93-B848-1003-39A3-7FB5BDC01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808E8D-0067-370E-9F34-04F86CE33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8D6D-ABED-406F-BC79-2532A019C39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9752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83E3C-07D6-0219-7D4E-78463DB5D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FBAFFE-2C77-2837-380C-F6E5B2DF0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E9C86-E050-4C70-BA4C-16560A344831}" type="datetime1">
              <a:rPr lang="el-GR" smtClean="0"/>
              <a:t>2/11/26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A8A68F-B79A-44FD-18DE-D0CF377D9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DAACD9-CFF7-6DDD-5091-FEC874D70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8D6D-ABED-406F-BC79-2532A019C39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1765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30CEBD-57BE-3AD0-A867-EA5654110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7770C-35BE-45AE-BE8F-75822B2ADD4D}" type="datetime1">
              <a:rPr lang="el-GR" smtClean="0"/>
              <a:t>2/11/26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42862E-52C1-6577-D5F1-89909683C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1B4177-1A01-8414-344F-3A762CCF7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8D6D-ABED-406F-BC79-2532A019C39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6761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68B94-D3A1-6719-2849-D3B40F738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F4E08-BCA9-770B-8032-BE6CAD0B8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3F92E0-EC68-D33E-94B4-4A63CE509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3F04C-CE36-2E0D-0896-84CC3F1CD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331A5-38F8-469E-B654-1ECDAE1F0925}" type="datetime1">
              <a:rPr lang="el-GR" smtClean="0"/>
              <a:t>2/11/26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364D98-6FE0-6051-1B5F-6C21534CD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27072F-856E-9376-E00E-D309829CF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8D6D-ABED-406F-BC79-2532A019C39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24408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4E3EA-7433-78BA-EAA9-F337AF345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6D8CC0-8E36-CED6-8A47-3BA3CB5540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EA7A0-02B9-00DA-326E-5CBE207687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47779-9507-53A4-7F1F-C8A65B02B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CB494-6CE5-4F3A-B353-4F689226BB3D}" type="datetime1">
              <a:rPr lang="el-GR" smtClean="0"/>
              <a:t>2/11/26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C6000F-F159-2A14-8958-5ECF3FE1E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04C31E-3F9C-D014-EE45-2FC863ECF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8D6D-ABED-406F-BC79-2532A019C39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0497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96855-C7AE-5C47-710E-EBD19625E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51564A-0E61-FB9E-65BE-AD899BC82B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E6CCD-BD3D-BE4E-1E0B-9082F3588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439A-C3D0-4C4F-AC9A-2AC796669EF5}" type="datetime1">
              <a:rPr lang="el-GR" smtClean="0"/>
              <a:t>2/11/26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A6708-65F5-49C3-D1B3-8B5ABD74D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C6932-0988-9585-39E4-C651FB4FA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8D6D-ABED-406F-BC79-2532A019C39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94946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E30CBD-5E2A-8AD4-A78B-1C93F5A39A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A87974-A431-68D5-D857-2A122F0386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67A0E-1746-BD8B-28D6-BBDD9588C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DCA00-F5F1-4ED4-8B61-567CEFE30330}" type="datetime1">
              <a:rPr lang="el-GR" smtClean="0"/>
              <a:t>2/11/26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8E153-0D16-2B81-7450-3EBE27F5A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30DD4-5B9F-DA44-2C1C-7BB161CC6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8D6D-ABED-406F-BC79-2532A019C39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1445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7E5D6A-3CAD-065A-FDC2-33E523F99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075A3-60CE-81F7-6714-88BD15312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60D49-5CDF-3B3F-55A4-27BF4208E5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9DC5F-C1FF-4E62-9A45-F42FDB6BFD12}" type="datetime1">
              <a:rPr lang="el-GR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35B56-77E9-F2E6-D570-EBF4485328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CD546-126F-2B41-3080-AF30D85AE6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BDA53-6543-45AD-877E-DDA2E5558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6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FDABC6-FF06-0C31-3B96-898F42FAF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330F35-DCC7-D14F-8016-C47E284DC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A00A2-A936-658E-19E8-A7F5D10A27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73C822-7D97-412E-9FDB-6F94B4D59F2E}" type="datetime1">
              <a:rPr lang="el-GR" smtClean="0"/>
              <a:t>2/11/26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1E1A7-38AB-91BA-7FE1-1767AC633F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6E48C-9B3C-D4AB-F3B5-24A27061C0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728D6D-ABED-406F-BC79-2532A019C39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650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9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9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9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11" Type="http://schemas.openxmlformats.org/officeDocument/2006/relationships/image" Target="../media/image45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4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11" Type="http://schemas.openxmlformats.org/officeDocument/2006/relationships/image" Target="../media/image52.png"/><Relationship Id="rId5" Type="http://schemas.openxmlformats.org/officeDocument/2006/relationships/image" Target="../media/image48.png"/><Relationship Id="rId10" Type="http://schemas.openxmlformats.org/officeDocument/2006/relationships/image" Target="../media/image51.png"/><Relationship Id="rId4" Type="http://schemas.openxmlformats.org/officeDocument/2006/relationships/image" Target="../media/image20.pn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18067-5F2F-7570-C543-FBB2726D2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ople at work">
            <a:extLst>
              <a:ext uri="{FF2B5EF4-FFF2-40B4-BE49-F238E27FC236}">
                <a16:creationId xmlns:a16="http://schemas.microsoft.com/office/drawing/2014/main" id="{40F18555-5D37-1EC8-B57A-26CB1FDC84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1" b="12581"/>
          <a:stretch/>
        </p:blipFill>
        <p:spPr>
          <a:xfrm>
            <a:off x="0" y="0"/>
            <a:ext cx="12192000" cy="686404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14AD52B-BCB1-643E-28B8-4D5C1CC683E8}"/>
              </a:ext>
            </a:extLst>
          </p:cNvPr>
          <p:cNvSpPr/>
          <p:nvPr/>
        </p:nvSpPr>
        <p:spPr>
          <a:xfrm>
            <a:off x="0" y="-54430"/>
            <a:ext cx="12192000" cy="6912430"/>
          </a:xfrm>
          <a:prstGeom prst="rect">
            <a:avLst/>
          </a:prstGeom>
          <a:solidFill>
            <a:srgbClr val="134A86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object 17">
            <a:extLst>
              <a:ext uri="{FF2B5EF4-FFF2-40B4-BE49-F238E27FC236}">
                <a16:creationId xmlns:a16="http://schemas.microsoft.com/office/drawing/2014/main" id="{D495F2E2-7013-163A-A668-7B8B9E051D7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45" y="204972"/>
            <a:ext cx="2837806" cy="98882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FE48A2B-57CC-6F84-CA83-38C4C40767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36925"/>
          <a:stretch>
            <a:fillRect/>
          </a:stretch>
        </p:blipFill>
        <p:spPr>
          <a:xfrm rot="16200000">
            <a:off x="4524889" y="-466143"/>
            <a:ext cx="3483429" cy="11170904"/>
          </a:xfrm>
          <a:custGeom>
            <a:avLst/>
            <a:gdLst>
              <a:gd name="connsiteX0" fmla="*/ 3483429 w 3483429"/>
              <a:gd name="connsiteY0" fmla="*/ 0 h 9675738"/>
              <a:gd name="connsiteX1" fmla="*/ 3483429 w 3483429"/>
              <a:gd name="connsiteY1" fmla="*/ 9675738 h 9675738"/>
              <a:gd name="connsiteX2" fmla="*/ 0 w 3483429"/>
              <a:gd name="connsiteY2" fmla="*/ 9675738 h 9675738"/>
              <a:gd name="connsiteX3" fmla="*/ 0 w 3483429"/>
              <a:gd name="connsiteY3" fmla="*/ 0 h 9675738"/>
              <a:gd name="connsiteX4" fmla="*/ 3483429 w 3483429"/>
              <a:gd name="connsiteY4" fmla="*/ 0 h 9675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3429" h="9675738">
                <a:moveTo>
                  <a:pt x="3483429" y="0"/>
                </a:moveTo>
                <a:lnTo>
                  <a:pt x="3483429" y="9675738"/>
                </a:lnTo>
                <a:lnTo>
                  <a:pt x="0" y="9675738"/>
                </a:lnTo>
                <a:lnTo>
                  <a:pt x="0" y="0"/>
                </a:lnTo>
                <a:lnTo>
                  <a:pt x="3483429" y="0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D88B3F-19ED-3268-9A1B-C870BCFE4FD0}"/>
              </a:ext>
            </a:extLst>
          </p:cNvPr>
          <p:cNvSpPr txBox="1"/>
          <p:nvPr/>
        </p:nvSpPr>
        <p:spPr>
          <a:xfrm>
            <a:off x="3033551" y="2255627"/>
            <a:ext cx="6280267" cy="3454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algn="ctr">
              <a:spcBef>
                <a:spcPts val="95"/>
              </a:spcBef>
              <a:defRPr/>
            </a:pPr>
            <a:r>
              <a:rPr lang="el-G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Παρουσίαση σχεδίου νόμου</a:t>
            </a:r>
          </a:p>
          <a:p>
            <a:pPr marL="12700" marR="5080" lvl="0" algn="ctr">
              <a:spcBef>
                <a:spcPts val="95"/>
              </a:spcBef>
              <a:defRPr/>
            </a:pPr>
            <a:r>
              <a:rPr lang="el-G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«Κανόνες στη χρήση της τεχνητής νοημοσύνης στην αγορά εργασίας – Προστασία εργαζομένων στις πλατφόρμες - Ενσωμάτωση της Οδηγίας (ΕΕ) 2024/2831 του Ευρωπαϊκού Κοινοβουλίου και του Συμβουλίου</a:t>
            </a:r>
          </a:p>
          <a:p>
            <a:pPr marL="12700" marR="5080" lvl="0" algn="ctr">
              <a:spcBef>
                <a:spcPts val="95"/>
              </a:spcBef>
              <a:defRPr/>
            </a:pPr>
            <a:r>
              <a:rPr lang="el-G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 της 23ης Οκτωβρίου 2024</a:t>
            </a:r>
          </a:p>
          <a:p>
            <a:pPr marL="12700" marR="5080" lvl="0" algn="ctr">
              <a:spcBef>
                <a:spcPts val="95"/>
              </a:spcBef>
              <a:defRPr/>
            </a:pPr>
            <a:r>
              <a:rPr lang="el-G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/>
              </a:rPr>
              <a:t> και λοιπές διατάξεις»</a:t>
            </a:r>
            <a:b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cs typeface="Helvetica"/>
              </a:rPr>
            </a:br>
            <a:endParaRPr kumimoji="0" lang="el-G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9854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804672" y="1371600"/>
            <a:ext cx="667512" cy="42976"/>
          </a:xfrm>
          <a:prstGeom prst="rect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473952"/>
            <a:ext cx="12191695" cy="201168"/>
          </a:xfrm>
          <a:prstGeom prst="rect">
            <a:avLst/>
          </a:prstGeom>
          <a:solidFill>
            <a:srgbClr val="2D5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8BD9A6-F02C-A3E7-3910-CA277DEE6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0722" y="212699"/>
            <a:ext cx="1877731" cy="43895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521207" y="6318504"/>
            <a:ext cx="393192" cy="420624"/>
          </a:xfrm>
          <a:prstGeom prst="roundRect">
            <a:avLst/>
          </a:prstGeom>
          <a:solidFill>
            <a:srgbClr val="FFFFFF"/>
          </a:solidFill>
          <a:ln w="2159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cxnSp>
        <p:nvCxnSpPr>
          <p:cNvPr id="12" name="Connector 11"/>
          <p:cNvCxnSpPr/>
          <p:nvPr/>
        </p:nvCxnSpPr>
        <p:spPr>
          <a:xfrm>
            <a:off x="612648" y="6409944"/>
            <a:ext cx="182880" cy="0"/>
          </a:xfrm>
          <a:prstGeom prst="line">
            <a:avLst/>
          </a:prstGeom>
          <a:ln w="17145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612648" y="6492240"/>
            <a:ext cx="146304" cy="0"/>
          </a:xfrm>
          <a:prstGeom prst="line">
            <a:avLst/>
          </a:prstGeom>
          <a:ln w="17145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768096" y="6556248"/>
            <a:ext cx="47548" cy="47548"/>
          </a:xfrm>
          <a:prstGeom prst="ellipse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759952" y="603504"/>
            <a:ext cx="457200" cy="667512"/>
          </a:xfrm>
          <a:prstGeom prst="roundRect">
            <a:avLst/>
          </a:prstGeom>
          <a:noFill/>
          <a:ln w="25400">
            <a:solidFill>
              <a:srgbClr val="13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cxnSp>
        <p:nvCxnSpPr>
          <p:cNvPr id="17" name="Connector 16"/>
          <p:cNvCxnSpPr/>
          <p:nvPr/>
        </p:nvCxnSpPr>
        <p:spPr>
          <a:xfrm>
            <a:off x="8860536" y="704088"/>
            <a:ext cx="246888" cy="0"/>
          </a:xfrm>
          <a:prstGeom prst="line">
            <a:avLst/>
          </a:prstGeom>
          <a:ln w="1651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8956548" y="1170432"/>
            <a:ext cx="54864" cy="54864"/>
          </a:xfrm>
          <a:prstGeom prst="ellipse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558784" y="795528"/>
            <a:ext cx="118872" cy="118872"/>
          </a:xfrm>
          <a:prstGeom prst="ellipse">
            <a:avLst/>
          </a:prstGeom>
          <a:solidFill>
            <a:srgbClr val="FFFFFF"/>
          </a:solidFill>
          <a:ln w="19685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9381744" y="813816"/>
            <a:ext cx="118872" cy="118872"/>
          </a:xfrm>
          <a:prstGeom prst="ellipse">
            <a:avLst/>
          </a:prstGeom>
          <a:solidFill>
            <a:srgbClr val="FFFFFF"/>
          </a:solidFill>
          <a:ln w="19685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8549640" y="1188720"/>
            <a:ext cx="118872" cy="118872"/>
          </a:xfrm>
          <a:prstGeom prst="ellipse">
            <a:avLst/>
          </a:prstGeom>
          <a:solidFill>
            <a:srgbClr val="FFFFFF"/>
          </a:solidFill>
          <a:ln w="19685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cxnSp>
        <p:nvCxnSpPr>
          <p:cNvPr id="22" name="Connector 21"/>
          <p:cNvCxnSpPr/>
          <p:nvPr/>
        </p:nvCxnSpPr>
        <p:spPr>
          <a:xfrm>
            <a:off x="8677656" y="868680"/>
            <a:ext cx="82296" cy="18288"/>
          </a:xfrm>
          <a:prstGeom prst="line">
            <a:avLst/>
          </a:prstGeom>
          <a:ln w="16510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9217152" y="877824"/>
            <a:ext cx="155448" cy="18288"/>
          </a:xfrm>
          <a:prstGeom prst="line">
            <a:avLst/>
          </a:prstGeom>
          <a:ln w="16510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8668511" y="1133856"/>
            <a:ext cx="91441" cy="82296"/>
          </a:xfrm>
          <a:prstGeom prst="line">
            <a:avLst/>
          </a:prstGeom>
          <a:ln w="16510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Τίτλος - επεξεργάσιμος"/>
          <p:cNvSpPr txBox="1"/>
          <p:nvPr/>
        </p:nvSpPr>
        <p:spPr>
          <a:xfrm>
            <a:off x="832104" y="466344"/>
            <a:ext cx="9235440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140" b="1" i="0" u="none" strike="noStrike" kern="1200" cap="none" spc="0" normalizeH="0" baseline="0" noProof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Η νέα πραγματικότητα</a:t>
            </a:r>
          </a:p>
        </p:txBody>
      </p:sp>
      <p:sp>
        <p:nvSpPr>
          <p:cNvPr id="34" name="Εισαγωγή"/>
          <p:cNvSpPr txBox="1"/>
          <p:nvPr/>
        </p:nvSpPr>
        <p:spPr>
          <a:xfrm>
            <a:off x="832104" y="1645920"/>
            <a:ext cx="10524744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Η </a:t>
            </a: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Τεχνητή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Νοημοσύνη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και </a:t>
            </a: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οι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α</a:t>
            </a: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λγόριθμοι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br>
              <a:rPr kumimoji="0" lang="el-GR" sz="220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</a:t>
            </a: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λλάζουν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ριζικά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τον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τρό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πο οργάνωσης της εργασίας.</a:t>
            </a:r>
          </a:p>
        </p:txBody>
      </p:sp>
      <p:grpSp>
        <p:nvGrpSpPr>
          <p:cNvPr id="40" name="Σημείο 1"/>
          <p:cNvGrpSpPr/>
          <p:nvPr/>
        </p:nvGrpSpPr>
        <p:grpSpPr>
          <a:xfrm>
            <a:off x="832104" y="2542032"/>
            <a:ext cx="3325368" cy="2395728"/>
            <a:chOff x="832104" y="2542032"/>
            <a:chExt cx="3325368" cy="2395728"/>
          </a:xfrm>
        </p:grpSpPr>
        <p:sp>
          <p:nvSpPr>
            <p:cNvPr id="35" name="Σημείο 1"/>
            <p:cNvSpPr/>
            <p:nvPr/>
          </p:nvSpPr>
          <p:spPr>
            <a:xfrm>
              <a:off x="832104" y="2542032"/>
              <a:ext cx="3325368" cy="2395728"/>
            </a:xfrm>
            <a:prstGeom prst="roundRect">
              <a:avLst>
                <a:gd name="adj" fmla="val 4580"/>
              </a:avLst>
            </a:prstGeom>
            <a:solidFill>
              <a:srgbClr val="00AEEB">
                <a:alpha val="9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36" name="Κύκλος εικονιδίου"/>
            <p:cNvSpPr/>
            <p:nvPr/>
          </p:nvSpPr>
          <p:spPr>
            <a:xfrm>
              <a:off x="1060704" y="2770632"/>
              <a:ext cx="603504" cy="603504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37" name="Εικονίδιο Cpu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05545" y="2915473"/>
              <a:ext cx="313822" cy="313822"/>
            </a:xfrm>
            <a:prstGeom prst="rect">
              <a:avLst/>
            </a:prstGeom>
          </p:spPr>
        </p:pic>
        <p:sp>
          <p:nvSpPr>
            <p:cNvPr id="38" name="Κείμενο"/>
            <p:cNvSpPr txBox="1"/>
            <p:nvPr/>
          </p:nvSpPr>
          <p:spPr>
            <a:xfrm>
              <a:off x="1810512" y="2743200"/>
              <a:ext cx="2164080" cy="6583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0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Αλγοριθμική</a:t>
              </a: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δι</a:t>
              </a: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αχείριση:</a:t>
              </a:r>
            </a:p>
          </p:txBody>
        </p:sp>
        <p:sp>
          <p:nvSpPr>
            <p:cNvPr id="39" name="Κείμενο"/>
            <p:cNvSpPr txBox="1"/>
            <p:nvPr/>
          </p:nvSpPr>
          <p:spPr>
            <a:xfrm>
              <a:off x="1060704" y="3566160"/>
              <a:ext cx="2868168" cy="12070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0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Οι αλγόριθμοι αναθέτουν καθήκοντα, παρακολουθούν και αξιολογούν την απόδοση, επηρεάζουν αμοιβές και αποφάσεις διακοπής συνεργασίας.</a:t>
              </a:r>
            </a:p>
          </p:txBody>
        </p:sp>
      </p:grpSp>
      <p:grpSp>
        <p:nvGrpSpPr>
          <p:cNvPr id="46" name="Σημείο 2"/>
          <p:cNvGrpSpPr/>
          <p:nvPr/>
        </p:nvGrpSpPr>
        <p:grpSpPr>
          <a:xfrm>
            <a:off x="4431792" y="2542032"/>
            <a:ext cx="3325368" cy="2395728"/>
            <a:chOff x="4431792" y="2542032"/>
            <a:chExt cx="3325368" cy="2395728"/>
          </a:xfrm>
        </p:grpSpPr>
        <p:sp>
          <p:nvSpPr>
            <p:cNvPr id="41" name="Σημείο 2"/>
            <p:cNvSpPr/>
            <p:nvPr/>
          </p:nvSpPr>
          <p:spPr>
            <a:xfrm>
              <a:off x="4431792" y="2542032"/>
              <a:ext cx="3325368" cy="2395728"/>
            </a:xfrm>
            <a:prstGeom prst="roundRect">
              <a:avLst>
                <a:gd name="adj" fmla="val 4580"/>
              </a:avLst>
            </a:prstGeom>
            <a:solidFill>
              <a:srgbClr val="00AEEB">
                <a:alpha val="9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42" name="Κύκλος εικονιδίου"/>
            <p:cNvSpPr/>
            <p:nvPr/>
          </p:nvSpPr>
          <p:spPr>
            <a:xfrm>
              <a:off x="4660392" y="2770632"/>
              <a:ext cx="603504" cy="603504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43" name="Εικονίδιο Box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05233" y="2915473"/>
              <a:ext cx="313822" cy="313822"/>
            </a:xfrm>
            <a:prstGeom prst="rect">
              <a:avLst/>
            </a:prstGeom>
          </p:spPr>
        </p:pic>
        <p:sp>
          <p:nvSpPr>
            <p:cNvPr id="44" name="Κείμενο"/>
            <p:cNvSpPr txBox="1"/>
            <p:nvPr/>
          </p:nvSpPr>
          <p:spPr>
            <a:xfrm>
              <a:off x="5410200" y="2743200"/>
              <a:ext cx="2164080" cy="6583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«Μα</a:t>
              </a:r>
              <a:r>
                <a:rPr kumimoji="0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ύρο</a:t>
              </a: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κουτί</a:t>
              </a: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» 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AEE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indent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(black box):</a:t>
              </a:r>
            </a:p>
          </p:txBody>
        </p:sp>
        <p:sp>
          <p:nvSpPr>
            <p:cNvPr id="45" name="Κείμενο"/>
            <p:cNvSpPr txBox="1"/>
            <p:nvPr/>
          </p:nvSpPr>
          <p:spPr>
            <a:xfrm>
              <a:off x="4660392" y="3566160"/>
              <a:ext cx="2868168" cy="12070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r>
                <a:rPr lang="en-GR" sz="1500" dirty="0">
                  <a:solidFill>
                    <a:srgbClr val="134A86"/>
                  </a:solidFill>
                  <a:latin typeface="Calibri"/>
                </a:rPr>
                <a:t>Συχνά, ο εργαζόμενος δεν γνωρίζει με ποια κριτήρια αξιολογείται ούτε πώς λαμβάνονται οι αποφάσεις που τον αφορούν.</a:t>
              </a:r>
            </a:p>
          </p:txBody>
        </p:sp>
      </p:grpSp>
      <p:grpSp>
        <p:nvGrpSpPr>
          <p:cNvPr id="52" name="Σημείο 3"/>
          <p:cNvGrpSpPr/>
          <p:nvPr/>
        </p:nvGrpSpPr>
        <p:grpSpPr>
          <a:xfrm>
            <a:off x="8031480" y="2542032"/>
            <a:ext cx="3325368" cy="2395728"/>
            <a:chOff x="8031480" y="2542032"/>
            <a:chExt cx="3325368" cy="2395728"/>
          </a:xfrm>
        </p:grpSpPr>
        <p:sp>
          <p:nvSpPr>
            <p:cNvPr id="47" name="Σημείο 3"/>
            <p:cNvSpPr/>
            <p:nvPr/>
          </p:nvSpPr>
          <p:spPr>
            <a:xfrm>
              <a:off x="8031480" y="2542032"/>
              <a:ext cx="3325368" cy="2395728"/>
            </a:xfrm>
            <a:prstGeom prst="roundRect">
              <a:avLst>
                <a:gd name="adj" fmla="val 4580"/>
              </a:avLst>
            </a:prstGeom>
            <a:solidFill>
              <a:srgbClr val="00AEEB">
                <a:alpha val="9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48" name="Κύκλος εικονιδίου"/>
            <p:cNvSpPr/>
            <p:nvPr/>
          </p:nvSpPr>
          <p:spPr>
            <a:xfrm>
              <a:off x="8260080" y="2770632"/>
              <a:ext cx="603504" cy="603504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49" name="Εικονίδιο TriangleAlert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04921" y="2915473"/>
              <a:ext cx="313822" cy="313822"/>
            </a:xfrm>
            <a:prstGeom prst="rect">
              <a:avLst/>
            </a:prstGeom>
          </p:spPr>
        </p:pic>
        <p:sp>
          <p:nvSpPr>
            <p:cNvPr id="50" name="Κείμενο"/>
            <p:cNvSpPr txBox="1"/>
            <p:nvPr/>
          </p:nvSpPr>
          <p:spPr>
            <a:xfrm>
              <a:off x="9009888" y="2743200"/>
              <a:ext cx="2164080" cy="6583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0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Νέοι</a:t>
              </a: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κίνδυνοι</a:t>
              </a: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:</a:t>
              </a:r>
            </a:p>
          </p:txBody>
        </p:sp>
        <p:sp>
          <p:nvSpPr>
            <p:cNvPr id="51" name="Κείμενο"/>
            <p:cNvSpPr txBox="1"/>
            <p:nvPr/>
          </p:nvSpPr>
          <p:spPr>
            <a:xfrm>
              <a:off x="8260080" y="3566160"/>
              <a:ext cx="2868168" cy="12070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0" sz="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Γι</a:t>
              </a:r>
              <a:r>
                <a:rPr kumimoji="0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α τα εργασιακά δικαιώματα, την προστασία προσωπικών δεδομένων, την υγεία και την ασφάλεια στην εργασία.</a:t>
              </a:r>
            </a:p>
          </p:txBody>
        </p:sp>
      </p:grpSp>
      <p:grpSp>
        <p:nvGrpSpPr>
          <p:cNvPr id="59" name="Κεντρικό μήνυμα"/>
          <p:cNvGrpSpPr/>
          <p:nvPr/>
        </p:nvGrpSpPr>
        <p:grpSpPr>
          <a:xfrm>
            <a:off x="832104" y="5193792"/>
            <a:ext cx="10524744" cy="749808"/>
            <a:chOff x="832104" y="5193792"/>
            <a:chExt cx="10524744" cy="749808"/>
          </a:xfrm>
        </p:grpSpPr>
        <p:sp>
          <p:nvSpPr>
            <p:cNvPr id="53" name="Κεντρικό μήνυμα - φόντο"/>
            <p:cNvSpPr/>
            <p:nvPr/>
          </p:nvSpPr>
          <p:spPr>
            <a:xfrm>
              <a:off x="832104" y="5193792"/>
              <a:ext cx="10524744" cy="749808"/>
            </a:xfrm>
            <a:prstGeom prst="rect">
              <a:avLst/>
            </a:prstGeom>
            <a:solidFill>
              <a:srgbClr val="00AEEB">
                <a:alpha val="8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54" name="Γωνία"/>
            <p:cNvSpPr/>
            <p:nvPr/>
          </p:nvSpPr>
          <p:spPr>
            <a:xfrm>
              <a:off x="832104" y="5193792"/>
              <a:ext cx="292608" cy="68580"/>
            </a:xfrm>
            <a:prstGeom prst="rect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55" name="Γωνία"/>
            <p:cNvSpPr/>
            <p:nvPr/>
          </p:nvSpPr>
          <p:spPr>
            <a:xfrm>
              <a:off x="832104" y="5193792"/>
              <a:ext cx="68580" cy="749808"/>
            </a:xfrm>
            <a:prstGeom prst="rect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56" name="Γωνία"/>
            <p:cNvSpPr/>
            <p:nvPr/>
          </p:nvSpPr>
          <p:spPr>
            <a:xfrm>
              <a:off x="11064240" y="5193792"/>
              <a:ext cx="292608" cy="68580"/>
            </a:xfrm>
            <a:prstGeom prst="rect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57" name="Γωνία"/>
            <p:cNvSpPr/>
            <p:nvPr/>
          </p:nvSpPr>
          <p:spPr>
            <a:xfrm>
              <a:off x="11288268" y="5193792"/>
              <a:ext cx="68580" cy="749808"/>
            </a:xfrm>
            <a:prstGeom prst="rect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58" name="Κεντρικό μήνυμα"/>
            <p:cNvSpPr txBox="1"/>
            <p:nvPr/>
          </p:nvSpPr>
          <p:spPr>
            <a:xfrm>
              <a:off x="1243584" y="5248656"/>
              <a:ext cx="9701784" cy="6400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GR" sz="2000" b="1" dirty="0">
                  <a:solidFill>
                    <a:srgbClr val="134A86"/>
                  </a:solidFill>
                  <a:latin typeface="Calibri"/>
                </a:rPr>
                <a:t>Η Τεχνητή Νοημοσύνη μπορεί να αυξήσει σημαντικά την παραγωγικότητα.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2000" b="1" dirty="0">
                  <a:solidFill>
                    <a:srgbClr val="134A86"/>
                  </a:solidFill>
                  <a:latin typeface="Calibri"/>
                </a:rPr>
                <a:t>Ωστόσο, η</a:t>
              </a:r>
              <a:r>
                <a:rPr sz="2000" b="1" dirty="0">
                  <a:solidFill>
                    <a:srgbClr val="134A86"/>
                  </a:solidFill>
                  <a:latin typeface="Calibri"/>
                </a:rPr>
                <a:t> νέα ψηφιακή πραγματικότητα απαιτεί σαφείς κανόνες προστασ</a:t>
              </a:r>
              <a:r>
                <a:rPr kumimoji="0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ίας.</a:t>
              </a:r>
            </a:p>
          </p:txBody>
        </p:sp>
      </p:grpSp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>
          <a:xfrm>
            <a:off x="8609076" y="6391973"/>
            <a:ext cx="2743200" cy="365125"/>
          </a:xfrm>
        </p:spPr>
        <p:txBody>
          <a:bodyPr/>
          <a:lstStyle/>
          <a:p>
            <a:fld id="{64728D6D-ABED-406F-BC79-2532A019C398}" type="slidenum">
              <a:rPr lang="el-GR" smtClean="0">
                <a:solidFill>
                  <a:schemeClr val="bg1"/>
                </a:solidFill>
              </a:rPr>
              <a:pPr/>
              <a:t>2</a:t>
            </a:fld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798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AAF9C7-01DD-EAD5-BB42-696B771BE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804672" y="1371600"/>
            <a:ext cx="667512" cy="42976"/>
          </a:xfrm>
          <a:prstGeom prst="rect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6473952"/>
            <a:ext cx="12191695" cy="201168"/>
          </a:xfrm>
          <a:prstGeom prst="rect">
            <a:avLst/>
          </a:prstGeom>
          <a:solidFill>
            <a:srgbClr val="2D5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4" name="Graphic 15">
            <a:extLst>
              <a:ext uri="{FF2B5EF4-FFF2-40B4-BE49-F238E27FC236}">
                <a16:creationId xmlns:a16="http://schemas.microsoft.com/office/drawing/2014/main" id="{59E9E751-486B-5E81-0A6A-A99805469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4017" y="372969"/>
            <a:ext cx="1879259" cy="436595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521207" y="6318504"/>
            <a:ext cx="393192" cy="420624"/>
          </a:xfrm>
          <a:prstGeom prst="roundRect">
            <a:avLst/>
          </a:prstGeom>
          <a:solidFill>
            <a:srgbClr val="FFFFFF"/>
          </a:solidFill>
          <a:ln w="2159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cxnSp>
        <p:nvCxnSpPr>
          <p:cNvPr id="26" name="Connector 25"/>
          <p:cNvCxnSpPr/>
          <p:nvPr/>
        </p:nvCxnSpPr>
        <p:spPr>
          <a:xfrm>
            <a:off x="612648" y="6409944"/>
            <a:ext cx="182880" cy="0"/>
          </a:xfrm>
          <a:prstGeom prst="line">
            <a:avLst/>
          </a:prstGeom>
          <a:ln w="17145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612648" y="6492240"/>
            <a:ext cx="146304" cy="0"/>
          </a:xfrm>
          <a:prstGeom prst="line">
            <a:avLst/>
          </a:prstGeom>
          <a:ln w="17145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768096" y="6556248"/>
            <a:ext cx="47548" cy="47548"/>
          </a:xfrm>
          <a:prstGeom prst="ellipse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8650224" y="603504"/>
            <a:ext cx="457200" cy="667512"/>
          </a:xfrm>
          <a:prstGeom prst="roundRect">
            <a:avLst/>
          </a:prstGeom>
          <a:noFill/>
          <a:ln w="25400">
            <a:solidFill>
              <a:srgbClr val="13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cxnSp>
        <p:nvCxnSpPr>
          <p:cNvPr id="31" name="Connector 30"/>
          <p:cNvCxnSpPr/>
          <p:nvPr/>
        </p:nvCxnSpPr>
        <p:spPr>
          <a:xfrm>
            <a:off x="8750808" y="704088"/>
            <a:ext cx="246888" cy="0"/>
          </a:xfrm>
          <a:prstGeom prst="line">
            <a:avLst/>
          </a:prstGeom>
          <a:ln w="1651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8846820" y="1170432"/>
            <a:ext cx="54864" cy="54864"/>
          </a:xfrm>
          <a:prstGeom prst="ellipse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3" name="Pentagon 32"/>
          <p:cNvSpPr/>
          <p:nvPr/>
        </p:nvSpPr>
        <p:spPr>
          <a:xfrm rot="10800000">
            <a:off x="9061704" y="832104"/>
            <a:ext cx="320040" cy="338328"/>
          </a:xfrm>
          <a:prstGeom prst="homePlate">
            <a:avLst/>
          </a:prstGeom>
          <a:solidFill>
            <a:srgbClr val="FFFFFF"/>
          </a:solidFill>
          <a:ln w="2286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cxnSp>
        <p:nvCxnSpPr>
          <p:cNvPr id="34" name="Connector 33"/>
          <p:cNvCxnSpPr/>
          <p:nvPr/>
        </p:nvCxnSpPr>
        <p:spPr>
          <a:xfrm>
            <a:off x="9144000" y="996696"/>
            <a:ext cx="64008" cy="73152"/>
          </a:xfrm>
          <a:prstGeom prst="line">
            <a:avLst/>
          </a:prstGeom>
          <a:ln w="22860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9208008" y="950976"/>
            <a:ext cx="109728" cy="118872"/>
          </a:xfrm>
          <a:prstGeom prst="line">
            <a:avLst/>
          </a:prstGeom>
          <a:ln w="22860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Τίτλος - επεξεργάσιμος"/>
          <p:cNvSpPr txBox="1"/>
          <p:nvPr/>
        </p:nvSpPr>
        <p:spPr>
          <a:xfrm>
            <a:off x="832104" y="466344"/>
            <a:ext cx="9235440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140" b="1" i="0" u="none" strike="noStrike" kern="1200" cap="none" spc="0" normalizeH="0" baseline="0" noProof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Η θεσμική απάντηση</a:t>
            </a:r>
          </a:p>
        </p:txBody>
      </p:sp>
      <p:grpSp>
        <p:nvGrpSpPr>
          <p:cNvPr id="49" name="Εισαγωγή"/>
          <p:cNvGrpSpPr/>
          <p:nvPr/>
        </p:nvGrpSpPr>
        <p:grpSpPr>
          <a:xfrm>
            <a:off x="832104" y="1645920"/>
            <a:ext cx="3246120" cy="3584448"/>
            <a:chOff x="832104" y="1645920"/>
            <a:chExt cx="3246120" cy="3584448"/>
          </a:xfrm>
        </p:grpSpPr>
        <p:sp>
          <p:nvSpPr>
            <p:cNvPr id="45" name="Εισαγωγή - πλαίσιο"/>
            <p:cNvSpPr/>
            <p:nvPr/>
          </p:nvSpPr>
          <p:spPr>
            <a:xfrm>
              <a:off x="832104" y="1645920"/>
              <a:ext cx="3246120" cy="3584448"/>
            </a:xfrm>
            <a:prstGeom prst="roundRect">
              <a:avLst>
                <a:gd name="adj" fmla="val 4225"/>
              </a:avLst>
            </a:prstGeom>
            <a:solidFill>
              <a:srgbClr val="134A86"/>
            </a:solidFill>
            <a:ln>
              <a:noFill/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46" name="Κύκλος εικονιδίου"/>
            <p:cNvSpPr/>
            <p:nvPr/>
          </p:nvSpPr>
          <p:spPr>
            <a:xfrm>
              <a:off x="1124712" y="1938528"/>
              <a:ext cx="868680" cy="868680"/>
            </a:xfrm>
            <a:prstGeom prst="ellipse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47" name="Εικονίδιο Landmark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33195" y="2147011"/>
              <a:ext cx="451714" cy="451714"/>
            </a:xfrm>
            <a:prstGeom prst="rect">
              <a:avLst/>
            </a:prstGeom>
          </p:spPr>
        </p:pic>
        <p:sp>
          <p:nvSpPr>
            <p:cNvPr id="48" name="Κείμενο"/>
            <p:cNvSpPr txBox="1"/>
            <p:nvPr/>
          </p:nvSpPr>
          <p:spPr>
            <a:xfrm>
              <a:off x="1049914" y="2841498"/>
              <a:ext cx="2697480" cy="2075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0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Με</a:t>
              </a: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το</a:t>
              </a: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νέο</a:t>
              </a: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νομοσχέδιο</a:t>
              </a: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εισάγετ</a:t>
              </a: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αι για πρώτη φορά ειδικό πλαίσιο 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indent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π</a:t>
              </a:r>
              <a:r>
                <a:rPr kumimoji="0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εριορισμών</a:t>
              </a: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l-G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και κανόνων </a:t>
              </a:r>
              <a:r>
                <a:rPr kumimoji="0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στην</a:t>
              </a: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α</a:t>
              </a:r>
              <a:r>
                <a:rPr kumimoji="0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λγοριθμική</a:t>
              </a: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δι</a:t>
              </a:r>
              <a:r>
                <a:rPr kumimoji="0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αχείριση της εργασίας μέσω ψηφιακών πλατφορμών.</a:t>
              </a:r>
            </a:p>
          </p:txBody>
        </p:sp>
      </p:grpSp>
      <p:grpSp>
        <p:nvGrpSpPr>
          <p:cNvPr id="54" name="Σημείο 1"/>
          <p:cNvGrpSpPr/>
          <p:nvPr/>
        </p:nvGrpSpPr>
        <p:grpSpPr>
          <a:xfrm>
            <a:off x="4352544" y="1645920"/>
            <a:ext cx="7004304" cy="1121664"/>
            <a:chOff x="4352544" y="1645920"/>
            <a:chExt cx="7004304" cy="1121664"/>
          </a:xfrm>
        </p:grpSpPr>
        <p:sp>
          <p:nvSpPr>
            <p:cNvPr id="50" name="Σημείο 1"/>
            <p:cNvSpPr/>
            <p:nvPr/>
          </p:nvSpPr>
          <p:spPr>
            <a:xfrm>
              <a:off x="4352544" y="1645920"/>
              <a:ext cx="7004304" cy="1121664"/>
            </a:xfrm>
            <a:prstGeom prst="roundRect">
              <a:avLst>
                <a:gd name="adj" fmla="val 9782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51" name="Κύκλος εικονιδίου"/>
            <p:cNvSpPr/>
            <p:nvPr/>
          </p:nvSpPr>
          <p:spPr>
            <a:xfrm>
              <a:off x="4581144" y="1914144"/>
              <a:ext cx="585216" cy="585216"/>
            </a:xfrm>
            <a:prstGeom prst="ellipse">
              <a:avLst/>
            </a:prstGeom>
            <a:solidFill>
              <a:srgbClr val="00AEEB">
                <a:alpha val="15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52" name="Εικονίδιο LockKeyhol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1596" y="2054596"/>
              <a:ext cx="304312" cy="304312"/>
            </a:xfrm>
            <a:prstGeom prst="rect">
              <a:avLst/>
            </a:prstGeom>
          </p:spPr>
        </p:pic>
        <p:sp>
          <p:nvSpPr>
            <p:cNvPr id="53" name="Κείμενο"/>
            <p:cNvSpPr txBox="1"/>
            <p:nvPr/>
          </p:nvSpPr>
          <p:spPr>
            <a:xfrm>
              <a:off x="5358384" y="1700784"/>
              <a:ext cx="5815584" cy="10119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None/>
              </a:pPr>
              <a:r>
                <a:rPr kumimoji="0" sz="1700" b="1" i="0" u="none" strike="noStrike" kern="1200" cap="none" spc="0" normalizeH="0" baseline="0" noProof="0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Όρια στη χρήση προσωπικών δεδομένων:</a:t>
              </a:r>
            </a:p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Απαγορεύεται η επεξεργασία συγκεκριμένων ευαίσθητων δεδομένων, όπως η ψυχολογική κατάσταση και οι ιδιωτικές συνομιλίες.</a:t>
              </a:r>
            </a:p>
          </p:txBody>
        </p:sp>
      </p:grpSp>
      <p:grpSp>
        <p:nvGrpSpPr>
          <p:cNvPr id="59" name="Σημείο 2"/>
          <p:cNvGrpSpPr/>
          <p:nvPr/>
        </p:nvGrpSpPr>
        <p:grpSpPr>
          <a:xfrm>
            <a:off x="4352544" y="2877312"/>
            <a:ext cx="7004304" cy="1121664"/>
            <a:chOff x="4352544" y="2877312"/>
            <a:chExt cx="7004304" cy="1121664"/>
          </a:xfrm>
        </p:grpSpPr>
        <p:sp>
          <p:nvSpPr>
            <p:cNvPr id="55" name="Σημείο 2"/>
            <p:cNvSpPr/>
            <p:nvPr/>
          </p:nvSpPr>
          <p:spPr>
            <a:xfrm>
              <a:off x="4352544" y="2877312"/>
              <a:ext cx="7004304" cy="1121664"/>
            </a:xfrm>
            <a:prstGeom prst="roundRect">
              <a:avLst>
                <a:gd name="adj" fmla="val 9782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56" name="Κύκλος εικονιδίου"/>
            <p:cNvSpPr/>
            <p:nvPr/>
          </p:nvSpPr>
          <p:spPr>
            <a:xfrm>
              <a:off x="4581144" y="3145536"/>
              <a:ext cx="585216" cy="585216"/>
            </a:xfrm>
            <a:prstGeom prst="ellipse">
              <a:avLst/>
            </a:prstGeom>
            <a:solidFill>
              <a:srgbClr val="00AEEB">
                <a:alpha val="15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57" name="Εικονίδιο Ey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21596" y="3285988"/>
              <a:ext cx="304312" cy="304312"/>
            </a:xfrm>
            <a:prstGeom prst="rect">
              <a:avLst/>
            </a:prstGeom>
          </p:spPr>
        </p:pic>
        <p:sp>
          <p:nvSpPr>
            <p:cNvPr id="58" name="Κείμενο"/>
            <p:cNvSpPr txBox="1"/>
            <p:nvPr/>
          </p:nvSpPr>
          <p:spPr>
            <a:xfrm>
              <a:off x="5358384" y="2932176"/>
              <a:ext cx="5815584" cy="10119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None/>
              </a:pPr>
              <a:r>
                <a:rPr kumimoji="0" sz="1700" b="1" i="0" u="none" strike="noStrike" kern="1200" cap="none" spc="0" normalizeH="0" baseline="0" noProof="0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Διαφάνεια:</a:t>
              </a:r>
            </a:p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Τα πρόσωπα που παρέχουν εργασία μέσω πλατφορμών αποκτούν δικαίωμα ενημέρωσης για τα αυτοματοποιημένα συστήματα, τα δεδομένα που χρησιμοποιούνται και τις αποφάσεις που τους επηρεάζουν.</a:t>
              </a:r>
            </a:p>
          </p:txBody>
        </p:sp>
      </p:grpSp>
      <p:grpSp>
        <p:nvGrpSpPr>
          <p:cNvPr id="64" name="Σημείο 3"/>
          <p:cNvGrpSpPr/>
          <p:nvPr/>
        </p:nvGrpSpPr>
        <p:grpSpPr>
          <a:xfrm>
            <a:off x="4352544" y="4108704"/>
            <a:ext cx="7004304" cy="1121664"/>
            <a:chOff x="4352544" y="4108704"/>
            <a:chExt cx="7004304" cy="1121664"/>
          </a:xfrm>
        </p:grpSpPr>
        <p:sp>
          <p:nvSpPr>
            <p:cNvPr id="60" name="Σημείο 3"/>
            <p:cNvSpPr/>
            <p:nvPr/>
          </p:nvSpPr>
          <p:spPr>
            <a:xfrm>
              <a:off x="4352544" y="4108704"/>
              <a:ext cx="7004304" cy="1121664"/>
            </a:xfrm>
            <a:prstGeom prst="roundRect">
              <a:avLst>
                <a:gd name="adj" fmla="val 9782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61" name="Κύκλος εικονιδίου"/>
            <p:cNvSpPr/>
            <p:nvPr/>
          </p:nvSpPr>
          <p:spPr>
            <a:xfrm>
              <a:off x="4581144" y="4376928"/>
              <a:ext cx="585216" cy="585216"/>
            </a:xfrm>
            <a:prstGeom prst="ellipse">
              <a:avLst/>
            </a:prstGeom>
            <a:solidFill>
              <a:srgbClr val="00AEEB">
                <a:alpha val="15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62" name="Εικονίδιο UserCheck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21596" y="4517380"/>
              <a:ext cx="304312" cy="304312"/>
            </a:xfrm>
            <a:prstGeom prst="rect">
              <a:avLst/>
            </a:prstGeom>
          </p:spPr>
        </p:pic>
        <p:sp>
          <p:nvSpPr>
            <p:cNvPr id="63" name="Κείμενο"/>
            <p:cNvSpPr txBox="1"/>
            <p:nvPr/>
          </p:nvSpPr>
          <p:spPr>
            <a:xfrm>
              <a:off x="5358384" y="4163568"/>
              <a:ext cx="5815584" cy="10119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None/>
              </a:pPr>
              <a:r>
                <a:rPr kumimoji="0" sz="17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Ανθρώ</a:t>
              </a:r>
              <a:r>
                <a:rPr kumimoji="0" sz="1700" b="1" i="0" u="none" strike="noStrike" kern="1200" cap="none" spc="0" normalizeH="0" baseline="0" noProof="0" dirty="0">
                  <a:ln>
                    <a:noFill/>
                  </a:ln>
                  <a:solidFill>
                    <a:srgbClr val="00AEEB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πινη εποπτεία:</a:t>
              </a:r>
            </a:p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0" sz="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Σημ</a:t>
              </a:r>
              <a:r>
                <a:rPr kumimoji="0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αντικές αποφάσεις υπόκεινται σε έλεγχο από </a:t>
              </a:r>
              <a:r>
                <a:rPr kumimoji="0" sz="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φυσικό</a:t>
              </a:r>
              <a:r>
                <a:rPr kumimoji="0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π</a:t>
              </a:r>
              <a:r>
                <a:rPr kumimoji="0" sz="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ρόσω</a:t>
              </a:r>
              <a:r>
                <a:rPr kumimoji="0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π</a:t>
              </a:r>
              <a:r>
                <a:rPr kumimoji="0" sz="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ο</a:t>
              </a:r>
              <a:r>
                <a:rPr kumimoji="0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71" name="Κεντρικό μήνυμα"/>
          <p:cNvGrpSpPr/>
          <p:nvPr/>
        </p:nvGrpSpPr>
        <p:grpSpPr>
          <a:xfrm>
            <a:off x="832104" y="5413248"/>
            <a:ext cx="10524744" cy="621792"/>
            <a:chOff x="832104" y="5413248"/>
            <a:chExt cx="10524744" cy="621792"/>
          </a:xfrm>
        </p:grpSpPr>
        <p:sp>
          <p:nvSpPr>
            <p:cNvPr id="65" name="Κεντρικό μήνυμα - φόντο"/>
            <p:cNvSpPr/>
            <p:nvPr/>
          </p:nvSpPr>
          <p:spPr>
            <a:xfrm>
              <a:off x="832104" y="5413248"/>
              <a:ext cx="10524744" cy="621792"/>
            </a:xfrm>
            <a:prstGeom prst="rect">
              <a:avLst/>
            </a:prstGeom>
            <a:solidFill>
              <a:srgbClr val="00AEEB">
                <a:alpha val="8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66" name="Γωνία"/>
            <p:cNvSpPr/>
            <p:nvPr/>
          </p:nvSpPr>
          <p:spPr>
            <a:xfrm>
              <a:off x="832104" y="5413248"/>
              <a:ext cx="292608" cy="68580"/>
            </a:xfrm>
            <a:prstGeom prst="rect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67" name="Γωνία"/>
            <p:cNvSpPr/>
            <p:nvPr/>
          </p:nvSpPr>
          <p:spPr>
            <a:xfrm>
              <a:off x="832104" y="5413248"/>
              <a:ext cx="68580" cy="621792"/>
            </a:xfrm>
            <a:prstGeom prst="rect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68" name="Γωνία"/>
            <p:cNvSpPr/>
            <p:nvPr/>
          </p:nvSpPr>
          <p:spPr>
            <a:xfrm>
              <a:off x="11064240" y="5413248"/>
              <a:ext cx="292608" cy="68580"/>
            </a:xfrm>
            <a:prstGeom prst="rect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69" name="Γωνία"/>
            <p:cNvSpPr/>
            <p:nvPr/>
          </p:nvSpPr>
          <p:spPr>
            <a:xfrm>
              <a:off x="11288268" y="5413248"/>
              <a:ext cx="68580" cy="621792"/>
            </a:xfrm>
            <a:prstGeom prst="rect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70" name="Κεντρικό μήνυμα"/>
            <p:cNvSpPr txBox="1"/>
            <p:nvPr/>
          </p:nvSpPr>
          <p:spPr>
            <a:xfrm>
              <a:off x="1243584" y="5468112"/>
              <a:ext cx="9701784" cy="5120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kumimoji="0" sz="21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Φρένο</a:t>
              </a:r>
              <a:r>
                <a:rPr kumimoji="0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sz="21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στην</a:t>
              </a:r>
              <a:r>
                <a:rPr kumimoji="0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α</a:t>
              </a:r>
              <a:r>
                <a:rPr kumimoji="0" sz="21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νεξέλεγκτη</a:t>
              </a:r>
              <a:r>
                <a:rPr kumimoji="0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sz="21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λειτουργί</a:t>
              </a:r>
              <a:r>
                <a:rPr kumimoji="0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134A8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α των αλγορίθμων.</a:t>
              </a:r>
            </a:p>
          </p:txBody>
        </p:sp>
      </p:grpSp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>
          <a:xfrm>
            <a:off x="8613648" y="6391973"/>
            <a:ext cx="2743200" cy="365125"/>
          </a:xfrm>
        </p:spPr>
        <p:txBody>
          <a:bodyPr/>
          <a:lstStyle/>
          <a:p>
            <a:fld id="{64728D6D-ABED-406F-BC79-2532A019C398}" type="slidenum">
              <a:rPr lang="el-GR" smtClean="0">
                <a:solidFill>
                  <a:schemeClr val="bg1"/>
                </a:solidFill>
              </a:rPr>
              <a:pPr/>
              <a:t>3</a:t>
            </a:fld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65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804672" y="1371600"/>
            <a:ext cx="667512" cy="42976"/>
          </a:xfrm>
          <a:prstGeom prst="rect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73952"/>
            <a:ext cx="12191695" cy="201168"/>
          </a:xfrm>
          <a:prstGeom prst="rect">
            <a:avLst/>
          </a:prstGeom>
          <a:solidFill>
            <a:srgbClr val="2D5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2313000-4053-D14F-AAE3-23B40A79C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84048"/>
            <a:ext cx="8915400" cy="969264"/>
          </a:xfrm>
        </p:spPr>
        <p:txBody>
          <a:bodyPr wrap="square" lIns="54864" tIns="27432" rIns="54864" bIns="27432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3250" b="1" dirty="0">
                <a:solidFill>
                  <a:srgbClr val="134A86"/>
                </a:solidFill>
                <a:latin typeface="Calibri"/>
                <a:ea typeface="+mn-ea"/>
                <a:cs typeface="Helvetica"/>
              </a:rPr>
              <a:t>Η ΟΜΑΔΑ ΕΡΓΑΣΙΑΣ</a:t>
            </a:r>
            <a:br>
              <a:rPr lang="en-US" sz="3600" b="1" dirty="0">
                <a:solidFill>
                  <a:srgbClr val="134A86"/>
                </a:solidFill>
                <a:latin typeface="+mn-lt"/>
                <a:ea typeface="+mn-ea"/>
                <a:cs typeface="Helvetica"/>
              </a:rPr>
            </a:br>
            <a:r>
              <a:rPr lang="el-GR" sz="2400" b="1" dirty="0">
                <a:solidFill>
                  <a:srgbClr val="134A86"/>
                </a:solidFill>
                <a:latin typeface="Calibri"/>
                <a:ea typeface="+mn-ea"/>
                <a:cs typeface="Helvetica"/>
              </a:rPr>
              <a:t>Από την ευρωπαϊκή Οδηγία στον κοινωνικό διάλογο</a:t>
            </a:r>
            <a:endParaRPr lang="en-US" sz="2800" b="1" dirty="0">
              <a:solidFill>
                <a:srgbClr val="134A86"/>
              </a:solidFill>
              <a:latin typeface="+mn-lt"/>
              <a:ea typeface="+mn-ea"/>
              <a:cs typeface="Helvetica"/>
            </a:endParaRPr>
          </a:p>
        </p:txBody>
      </p:sp>
      <p:pic>
        <p:nvPicPr>
          <p:cNvPr id="8" name="Graphic 15">
            <a:extLst>
              <a:ext uri="{FF2B5EF4-FFF2-40B4-BE49-F238E27FC236}">
                <a16:creationId xmlns:a16="http://schemas.microsoft.com/office/drawing/2014/main" id="{8C1AC6F4-16FF-5549-4D58-0FD575C23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4017" y="372969"/>
            <a:ext cx="1879259" cy="436595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21207" y="6318504"/>
            <a:ext cx="393192" cy="420624"/>
          </a:xfrm>
          <a:prstGeom prst="roundRect">
            <a:avLst/>
          </a:prstGeom>
          <a:solidFill>
            <a:srgbClr val="FFFFFF"/>
          </a:solidFill>
          <a:ln w="2159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Connector 10"/>
          <p:cNvCxnSpPr/>
          <p:nvPr/>
        </p:nvCxnSpPr>
        <p:spPr>
          <a:xfrm>
            <a:off x="612648" y="6409944"/>
            <a:ext cx="182880" cy="0"/>
          </a:xfrm>
          <a:prstGeom prst="line">
            <a:avLst/>
          </a:prstGeom>
          <a:ln w="17145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612648" y="6492240"/>
            <a:ext cx="146304" cy="0"/>
          </a:xfrm>
          <a:prstGeom prst="line">
            <a:avLst/>
          </a:prstGeom>
          <a:ln w="17145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68096" y="6556248"/>
            <a:ext cx="47548" cy="47548"/>
          </a:xfrm>
          <a:prstGeom prst="ellipse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682227" y="777240"/>
            <a:ext cx="164592" cy="164592"/>
          </a:xfrm>
          <a:prstGeom prst="ellipse">
            <a:avLst/>
          </a:prstGeom>
          <a:solidFill>
            <a:srgbClr val="FFFFFF"/>
          </a:solidFill>
          <a:ln w="21590">
            <a:solidFill>
              <a:srgbClr val="13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943534" y="704088"/>
            <a:ext cx="164592" cy="164592"/>
          </a:xfrm>
          <a:prstGeom prst="ellipse">
            <a:avLst/>
          </a:prstGeom>
          <a:solidFill>
            <a:srgbClr val="FFFFFF"/>
          </a:solidFill>
          <a:ln w="21590">
            <a:solidFill>
              <a:srgbClr val="13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190773" y="761063"/>
            <a:ext cx="164592" cy="164592"/>
          </a:xfrm>
          <a:prstGeom prst="ellipse">
            <a:avLst/>
          </a:prstGeom>
          <a:solidFill>
            <a:srgbClr val="FFFFFF"/>
          </a:solidFill>
          <a:ln w="21590">
            <a:solidFill>
              <a:srgbClr val="13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8" name="Connector 17"/>
          <p:cNvCxnSpPr/>
          <p:nvPr/>
        </p:nvCxnSpPr>
        <p:spPr>
          <a:xfrm>
            <a:off x="8668511" y="1115568"/>
            <a:ext cx="201169" cy="0"/>
          </a:xfrm>
          <a:prstGeom prst="line">
            <a:avLst/>
          </a:prstGeom>
          <a:ln w="3048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8668511" y="969264"/>
            <a:ext cx="36576" cy="146304"/>
          </a:xfrm>
          <a:prstGeom prst="line">
            <a:avLst/>
          </a:prstGeom>
          <a:ln w="2159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 flipV="1">
            <a:off x="8823959" y="969264"/>
            <a:ext cx="45721" cy="146304"/>
          </a:xfrm>
          <a:prstGeom prst="line">
            <a:avLst/>
          </a:prstGeom>
          <a:ln w="2159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8924544" y="1115568"/>
            <a:ext cx="201168" cy="0"/>
          </a:xfrm>
          <a:prstGeom prst="line">
            <a:avLst/>
          </a:prstGeom>
          <a:ln w="3048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8924544" y="969264"/>
            <a:ext cx="36575" cy="146304"/>
          </a:xfrm>
          <a:prstGeom prst="line">
            <a:avLst/>
          </a:prstGeom>
          <a:ln w="2159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H="1" flipV="1">
            <a:off x="9079992" y="969264"/>
            <a:ext cx="45720" cy="146304"/>
          </a:xfrm>
          <a:prstGeom prst="line">
            <a:avLst/>
          </a:prstGeom>
          <a:ln w="2159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9180576" y="1115568"/>
            <a:ext cx="201168" cy="0"/>
          </a:xfrm>
          <a:prstGeom prst="line">
            <a:avLst/>
          </a:prstGeom>
          <a:ln w="3048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9180576" y="969264"/>
            <a:ext cx="36575" cy="146304"/>
          </a:xfrm>
          <a:prstGeom prst="line">
            <a:avLst/>
          </a:prstGeom>
          <a:ln w="2159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H="1" flipV="1">
            <a:off x="9336024" y="969264"/>
            <a:ext cx="45720" cy="146304"/>
          </a:xfrm>
          <a:prstGeom prst="line">
            <a:avLst/>
          </a:prstGeom>
          <a:ln w="2159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Κάρτα 1"/>
          <p:cNvGrpSpPr/>
          <p:nvPr/>
        </p:nvGrpSpPr>
        <p:grpSpPr>
          <a:xfrm>
            <a:off x="832104" y="1691640"/>
            <a:ext cx="3325368" cy="2670048"/>
            <a:chOff x="832104" y="1691640"/>
            <a:chExt cx="3325368" cy="2670048"/>
          </a:xfrm>
        </p:grpSpPr>
        <p:sp>
          <p:nvSpPr>
            <p:cNvPr id="27" name="Κάρτα 1"/>
            <p:cNvSpPr/>
            <p:nvPr/>
          </p:nvSpPr>
          <p:spPr>
            <a:xfrm>
              <a:off x="832104" y="1691640"/>
              <a:ext cx="3325368" cy="2670048"/>
            </a:xfrm>
            <a:prstGeom prst="roundRect">
              <a:avLst>
                <a:gd name="adj" fmla="val 4109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28" name="Κύκλος εικονιδίου"/>
            <p:cNvSpPr/>
            <p:nvPr/>
          </p:nvSpPr>
          <p:spPr>
            <a:xfrm>
              <a:off x="1088136" y="1929384"/>
              <a:ext cx="603504" cy="603504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29" name="Εικονίδιο Users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32977" y="2074225"/>
              <a:ext cx="313822" cy="313822"/>
            </a:xfrm>
            <a:prstGeom prst="rect">
              <a:avLst/>
            </a:prstGeom>
          </p:spPr>
        </p:pic>
        <p:sp>
          <p:nvSpPr>
            <p:cNvPr id="30" name="Κείμενο"/>
            <p:cNvSpPr txBox="1"/>
            <p:nvPr/>
          </p:nvSpPr>
          <p:spPr>
            <a:xfrm>
              <a:off x="1088136" y="2660904"/>
              <a:ext cx="2813304" cy="15910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0AEEB"/>
                  </a:solidFill>
                  <a:latin typeface="Calibri"/>
                </a:rPr>
                <a:t>Συγκρότηση Ομάδας Εργασίας </a:t>
              </a:r>
              <a:r>
                <a:rPr lang="el-GR" sz="1600" dirty="0">
                  <a:solidFill>
                    <a:srgbClr val="134A86"/>
                  </a:solidFill>
                  <a:latin typeface="Calibri"/>
                </a:rPr>
                <a:t>από την Υπουργό Εργασίας και Κοινωνικής Ασφάλισης</a:t>
              </a:r>
              <a:r>
                <a:rPr lang="en-US" sz="1600" dirty="0">
                  <a:solidFill>
                    <a:srgbClr val="134A86"/>
                  </a:solidFill>
                  <a:latin typeface="Calibri"/>
                </a:rPr>
                <a:t> </a:t>
              </a:r>
              <a:r>
                <a:rPr lang="el-GR" sz="1600" dirty="0">
                  <a:solidFill>
                    <a:srgbClr val="00AEEB"/>
                  </a:solidFill>
                  <a:latin typeface="Calibri"/>
                </a:rPr>
                <a:t>με στόχο την κατάρτιση πορίσματος </a:t>
              </a:r>
              <a:r>
                <a:rPr lang="el-GR" sz="1600" dirty="0">
                  <a:solidFill>
                    <a:srgbClr val="134A86"/>
                  </a:solidFill>
                  <a:latin typeface="Calibri"/>
                </a:rPr>
                <a:t>για την ορθή ενσωμάτωση της Οδηγίας</a:t>
              </a:r>
            </a:p>
          </p:txBody>
        </p:sp>
      </p:grpSp>
      <p:grpSp>
        <p:nvGrpSpPr>
          <p:cNvPr id="36" name="Κάρτα 2"/>
          <p:cNvGrpSpPr/>
          <p:nvPr/>
        </p:nvGrpSpPr>
        <p:grpSpPr>
          <a:xfrm>
            <a:off x="4431792" y="1691640"/>
            <a:ext cx="3325368" cy="2670048"/>
            <a:chOff x="4431792" y="1691640"/>
            <a:chExt cx="3325368" cy="2670048"/>
          </a:xfrm>
        </p:grpSpPr>
        <p:sp>
          <p:nvSpPr>
            <p:cNvPr id="32" name="Κάρτα 2"/>
            <p:cNvSpPr/>
            <p:nvPr/>
          </p:nvSpPr>
          <p:spPr>
            <a:xfrm>
              <a:off x="4431792" y="1691640"/>
              <a:ext cx="3325368" cy="2670048"/>
            </a:xfrm>
            <a:prstGeom prst="roundRect">
              <a:avLst>
                <a:gd name="adj" fmla="val 4109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33" name="Κύκλος εικονιδίου"/>
            <p:cNvSpPr/>
            <p:nvPr/>
          </p:nvSpPr>
          <p:spPr>
            <a:xfrm>
              <a:off x="4687824" y="1929384"/>
              <a:ext cx="603504" cy="603504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34" name="Εικονίδιο GraduationCap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32665" y="2074225"/>
              <a:ext cx="313822" cy="313822"/>
            </a:xfrm>
            <a:prstGeom prst="rect">
              <a:avLst/>
            </a:prstGeom>
          </p:spPr>
        </p:pic>
        <p:sp>
          <p:nvSpPr>
            <p:cNvPr id="35" name="Κείμενο"/>
            <p:cNvSpPr txBox="1"/>
            <p:nvPr/>
          </p:nvSpPr>
          <p:spPr>
            <a:xfrm>
              <a:off x="4687824" y="2660904"/>
              <a:ext cx="2813304" cy="15910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0AEEB"/>
                  </a:solidFill>
                  <a:latin typeface="Calibri"/>
                </a:rPr>
                <a:t>Πρόεδρος ο κ. Ιωάννης Σκανδάλης</a:t>
              </a:r>
              <a:r>
                <a:rPr lang="el-GR" sz="1600" dirty="0">
                  <a:solidFill>
                    <a:srgbClr val="134A86"/>
                  </a:solidFill>
                  <a:latin typeface="Calibri"/>
                </a:rPr>
                <a:t>, Αν</a:t>
              </a:r>
              <a:r>
                <a:rPr lang="en-US" sz="1600" dirty="0">
                  <a:solidFill>
                    <a:srgbClr val="134A86"/>
                  </a:solidFill>
                  <a:latin typeface="Calibri"/>
                </a:rPr>
                <a:t>.</a:t>
              </a:r>
              <a:r>
                <a:rPr lang="el-GR" sz="1600" dirty="0">
                  <a:solidFill>
                    <a:srgbClr val="134A86"/>
                  </a:solidFill>
                  <a:latin typeface="Calibri"/>
                </a:rPr>
                <a:t> Καθηγητής της Νομικής Σχολής του ΕΚΠΑ και μέλη εκπρόσωποι των ΥΨΗΔ, ΑΠΔΠΧ, ΣΟΕ και της Επιθεώρησης Εργασίας. </a:t>
              </a:r>
            </a:p>
          </p:txBody>
        </p:sp>
      </p:grpSp>
      <p:grpSp>
        <p:nvGrpSpPr>
          <p:cNvPr id="41" name="Κάρτα 3"/>
          <p:cNvGrpSpPr/>
          <p:nvPr/>
        </p:nvGrpSpPr>
        <p:grpSpPr>
          <a:xfrm>
            <a:off x="8031480" y="1691640"/>
            <a:ext cx="3325368" cy="2670048"/>
            <a:chOff x="8031480" y="1691640"/>
            <a:chExt cx="3325368" cy="2670048"/>
          </a:xfrm>
        </p:grpSpPr>
        <p:sp>
          <p:nvSpPr>
            <p:cNvPr id="37" name="Κάρτα 3"/>
            <p:cNvSpPr/>
            <p:nvPr/>
          </p:nvSpPr>
          <p:spPr>
            <a:xfrm>
              <a:off x="8031480" y="1691640"/>
              <a:ext cx="3325368" cy="2670048"/>
            </a:xfrm>
            <a:prstGeom prst="roundRect">
              <a:avLst>
                <a:gd name="adj" fmla="val 4109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38" name="Κύκλος εικονιδίου"/>
            <p:cNvSpPr/>
            <p:nvPr/>
          </p:nvSpPr>
          <p:spPr>
            <a:xfrm>
              <a:off x="8287512" y="1929384"/>
              <a:ext cx="603504" cy="603504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39" name="Εικονίδιο Handshak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32353" y="2074225"/>
              <a:ext cx="313822" cy="313822"/>
            </a:xfrm>
            <a:prstGeom prst="rect">
              <a:avLst/>
            </a:prstGeom>
          </p:spPr>
        </p:pic>
        <p:sp>
          <p:nvSpPr>
            <p:cNvPr id="40" name="Κείμενο"/>
            <p:cNvSpPr txBox="1"/>
            <p:nvPr/>
          </p:nvSpPr>
          <p:spPr>
            <a:xfrm>
              <a:off x="8287512" y="2660904"/>
              <a:ext cx="2813304" cy="15910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134A86"/>
                  </a:solidFill>
                  <a:latin typeface="Calibri"/>
                </a:rPr>
                <a:t>Επεξεργασία της Οδηγίας με </a:t>
              </a:r>
              <a:r>
                <a:rPr lang="el-GR" sz="1600" dirty="0">
                  <a:solidFill>
                    <a:srgbClr val="00AEEB"/>
                  </a:solidFill>
                  <a:latin typeface="Calibri"/>
                </a:rPr>
                <a:t>συμμετοχή ειδικών </a:t>
              </a:r>
              <a:r>
                <a:rPr lang="el-GR" sz="1600" dirty="0">
                  <a:solidFill>
                    <a:srgbClr val="134A86"/>
                  </a:solidFill>
                  <a:latin typeface="Calibri"/>
                </a:rPr>
                <a:t>και ακρόαση </a:t>
              </a:r>
              <a:r>
                <a:rPr lang="el-GR" sz="1600" dirty="0">
                  <a:solidFill>
                    <a:srgbClr val="00AEEB"/>
                  </a:solidFill>
                  <a:latin typeface="Calibri"/>
                </a:rPr>
                <a:t>κοινωνικών εταίρων.</a:t>
              </a:r>
            </a:p>
          </p:txBody>
        </p:sp>
      </p:grpSp>
      <p:grpSp>
        <p:nvGrpSpPr>
          <p:cNvPr id="46" name="Ορόσημο 1"/>
          <p:cNvGrpSpPr/>
          <p:nvPr/>
        </p:nvGrpSpPr>
        <p:grpSpPr>
          <a:xfrm>
            <a:off x="832104" y="4626864"/>
            <a:ext cx="4988052" cy="1335024"/>
            <a:chOff x="832104" y="4626864"/>
            <a:chExt cx="4988052" cy="1335024"/>
          </a:xfrm>
        </p:grpSpPr>
        <p:sp>
          <p:nvSpPr>
            <p:cNvPr id="42" name="Ορόσημο 1"/>
            <p:cNvSpPr/>
            <p:nvPr/>
          </p:nvSpPr>
          <p:spPr>
            <a:xfrm>
              <a:off x="832104" y="4626864"/>
              <a:ext cx="4988052" cy="1335024"/>
            </a:xfrm>
            <a:prstGeom prst="roundRect">
              <a:avLst>
                <a:gd name="adj" fmla="val 9589"/>
              </a:avLst>
            </a:prstGeom>
            <a:solidFill>
              <a:srgbClr val="134A86"/>
            </a:solidFill>
            <a:ln>
              <a:noFill/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43" name="Κύκλος εικονιδίου"/>
            <p:cNvSpPr/>
            <p:nvPr/>
          </p:nvSpPr>
          <p:spPr>
            <a:xfrm>
              <a:off x="1106424" y="4919472"/>
              <a:ext cx="749808" cy="749808"/>
            </a:xfrm>
            <a:prstGeom prst="ellipse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44" name="Εικονίδιο CalendarCheck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86378" y="5099426"/>
              <a:ext cx="389900" cy="389900"/>
            </a:xfrm>
            <a:prstGeom prst="rect">
              <a:avLst/>
            </a:prstGeom>
          </p:spPr>
        </p:pic>
        <p:sp>
          <p:nvSpPr>
            <p:cNvPr id="45" name="Κείμενο"/>
            <p:cNvSpPr txBox="1"/>
            <p:nvPr/>
          </p:nvSpPr>
          <p:spPr>
            <a:xfrm>
              <a:off x="2112264" y="4718304"/>
              <a:ext cx="3479292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900" b="1" dirty="0">
                  <a:solidFill>
                    <a:srgbClr val="FFFFFF"/>
                  </a:solidFill>
                  <a:latin typeface="Calibri"/>
                </a:rPr>
                <a:t>Παράδοση του πορίσματος στην Υπουργό Εργασίας στις </a:t>
              </a:r>
              <a:r>
                <a:rPr lang="el-GR" sz="2400" b="1" dirty="0">
                  <a:solidFill>
                    <a:srgbClr val="00AEEB"/>
                  </a:solidFill>
                  <a:latin typeface="Calibri"/>
                </a:rPr>
                <a:t>5.10.2026</a:t>
              </a:r>
              <a:r>
                <a:rPr lang="en-US" sz="1900" b="1" dirty="0">
                  <a:solidFill>
                    <a:srgbClr val="FFFFFF"/>
                  </a:solidFill>
                  <a:latin typeface="Calibri"/>
                </a:rPr>
                <a:t>.</a:t>
              </a:r>
            </a:p>
          </p:txBody>
        </p:sp>
      </p:grpSp>
      <p:pic>
        <p:nvPicPr>
          <p:cNvPr id="47" name="Βέλος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4164" y="5084064"/>
            <a:ext cx="420624" cy="420624"/>
          </a:xfrm>
          <a:prstGeom prst="rect">
            <a:avLst/>
          </a:prstGeom>
        </p:spPr>
      </p:pic>
      <p:grpSp>
        <p:nvGrpSpPr>
          <p:cNvPr id="52" name="Ορόσημο 2"/>
          <p:cNvGrpSpPr/>
          <p:nvPr/>
        </p:nvGrpSpPr>
        <p:grpSpPr>
          <a:xfrm>
            <a:off x="6368796" y="4626864"/>
            <a:ext cx="4988052" cy="1335024"/>
            <a:chOff x="6368796" y="4626864"/>
            <a:chExt cx="4988052" cy="1335024"/>
          </a:xfrm>
        </p:grpSpPr>
        <p:sp>
          <p:nvSpPr>
            <p:cNvPr id="48" name="Ορόσημο 2"/>
            <p:cNvSpPr/>
            <p:nvPr/>
          </p:nvSpPr>
          <p:spPr>
            <a:xfrm>
              <a:off x="6368796" y="4626864"/>
              <a:ext cx="4988052" cy="1335024"/>
            </a:xfrm>
            <a:prstGeom prst="roundRect">
              <a:avLst>
                <a:gd name="adj" fmla="val 9589"/>
              </a:avLst>
            </a:prstGeom>
            <a:solidFill>
              <a:srgbClr val="FFFFFF"/>
            </a:solidFill>
            <a:ln w="25400">
              <a:solidFill>
                <a:srgbClr val="00AEEB"/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49" name="Κύκλος εικονιδίου"/>
            <p:cNvSpPr/>
            <p:nvPr/>
          </p:nvSpPr>
          <p:spPr>
            <a:xfrm>
              <a:off x="6643116" y="4919472"/>
              <a:ext cx="749808" cy="749808"/>
            </a:xfrm>
            <a:prstGeom prst="ellipse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50" name="Εικονίδιο Send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823070" y="5099426"/>
              <a:ext cx="389900" cy="389900"/>
            </a:xfrm>
            <a:prstGeom prst="rect">
              <a:avLst/>
            </a:prstGeom>
          </p:spPr>
        </p:pic>
        <p:sp>
          <p:nvSpPr>
            <p:cNvPr id="51" name="Κείμενο"/>
            <p:cNvSpPr txBox="1"/>
            <p:nvPr/>
          </p:nvSpPr>
          <p:spPr>
            <a:xfrm>
              <a:off x="7648956" y="4718304"/>
              <a:ext cx="3479292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l-GR" b="1" dirty="0">
                  <a:solidFill>
                    <a:srgbClr val="134A86"/>
                  </a:solidFill>
                </a:rPr>
                <a:t>Κοινωνικός διάλογος </a:t>
              </a:r>
            </a:p>
            <a:p>
              <a:r>
                <a:rPr lang="el-GR" b="1" dirty="0">
                  <a:solidFill>
                    <a:srgbClr val="134A86"/>
                  </a:solidFill>
                </a:rPr>
                <a:t>με τους Εθνικούς Κοινωνικούς Εταίρους και τους εκπροσώπους του κλάδου</a:t>
              </a:r>
              <a:r>
                <a:rPr lang="en-US" b="1" dirty="0">
                  <a:solidFill>
                    <a:srgbClr val="134A86"/>
                  </a:solidFill>
                </a:rPr>
                <a:t> – </a:t>
              </a:r>
              <a:r>
                <a:rPr lang="el-GR" b="1" u="sng" dirty="0">
                  <a:solidFill>
                    <a:srgbClr val="134A86"/>
                  </a:solidFill>
                </a:rPr>
                <a:t>ενσωμάτωση δεκάδων σχολίων </a:t>
              </a:r>
              <a:endParaRPr lang="el-GR" b="1" u="sng" dirty="0">
                <a:solidFill>
                  <a:srgbClr val="134A86"/>
                </a:solidFill>
                <a:latin typeface="Calibri"/>
              </a:endParaRPr>
            </a:p>
          </p:txBody>
        </p:sp>
      </p:grpSp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>
          <a:xfrm>
            <a:off x="8613648" y="6391973"/>
            <a:ext cx="2743200" cy="365125"/>
          </a:xfrm>
        </p:spPr>
        <p:txBody>
          <a:bodyPr/>
          <a:lstStyle/>
          <a:p>
            <a:fld id="{1BABDA53-6543-45AD-877E-DDA2E5558E97}" type="slidenum">
              <a:rPr lang="en-US" smtClean="0">
                <a:solidFill>
                  <a:schemeClr val="bg1"/>
                </a:solidFill>
              </a:rPr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314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255D5-8DEE-DA1C-8757-021A3CF69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ople at work">
            <a:extLst>
              <a:ext uri="{FF2B5EF4-FFF2-40B4-BE49-F238E27FC236}">
                <a16:creationId xmlns:a16="http://schemas.microsoft.com/office/drawing/2014/main" id="{E255E6AC-862A-4513-5755-466B950B43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1" b="12581"/>
          <a:stretch/>
        </p:blipFill>
        <p:spPr>
          <a:xfrm>
            <a:off x="0" y="0"/>
            <a:ext cx="12192000" cy="686404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0B32177-2870-E6A7-305F-9EBE93C96D6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34A86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18" name="object 17">
            <a:extLst>
              <a:ext uri="{FF2B5EF4-FFF2-40B4-BE49-F238E27FC236}">
                <a16:creationId xmlns:a16="http://schemas.microsoft.com/office/drawing/2014/main" id="{667B849F-10A2-2F65-3E89-043C28EDA2B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45" y="204972"/>
            <a:ext cx="2837806" cy="98882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6876973-9295-0C60-73F3-9ECDDFFC3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6925"/>
          <a:stretch>
            <a:fillRect/>
          </a:stretch>
        </p:blipFill>
        <p:spPr>
          <a:xfrm rot="16200000">
            <a:off x="4279221" y="-216215"/>
            <a:ext cx="3483429" cy="10561336"/>
          </a:xfrm>
          <a:custGeom>
            <a:avLst/>
            <a:gdLst>
              <a:gd name="connsiteX0" fmla="*/ 3483429 w 3483429"/>
              <a:gd name="connsiteY0" fmla="*/ 0 h 9675738"/>
              <a:gd name="connsiteX1" fmla="*/ 3483429 w 3483429"/>
              <a:gd name="connsiteY1" fmla="*/ 9675738 h 9675738"/>
              <a:gd name="connsiteX2" fmla="*/ 0 w 3483429"/>
              <a:gd name="connsiteY2" fmla="*/ 9675738 h 9675738"/>
              <a:gd name="connsiteX3" fmla="*/ 0 w 3483429"/>
              <a:gd name="connsiteY3" fmla="*/ 0 h 9675738"/>
              <a:gd name="connsiteX4" fmla="*/ 3483429 w 3483429"/>
              <a:gd name="connsiteY4" fmla="*/ 0 h 9675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3429" h="9675738">
                <a:moveTo>
                  <a:pt x="3483429" y="0"/>
                </a:moveTo>
                <a:lnTo>
                  <a:pt x="3483429" y="9675738"/>
                </a:lnTo>
                <a:lnTo>
                  <a:pt x="0" y="9675738"/>
                </a:lnTo>
                <a:lnTo>
                  <a:pt x="0" y="0"/>
                </a:lnTo>
                <a:lnTo>
                  <a:pt x="3483429" y="0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78FF1E-B033-A24E-3D0F-51D9FBFBBDDE}"/>
              </a:ext>
            </a:extLst>
          </p:cNvPr>
          <p:cNvSpPr txBox="1"/>
          <p:nvPr/>
        </p:nvSpPr>
        <p:spPr>
          <a:xfrm>
            <a:off x="2851887" y="2731982"/>
            <a:ext cx="6338096" cy="1459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99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Helvetica"/>
              </a:rPr>
              <a:t>O</a:t>
            </a:r>
            <a:r>
              <a:rPr kumimoji="0" lang="el-G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Helvetica"/>
              </a:rPr>
              <a:t>ι</a:t>
            </a:r>
            <a:r>
              <a:rPr kumimoji="0" lang="el-GR" sz="4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Helvetica"/>
              </a:rPr>
              <a:t> 2 </a:t>
            </a:r>
            <a:r>
              <a:rPr lang="el-GR" sz="4000" b="1" noProof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Helvetica"/>
              </a:rPr>
              <a:t>β</a:t>
            </a:r>
            <a:r>
              <a:rPr kumimoji="0" lang="el-G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Helvetica"/>
              </a:rPr>
              <a:t>ασικοί</a:t>
            </a:r>
            <a:r>
              <a:rPr kumimoji="0" lang="el-GR" sz="4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Helvetica"/>
              </a:rPr>
              <a:t> άξονες </a:t>
            </a:r>
          </a:p>
          <a:p>
            <a:pPr marL="12700" marR="5080" lvl="0" indent="0" algn="ctr" defTabSz="914400" rtl="0" eaLnBrk="1" fontAlgn="auto" latinLnBrk="0" hangingPunct="1">
              <a:lnSpc>
                <a:spcPct val="1099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Helvetica"/>
              </a:rPr>
              <a:t>του νομοσχεδίου</a:t>
            </a:r>
            <a:endParaRPr kumimoji="0" lang="el-GR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61365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804672" y="1371600"/>
            <a:ext cx="667512" cy="42976"/>
          </a:xfrm>
          <a:prstGeom prst="rect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473952"/>
            <a:ext cx="12191695" cy="201168"/>
          </a:xfrm>
          <a:prstGeom prst="rect">
            <a:avLst/>
          </a:prstGeom>
          <a:solidFill>
            <a:srgbClr val="2D5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76BB1C-350F-4BFA-E65B-C0C30E101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84048"/>
            <a:ext cx="8915400" cy="969264"/>
          </a:xfrm>
        </p:spPr>
        <p:txBody>
          <a:bodyPr wrap="square" lIns="54864" tIns="27432" rIns="54864" bIns="27432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br>
              <a:rPr lang="el-GR" sz="3200" b="1" dirty="0">
                <a:solidFill>
                  <a:srgbClr val="134A86"/>
                </a:solidFill>
                <a:latin typeface="Calibri" panose="020F0502020204030204"/>
              </a:rPr>
            </a:br>
            <a:r>
              <a:rPr lang="el-GR" sz="3200" b="1" dirty="0">
                <a:solidFill>
                  <a:srgbClr val="134A86"/>
                </a:solidFill>
                <a:latin typeface="Calibri" panose="020F0502020204030204"/>
              </a:rPr>
              <a:t>2 ΒΑΣΙΚΟΙ ΑΞΟΝΕΣ</a:t>
            </a:r>
            <a:br>
              <a:rPr lang="el-GR" sz="4000" b="1" dirty="0">
                <a:solidFill>
                  <a:srgbClr val="134A86"/>
                </a:solidFill>
                <a:latin typeface="Calibri" panose="020F0502020204030204"/>
              </a:rPr>
            </a:br>
            <a:endParaRPr lang="en-US" sz="4000" b="1" dirty="0">
              <a:solidFill>
                <a:srgbClr val="134A86"/>
              </a:solidFill>
              <a:latin typeface="Calibri" panose="020F0502020204030204"/>
            </a:endParaRPr>
          </a:p>
        </p:txBody>
      </p:sp>
      <p:pic>
        <p:nvPicPr>
          <p:cNvPr id="6" name="Graphic 15">
            <a:extLst>
              <a:ext uri="{FF2B5EF4-FFF2-40B4-BE49-F238E27FC236}">
                <a16:creationId xmlns:a16="http://schemas.microsoft.com/office/drawing/2014/main" id="{40377293-0D52-07DC-0CC9-5FCE40439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4017" y="372969"/>
            <a:ext cx="1879259" cy="436595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21207" y="6318504"/>
            <a:ext cx="393192" cy="420624"/>
          </a:xfrm>
          <a:prstGeom prst="roundRect">
            <a:avLst/>
          </a:prstGeom>
          <a:solidFill>
            <a:srgbClr val="FFFFFF"/>
          </a:solidFill>
          <a:ln w="2159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Connector 8"/>
          <p:cNvCxnSpPr/>
          <p:nvPr/>
        </p:nvCxnSpPr>
        <p:spPr>
          <a:xfrm>
            <a:off x="612648" y="6409944"/>
            <a:ext cx="182880" cy="0"/>
          </a:xfrm>
          <a:prstGeom prst="line">
            <a:avLst/>
          </a:prstGeom>
          <a:ln w="17145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612648" y="6492240"/>
            <a:ext cx="146304" cy="0"/>
          </a:xfrm>
          <a:prstGeom prst="line">
            <a:avLst/>
          </a:prstGeom>
          <a:ln w="17145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768096" y="6556248"/>
            <a:ext cx="47548" cy="47548"/>
          </a:xfrm>
          <a:prstGeom prst="ellipse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759952" y="603504"/>
            <a:ext cx="457200" cy="667512"/>
          </a:xfrm>
          <a:prstGeom prst="roundRect">
            <a:avLst/>
          </a:prstGeom>
          <a:noFill/>
          <a:ln w="25400">
            <a:solidFill>
              <a:srgbClr val="13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Connector 13"/>
          <p:cNvCxnSpPr/>
          <p:nvPr/>
        </p:nvCxnSpPr>
        <p:spPr>
          <a:xfrm>
            <a:off x="8860536" y="704088"/>
            <a:ext cx="246888" cy="0"/>
          </a:xfrm>
          <a:prstGeom prst="line">
            <a:avLst/>
          </a:prstGeom>
          <a:ln w="1651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8956548" y="1170432"/>
            <a:ext cx="54864" cy="54864"/>
          </a:xfrm>
          <a:prstGeom prst="ellipse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842248" y="813816"/>
            <a:ext cx="109728" cy="91440"/>
          </a:xfrm>
          <a:prstGeom prst="rect">
            <a:avLst/>
          </a:prstGeom>
          <a:solidFill>
            <a:srgbClr val="DFF2FB"/>
          </a:solidFill>
          <a:ln w="1270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842248" y="978408"/>
            <a:ext cx="109728" cy="91440"/>
          </a:xfrm>
          <a:prstGeom prst="rect">
            <a:avLst/>
          </a:prstGeom>
          <a:solidFill>
            <a:srgbClr val="DFF2FB"/>
          </a:solidFill>
          <a:ln w="1270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006840" y="813816"/>
            <a:ext cx="109728" cy="91440"/>
          </a:xfrm>
          <a:prstGeom prst="rect">
            <a:avLst/>
          </a:prstGeom>
          <a:solidFill>
            <a:srgbClr val="DFF2FB"/>
          </a:solidFill>
          <a:ln w="1270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006840" y="978408"/>
            <a:ext cx="109728" cy="91440"/>
          </a:xfrm>
          <a:prstGeom prst="rect">
            <a:avLst/>
          </a:prstGeom>
          <a:solidFill>
            <a:srgbClr val="DFF2FB"/>
          </a:solidFill>
          <a:ln w="1270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ounded Rectangle 15"/>
          <p:cNvSpPr/>
          <p:nvPr/>
        </p:nvSpPr>
        <p:spPr>
          <a:xfrm>
            <a:off x="8759952" y="603504"/>
            <a:ext cx="457200" cy="667512"/>
          </a:xfrm>
          <a:prstGeom prst="roundRect">
            <a:avLst/>
          </a:prstGeom>
          <a:noFill/>
          <a:ln w="25400" cap="flat" cmpd="sng" algn="ctr">
            <a:solidFill>
              <a:srgbClr val="134A8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cxnSp>
        <p:nvCxnSpPr>
          <p:cNvPr id="21" name="Connector 16"/>
          <p:cNvCxnSpPr/>
          <p:nvPr/>
        </p:nvCxnSpPr>
        <p:spPr>
          <a:xfrm>
            <a:off x="8860536" y="704088"/>
            <a:ext cx="246888" cy="0"/>
          </a:xfrm>
          <a:prstGeom prst="line">
            <a:avLst/>
          </a:prstGeom>
          <a:noFill/>
          <a:ln w="16510" cap="flat" cmpd="sng" algn="ctr">
            <a:solidFill>
              <a:srgbClr val="00AEEB"/>
            </a:solidFill>
            <a:prstDash val="solid"/>
            <a:miter lim="800000"/>
          </a:ln>
          <a:effectLst/>
        </p:spPr>
      </p:cxnSp>
      <p:sp>
        <p:nvSpPr>
          <p:cNvPr id="22" name="Oval 17"/>
          <p:cNvSpPr/>
          <p:nvPr/>
        </p:nvSpPr>
        <p:spPr>
          <a:xfrm>
            <a:off x="8956548" y="1170432"/>
            <a:ext cx="54864" cy="54864"/>
          </a:xfrm>
          <a:prstGeom prst="ellipse">
            <a:avLst/>
          </a:prstGeom>
          <a:solidFill>
            <a:srgbClr val="00AEE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3" name="Oval 18"/>
          <p:cNvSpPr/>
          <p:nvPr/>
        </p:nvSpPr>
        <p:spPr>
          <a:xfrm>
            <a:off x="8558784" y="795528"/>
            <a:ext cx="118872" cy="118872"/>
          </a:xfrm>
          <a:prstGeom prst="ellipse">
            <a:avLst/>
          </a:prstGeom>
          <a:solidFill>
            <a:srgbClr val="FFFFFF"/>
          </a:solidFill>
          <a:ln w="19685" cap="flat" cmpd="sng" algn="ctr">
            <a:solidFill>
              <a:srgbClr val="00AEE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4" name="Oval 19"/>
          <p:cNvSpPr/>
          <p:nvPr/>
        </p:nvSpPr>
        <p:spPr>
          <a:xfrm>
            <a:off x="9381744" y="813816"/>
            <a:ext cx="118872" cy="118872"/>
          </a:xfrm>
          <a:prstGeom prst="ellipse">
            <a:avLst/>
          </a:prstGeom>
          <a:solidFill>
            <a:srgbClr val="FFFFFF"/>
          </a:solidFill>
          <a:ln w="19685" cap="flat" cmpd="sng" algn="ctr">
            <a:solidFill>
              <a:srgbClr val="00AEE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5" name="Oval 20"/>
          <p:cNvSpPr/>
          <p:nvPr/>
        </p:nvSpPr>
        <p:spPr>
          <a:xfrm>
            <a:off x="8549640" y="1188720"/>
            <a:ext cx="118872" cy="118872"/>
          </a:xfrm>
          <a:prstGeom prst="ellipse">
            <a:avLst/>
          </a:prstGeom>
          <a:solidFill>
            <a:srgbClr val="FFFFFF"/>
          </a:solidFill>
          <a:ln w="19685" cap="flat" cmpd="sng" algn="ctr">
            <a:solidFill>
              <a:srgbClr val="00AEE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cxnSp>
        <p:nvCxnSpPr>
          <p:cNvPr id="26" name="Connector 21"/>
          <p:cNvCxnSpPr/>
          <p:nvPr/>
        </p:nvCxnSpPr>
        <p:spPr>
          <a:xfrm>
            <a:off x="8677656" y="868680"/>
            <a:ext cx="82296" cy="18288"/>
          </a:xfrm>
          <a:prstGeom prst="line">
            <a:avLst/>
          </a:prstGeom>
          <a:noFill/>
          <a:ln w="16510" cap="flat" cmpd="sng" algn="ctr">
            <a:solidFill>
              <a:srgbClr val="134A86"/>
            </a:solidFill>
            <a:prstDash val="solid"/>
            <a:miter lim="800000"/>
          </a:ln>
          <a:effectLst/>
        </p:spPr>
      </p:cxnSp>
      <p:cxnSp>
        <p:nvCxnSpPr>
          <p:cNvPr id="27" name="Connector 22"/>
          <p:cNvCxnSpPr/>
          <p:nvPr/>
        </p:nvCxnSpPr>
        <p:spPr>
          <a:xfrm flipV="1">
            <a:off x="9217152" y="877824"/>
            <a:ext cx="155448" cy="18288"/>
          </a:xfrm>
          <a:prstGeom prst="line">
            <a:avLst/>
          </a:prstGeom>
          <a:noFill/>
          <a:ln w="16510" cap="flat" cmpd="sng" algn="ctr">
            <a:solidFill>
              <a:srgbClr val="134A86"/>
            </a:solidFill>
            <a:prstDash val="solid"/>
            <a:miter lim="800000"/>
          </a:ln>
          <a:effectLst/>
        </p:spPr>
      </p:cxnSp>
      <p:cxnSp>
        <p:nvCxnSpPr>
          <p:cNvPr id="28" name="Connector 23"/>
          <p:cNvCxnSpPr/>
          <p:nvPr/>
        </p:nvCxnSpPr>
        <p:spPr>
          <a:xfrm flipV="1">
            <a:off x="8668511" y="1133856"/>
            <a:ext cx="91441" cy="82296"/>
          </a:xfrm>
          <a:prstGeom prst="line">
            <a:avLst/>
          </a:prstGeom>
          <a:noFill/>
          <a:ln w="16510" cap="flat" cmpd="sng" algn="ctr">
            <a:solidFill>
              <a:srgbClr val="134A86"/>
            </a:solidFill>
            <a:prstDash val="solid"/>
            <a:miter lim="800000"/>
          </a:ln>
          <a:effectLst/>
        </p:spPr>
      </p:cxnSp>
      <p:sp>
        <p:nvSpPr>
          <p:cNvPr id="29" name="Άξονας 2 - πλαίσιο"/>
          <p:cNvSpPr/>
          <p:nvPr/>
        </p:nvSpPr>
        <p:spPr>
          <a:xfrm>
            <a:off x="6208776" y="2194560"/>
            <a:ext cx="5148072" cy="3547872"/>
          </a:xfrm>
          <a:prstGeom prst="roundRect">
            <a:avLst>
              <a:gd name="adj" fmla="val 4460"/>
            </a:avLst>
          </a:prstGeom>
          <a:solidFill>
            <a:srgbClr val="FFFFFF"/>
          </a:solidFill>
          <a:ln w="12700">
            <a:solidFill>
              <a:srgbClr val="00AEEB">
                <a:alpha val="45000"/>
              </a:srgbClr>
            </a:solidFill>
          </a:ln>
          <a:effectLst>
            <a:outerShdw blurRad="76200" dist="19050" dir="5400000" algn="t" rotWithShape="0">
              <a:srgbClr val="134A86">
                <a:alpha val="18000"/>
              </a:srgbClr>
            </a:outerShdw>
          </a:effectLst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6" name="Γραμμή σύνδεσης δύο αξόνων"/>
          <p:cNvCxnSpPr/>
          <p:nvPr/>
        </p:nvCxnSpPr>
        <p:spPr>
          <a:xfrm>
            <a:off x="3405225" y="2194560"/>
            <a:ext cx="5376672" cy="0"/>
          </a:xfrm>
          <a:prstGeom prst="line">
            <a:avLst/>
          </a:prstGeom>
          <a:ln w="3175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Άξονας 1 - πλαίσιο"/>
          <p:cNvSpPr/>
          <p:nvPr/>
        </p:nvSpPr>
        <p:spPr>
          <a:xfrm>
            <a:off x="832104" y="2194560"/>
            <a:ext cx="5148072" cy="3547872"/>
          </a:xfrm>
          <a:prstGeom prst="roundRect">
            <a:avLst>
              <a:gd name="adj" fmla="val 4460"/>
            </a:avLst>
          </a:prstGeom>
          <a:solidFill>
            <a:srgbClr val="FFFFFF"/>
          </a:solidFill>
          <a:ln w="12700">
            <a:solidFill>
              <a:srgbClr val="00AEEB">
                <a:alpha val="45000"/>
              </a:srgbClr>
            </a:solidFill>
          </a:ln>
          <a:effectLst>
            <a:outerShdw blurRad="76200" dist="19050" dir="5400000" algn="t" rotWithShape="0">
              <a:srgbClr val="134A86">
                <a:alpha val="18000"/>
              </a:srgbClr>
            </a:outerShdw>
          </a:effectLst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Άξονας 2 - κύκλος εικονιδίου"/>
          <p:cNvSpPr/>
          <p:nvPr/>
        </p:nvSpPr>
        <p:spPr>
          <a:xfrm>
            <a:off x="8279892" y="1691640"/>
            <a:ext cx="1005840" cy="1005840"/>
          </a:xfrm>
          <a:prstGeom prst="ellipse">
            <a:avLst/>
          </a:prstGeom>
          <a:solidFill>
            <a:srgbClr val="134A86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" name="Άξονας 2 - εικονίδιο ζυγαριάς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352" y="1938528"/>
            <a:ext cx="502920" cy="502920"/>
          </a:xfrm>
          <a:prstGeom prst="rect">
            <a:avLst/>
          </a:prstGeom>
        </p:spPr>
      </p:pic>
      <p:sp>
        <p:nvSpPr>
          <p:cNvPr id="36" name="Άξονας 2 - τίτλος"/>
          <p:cNvSpPr txBox="1"/>
          <p:nvPr/>
        </p:nvSpPr>
        <p:spPr>
          <a:xfrm>
            <a:off x="6446520" y="3035808"/>
            <a:ext cx="4672584" cy="9326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7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Βελτίωση</a:t>
            </a:r>
            <a:r>
              <a:rPr kumimoji="0" sz="217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17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των</a:t>
            </a:r>
            <a:r>
              <a:rPr kumimoji="0" sz="217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17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όρων</a:t>
            </a:r>
            <a:r>
              <a:rPr kumimoji="0" sz="217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17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εργ</a:t>
            </a:r>
            <a:r>
              <a:rPr kumimoji="0" sz="217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</a:t>
            </a:r>
            <a:r>
              <a:rPr kumimoji="0" sz="217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σί</a:t>
            </a:r>
            <a:r>
              <a:rPr kumimoji="0" sz="217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</a:t>
            </a:r>
            <a:r>
              <a:rPr kumimoji="0" sz="217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ς</a:t>
            </a:r>
            <a:r>
              <a:rPr kumimoji="0" sz="217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17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στις</a:t>
            </a:r>
            <a:r>
              <a:rPr kumimoji="0" sz="217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17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ψηφι</a:t>
            </a:r>
            <a:r>
              <a:rPr kumimoji="0" sz="217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</a:t>
            </a:r>
            <a:r>
              <a:rPr kumimoji="0" sz="217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κές</a:t>
            </a:r>
            <a:r>
              <a:rPr kumimoji="0" sz="217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π</a:t>
            </a:r>
            <a:r>
              <a:rPr kumimoji="0" sz="217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λ</a:t>
            </a:r>
            <a:r>
              <a:rPr kumimoji="0" sz="217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</a:t>
            </a:r>
            <a:r>
              <a:rPr kumimoji="0" sz="2170" b="1" i="0" u="none" strike="noStrike" kern="1200" cap="none" spc="0" normalizeH="0" baseline="0" noProof="0" dirty="0" err="1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τφόρμες</a:t>
            </a:r>
            <a:endParaRPr kumimoji="0" sz="2170" b="1" i="0" u="none" strike="noStrike" kern="1200" cap="none" spc="0" normalizeH="0" baseline="0" noProof="0" dirty="0">
              <a:ln>
                <a:noFill/>
              </a:ln>
              <a:solidFill>
                <a:srgbClr val="134A8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Άξονας 2 - διαχωριστικό"/>
          <p:cNvCxnSpPr/>
          <p:nvPr/>
        </p:nvCxnSpPr>
        <p:spPr>
          <a:xfrm>
            <a:off x="8430768" y="4142232"/>
            <a:ext cx="713232" cy="0"/>
          </a:xfrm>
          <a:prstGeom prst="line">
            <a:avLst/>
          </a:prstGeom>
          <a:ln w="19050">
            <a:solidFill>
              <a:srgbClr val="00AEEB">
                <a:alpha val="60000"/>
              </a:srgbClr>
            </a:solidFill>
          </a:ln>
        </p:spPr>
      </p:cxnSp>
      <p:sp>
        <p:nvSpPr>
          <p:cNvPr id="38" name="Άξονας 2 - περιγραφή"/>
          <p:cNvSpPr txBox="1"/>
          <p:nvPr/>
        </p:nvSpPr>
        <p:spPr>
          <a:xfrm>
            <a:off x="6556248" y="4361688"/>
            <a:ext cx="4453128" cy="1252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b="0" i="0" u="none" strike="noStrike" kern="1200" cap="none" spc="0" normalizeH="0" baseline="0" noProof="0">
                <a:ln>
                  <a:noFill/>
                </a:ln>
                <a:solidFill>
                  <a:srgbClr val="00AEE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Μαχητό τεκμήριο εξαρτημένης εργασίας, νέο Μητρώο Ψηφιακών Πλατφορμών και αποτελεσματικότερη προστασία των δικαιωμάτων.</a:t>
            </a:r>
          </a:p>
        </p:txBody>
      </p:sp>
      <p:sp>
        <p:nvSpPr>
          <p:cNvPr id="39" name="Άξονας 1 - κύκλος εικονιδίου"/>
          <p:cNvSpPr/>
          <p:nvPr/>
        </p:nvSpPr>
        <p:spPr>
          <a:xfrm>
            <a:off x="2903220" y="1691640"/>
            <a:ext cx="1005840" cy="1005840"/>
          </a:xfrm>
          <a:prstGeom prst="ellipse">
            <a:avLst/>
          </a:prstGeom>
          <a:solidFill>
            <a:srgbClr val="134A86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" name="Άξονας 1 - εικονίδιο CPU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680" y="1938528"/>
            <a:ext cx="502920" cy="502920"/>
          </a:xfrm>
          <a:prstGeom prst="rect">
            <a:avLst/>
          </a:prstGeom>
        </p:spPr>
      </p:pic>
      <p:sp>
        <p:nvSpPr>
          <p:cNvPr id="41" name="Άξονας 1 - τίτλος"/>
          <p:cNvSpPr txBox="1"/>
          <p:nvPr/>
        </p:nvSpPr>
        <p:spPr>
          <a:xfrm>
            <a:off x="1069848" y="3035808"/>
            <a:ext cx="4672584" cy="9326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70" b="1" i="0" u="none" strike="noStrike" kern="1200" cap="none" spc="0" normalizeH="0" baseline="0" noProof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Κανόνες στην Τεχνητή Νοημοσύνη και την αλγοριθμική διαχείριση</a:t>
            </a:r>
          </a:p>
        </p:txBody>
      </p:sp>
      <p:cxnSp>
        <p:nvCxnSpPr>
          <p:cNvPr id="42" name="Άξονας 1 - διαχωριστικό"/>
          <p:cNvCxnSpPr/>
          <p:nvPr/>
        </p:nvCxnSpPr>
        <p:spPr>
          <a:xfrm>
            <a:off x="3054096" y="4142232"/>
            <a:ext cx="713232" cy="0"/>
          </a:xfrm>
          <a:prstGeom prst="line">
            <a:avLst/>
          </a:prstGeom>
          <a:ln w="19050">
            <a:solidFill>
              <a:srgbClr val="00AEEB">
                <a:alpha val="60000"/>
              </a:srgbClr>
            </a:solidFill>
          </a:ln>
        </p:spPr>
      </p:cxnSp>
      <p:sp>
        <p:nvSpPr>
          <p:cNvPr id="43" name="Άξονας 1 - περιγραφή"/>
          <p:cNvSpPr txBox="1"/>
          <p:nvPr/>
        </p:nvSpPr>
        <p:spPr>
          <a:xfrm>
            <a:off x="1179576" y="4361688"/>
            <a:ext cx="4453128" cy="1252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50" b="0" i="0" u="none" strike="noStrike" kern="1200" cap="none" spc="0" normalizeH="0" baseline="0" noProof="0">
                <a:ln>
                  <a:noFill/>
                </a:ln>
                <a:solidFill>
                  <a:srgbClr val="00AEE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Διαφάνεια στη χρήση αλγορίθμων, προστασία προσωπικών δεδομένων και ανθρώπινη εποπτεία κρίσιμων αποφάσεων στην εργασία μέσω πλατφορμών.</a:t>
            </a:r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>
          <a:xfrm>
            <a:off x="8609076" y="6391973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</a:rPr>
              <a:t>6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</a:endParaRPr>
          </a:p>
        </p:txBody>
      </p:sp>
      <p:sp>
        <p:nvSpPr>
          <p:cNvPr id="44" name="Άξονας 1 - ένδειξη"/>
          <p:cNvSpPr txBox="1"/>
          <p:nvPr/>
        </p:nvSpPr>
        <p:spPr>
          <a:xfrm>
            <a:off x="1060704" y="2706624"/>
            <a:ext cx="4690872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00AEE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ΑΞΟΝΑΣ 1</a:t>
            </a:r>
          </a:p>
        </p:txBody>
      </p:sp>
      <p:sp>
        <p:nvSpPr>
          <p:cNvPr id="45" name="Άξονας 2 - ένδειξη"/>
          <p:cNvSpPr txBox="1"/>
          <p:nvPr/>
        </p:nvSpPr>
        <p:spPr>
          <a:xfrm>
            <a:off x="6437376" y="2706624"/>
            <a:ext cx="4690872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00AEE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ΑΞΟΝΑΣ 2</a:t>
            </a:r>
          </a:p>
        </p:txBody>
      </p:sp>
    </p:spTree>
    <p:extLst>
      <p:ext uri="{BB962C8B-B14F-4D97-AF65-F5344CB8AC3E}">
        <p14:creationId xmlns:p14="http://schemas.microsoft.com/office/powerpoint/2010/main" val="1346687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AAF9C7-01DD-EAD5-BB42-696B771BE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804672" y="1371600"/>
            <a:ext cx="667512" cy="42976"/>
          </a:xfrm>
          <a:prstGeom prst="rect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6473952"/>
            <a:ext cx="12191695" cy="201168"/>
          </a:xfrm>
          <a:prstGeom prst="rect">
            <a:avLst/>
          </a:prstGeom>
          <a:solidFill>
            <a:srgbClr val="2D5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Graphic 15">
            <a:extLst>
              <a:ext uri="{FF2B5EF4-FFF2-40B4-BE49-F238E27FC236}">
                <a16:creationId xmlns:a16="http://schemas.microsoft.com/office/drawing/2014/main" id="{59E9E751-486B-5E81-0A6A-A99805469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4017" y="372969"/>
            <a:ext cx="1879259" cy="436595"/>
          </a:xfrm>
          <a:prstGeom prst="rect">
            <a:avLst/>
          </a:prstGeom>
        </p:spPr>
      </p:pic>
      <p:sp>
        <p:nvSpPr>
          <p:cNvPr id="23" name="Τίτλος 1">
            <a:extLst>
              <a:ext uri="{FF2B5EF4-FFF2-40B4-BE49-F238E27FC236}">
                <a16:creationId xmlns:a16="http://schemas.microsoft.com/office/drawing/2014/main" id="{76618452-290D-6FAB-B7FE-EF36DB443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84048"/>
            <a:ext cx="8915400" cy="969264"/>
          </a:xfrm>
        </p:spPr>
        <p:txBody>
          <a:bodyPr wrap="square" lIns="54864" tIns="27432" rIns="54864" bIns="27432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br>
              <a:rPr lang="el-GR" sz="3200" b="1" dirty="0">
                <a:solidFill>
                  <a:srgbClr val="134A86"/>
                </a:solidFill>
                <a:latin typeface="Calibri" panose="020F0502020204030204"/>
              </a:rPr>
            </a:br>
            <a:r>
              <a:rPr lang="el-GR" sz="2400" b="1" dirty="0">
                <a:solidFill>
                  <a:srgbClr val="134A86"/>
                </a:solidFill>
                <a:latin typeface="Calibri" panose="020F0502020204030204"/>
              </a:rPr>
              <a:t>Άξονας 1</a:t>
            </a:r>
            <a:br>
              <a:rPr lang="el-GR" sz="3200" b="1" dirty="0">
                <a:solidFill>
                  <a:srgbClr val="134A86"/>
                </a:solidFill>
                <a:latin typeface="Calibri" panose="020F0502020204030204"/>
              </a:rPr>
            </a:br>
            <a:r>
              <a:rPr lang="el-GR" sz="3200" b="1" dirty="0">
                <a:solidFill>
                  <a:srgbClr val="134A86"/>
                </a:solidFill>
                <a:latin typeface="Calibri" panose="020F0502020204030204"/>
              </a:rPr>
              <a:t>ΑΛΓΟΡΙΘΜΙΚΗ ΔΙΑΧΕΙΡΙΣΗ</a:t>
            </a:r>
            <a:br>
              <a:rPr lang="el-GR" sz="3600" b="1" dirty="0">
                <a:solidFill>
                  <a:srgbClr val="134A86"/>
                </a:solidFill>
                <a:latin typeface="Calibri" panose="020F0502020204030204"/>
              </a:rPr>
            </a:br>
            <a:endParaRPr lang="el-GR" sz="3600" b="1" dirty="0">
              <a:solidFill>
                <a:srgbClr val="134A86"/>
              </a:solidFill>
              <a:latin typeface="Calibri" panose="020F0502020204030204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21207" y="6318504"/>
            <a:ext cx="393192" cy="420624"/>
          </a:xfrm>
          <a:prstGeom prst="roundRect">
            <a:avLst/>
          </a:prstGeom>
          <a:solidFill>
            <a:srgbClr val="FFFFFF"/>
          </a:solidFill>
          <a:ln w="2159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6" name="Connector 25"/>
          <p:cNvCxnSpPr/>
          <p:nvPr/>
        </p:nvCxnSpPr>
        <p:spPr>
          <a:xfrm>
            <a:off x="612648" y="6409944"/>
            <a:ext cx="182880" cy="0"/>
          </a:xfrm>
          <a:prstGeom prst="line">
            <a:avLst/>
          </a:prstGeom>
          <a:ln w="17145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612648" y="6492240"/>
            <a:ext cx="146304" cy="0"/>
          </a:xfrm>
          <a:prstGeom prst="line">
            <a:avLst/>
          </a:prstGeom>
          <a:ln w="17145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768096" y="6556248"/>
            <a:ext cx="47548" cy="47548"/>
          </a:xfrm>
          <a:prstGeom prst="ellipse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8650224" y="603504"/>
            <a:ext cx="457200" cy="667512"/>
          </a:xfrm>
          <a:prstGeom prst="roundRect">
            <a:avLst/>
          </a:prstGeom>
          <a:noFill/>
          <a:ln w="25400">
            <a:solidFill>
              <a:srgbClr val="13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1" name="Connector 30"/>
          <p:cNvCxnSpPr/>
          <p:nvPr/>
        </p:nvCxnSpPr>
        <p:spPr>
          <a:xfrm>
            <a:off x="8750808" y="704088"/>
            <a:ext cx="246888" cy="0"/>
          </a:xfrm>
          <a:prstGeom prst="line">
            <a:avLst/>
          </a:prstGeom>
          <a:ln w="1651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8846820" y="1170432"/>
            <a:ext cx="54864" cy="54864"/>
          </a:xfrm>
          <a:prstGeom prst="ellipse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Pentagon 32"/>
          <p:cNvSpPr/>
          <p:nvPr/>
        </p:nvSpPr>
        <p:spPr>
          <a:xfrm rot="10800000">
            <a:off x="9061704" y="832104"/>
            <a:ext cx="320040" cy="338328"/>
          </a:xfrm>
          <a:prstGeom prst="homePlate">
            <a:avLst/>
          </a:prstGeom>
          <a:solidFill>
            <a:srgbClr val="FFFFFF"/>
          </a:solidFill>
          <a:ln w="2286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4" name="Connector 33"/>
          <p:cNvCxnSpPr/>
          <p:nvPr/>
        </p:nvCxnSpPr>
        <p:spPr>
          <a:xfrm>
            <a:off x="9144000" y="996696"/>
            <a:ext cx="64008" cy="73152"/>
          </a:xfrm>
          <a:prstGeom prst="line">
            <a:avLst/>
          </a:prstGeom>
          <a:ln w="22860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9208008" y="950976"/>
            <a:ext cx="109728" cy="118872"/>
          </a:xfrm>
          <a:prstGeom prst="line">
            <a:avLst/>
          </a:prstGeom>
          <a:ln w="22860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Υπότιτλος"/>
          <p:cNvGrpSpPr/>
          <p:nvPr/>
        </p:nvGrpSpPr>
        <p:grpSpPr>
          <a:xfrm>
            <a:off x="832104" y="1627632"/>
            <a:ext cx="10524744" cy="530352"/>
            <a:chOff x="832104" y="1627632"/>
            <a:chExt cx="10524744" cy="530352"/>
          </a:xfrm>
        </p:grpSpPr>
        <p:sp>
          <p:nvSpPr>
            <p:cNvPr id="36" name="Κύκλος εικονιδίου"/>
            <p:cNvSpPr/>
            <p:nvPr/>
          </p:nvSpPr>
          <p:spPr>
            <a:xfrm>
              <a:off x="832104" y="1627632"/>
              <a:ext cx="530352" cy="530352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37" name="Εικονίδιο ShieldCheck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9388" y="1754916"/>
              <a:ext cx="275783" cy="275783"/>
            </a:xfrm>
            <a:prstGeom prst="rect">
              <a:avLst/>
            </a:prstGeom>
          </p:spPr>
        </p:pic>
        <p:sp>
          <p:nvSpPr>
            <p:cNvPr id="38" name="Υπότιτλος"/>
            <p:cNvSpPr txBox="1"/>
            <p:nvPr/>
          </p:nvSpPr>
          <p:spPr>
            <a:xfrm>
              <a:off x="1545336" y="1627632"/>
              <a:ext cx="9811512" cy="5303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22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Προστασία προσωπικών δεδομένων και περισσότερη διαφάνεια</a:t>
              </a:r>
            </a:p>
          </p:txBody>
        </p:sp>
      </p:grpSp>
      <p:grpSp>
        <p:nvGrpSpPr>
          <p:cNvPr id="43" name="Επισήμανση"/>
          <p:cNvGrpSpPr/>
          <p:nvPr/>
        </p:nvGrpSpPr>
        <p:grpSpPr>
          <a:xfrm>
            <a:off x="832104" y="2304288"/>
            <a:ext cx="10524744" cy="914400"/>
            <a:chOff x="832104" y="2304288"/>
            <a:chExt cx="10524744" cy="914400"/>
          </a:xfrm>
        </p:grpSpPr>
        <p:sp>
          <p:nvSpPr>
            <p:cNvPr id="40" name="Επισήμανση"/>
            <p:cNvSpPr/>
            <p:nvPr/>
          </p:nvSpPr>
          <p:spPr>
            <a:xfrm>
              <a:off x="832104" y="2304288"/>
              <a:ext cx="10524744" cy="914400"/>
            </a:xfrm>
            <a:prstGeom prst="roundRect">
              <a:avLst>
                <a:gd name="adj" fmla="val 12000"/>
              </a:avLst>
            </a:prstGeom>
            <a:solidFill>
              <a:srgbClr val="FFFFFF"/>
            </a:solidFill>
            <a:ln w="19050">
              <a:solidFill>
                <a:srgbClr val="00AEEB"/>
              </a:solidFill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41" name="Εικονίδιο Sparkles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6424" y="2523744"/>
              <a:ext cx="475488" cy="475488"/>
            </a:xfrm>
            <a:prstGeom prst="rect">
              <a:avLst/>
            </a:prstGeom>
          </p:spPr>
        </p:pic>
        <p:sp>
          <p:nvSpPr>
            <p:cNvPr id="42" name="Κείμενο"/>
            <p:cNvSpPr txBox="1"/>
            <p:nvPr/>
          </p:nvSpPr>
          <p:spPr>
            <a:xfrm>
              <a:off x="1837944" y="2350008"/>
              <a:ext cx="9290304" cy="8229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700" i="1" dirty="0">
                  <a:solidFill>
                    <a:srgbClr val="00AEE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Για πρώτη φορά, θεσπίζεται ειδικό πλαίσιο περιορισμών στη χρήση αυτοματοποιημένων συστημάτων για την εργασία μέσω </a:t>
              </a:r>
              <a:r>
                <a:rPr lang="el-GR" sz="1700" i="1" dirty="0" err="1">
                  <a:solidFill>
                    <a:srgbClr val="00AEE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πλατφορμών</a:t>
              </a:r>
              <a:r>
                <a:rPr lang="el-GR" sz="1700" i="1" dirty="0">
                  <a:solidFill>
                    <a:srgbClr val="00AEE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,</a:t>
              </a:r>
              <a:r>
                <a:rPr lang="en-US" sz="1700" i="1" dirty="0">
                  <a:solidFill>
                    <a:srgbClr val="00AEE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l-GR" sz="1700" i="1" dirty="0">
                  <a:solidFill>
                    <a:srgbClr val="00AEE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με ανθρώπινη εποπτεία.</a:t>
              </a:r>
            </a:p>
          </p:txBody>
        </p:sp>
      </p:grpSp>
      <p:grpSp>
        <p:nvGrpSpPr>
          <p:cNvPr id="48" name="Υποχρέωση 1"/>
          <p:cNvGrpSpPr/>
          <p:nvPr/>
        </p:nvGrpSpPr>
        <p:grpSpPr>
          <a:xfrm>
            <a:off x="832104" y="3401568"/>
            <a:ext cx="5148072" cy="1243584"/>
            <a:chOff x="832104" y="3401568"/>
            <a:chExt cx="5148072" cy="1243584"/>
          </a:xfrm>
        </p:grpSpPr>
        <p:sp>
          <p:nvSpPr>
            <p:cNvPr id="44" name="Υποχρέωση 1"/>
            <p:cNvSpPr/>
            <p:nvPr/>
          </p:nvSpPr>
          <p:spPr>
            <a:xfrm>
              <a:off x="832104" y="3401568"/>
              <a:ext cx="5148072" cy="1243584"/>
            </a:xfrm>
            <a:prstGeom prst="roundRect">
              <a:avLst>
                <a:gd name="adj" fmla="val 8823"/>
              </a:avLst>
            </a:prstGeom>
            <a:solidFill>
              <a:srgbClr val="00AEEB">
                <a:alpha val="9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45" name="Κύκλος εικονιδίου"/>
            <p:cNvSpPr/>
            <p:nvPr/>
          </p:nvSpPr>
          <p:spPr>
            <a:xfrm>
              <a:off x="1033272" y="3739896"/>
              <a:ext cx="566928" cy="566928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46" name="Εικονίδιο Ban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69335" y="3875959"/>
              <a:ext cx="294803" cy="294803"/>
            </a:xfrm>
            <a:prstGeom prst="rect">
              <a:avLst/>
            </a:prstGeom>
          </p:spPr>
        </p:pic>
        <p:sp>
          <p:nvSpPr>
            <p:cNvPr id="47" name="Κείμενο"/>
            <p:cNvSpPr txBox="1"/>
            <p:nvPr/>
          </p:nvSpPr>
          <p:spPr>
            <a:xfrm>
              <a:off x="1728216" y="3456432"/>
              <a:ext cx="4142232" cy="1133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5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Απαγόρευση</a:t>
              </a: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επεξεργασίας ορισμένων προσωπικών δεδομένων, όπως ψυχολογική κατάσταση, ιδιωτικές συνομιλίες, βιομετρικά δεδομένα, ιατρικό ιστορικό, φυλετική καταγωγή κλπ.</a:t>
              </a:r>
            </a:p>
          </p:txBody>
        </p:sp>
      </p:grpSp>
      <p:grpSp>
        <p:nvGrpSpPr>
          <p:cNvPr id="53" name="Υποχρέωση 2"/>
          <p:cNvGrpSpPr/>
          <p:nvPr/>
        </p:nvGrpSpPr>
        <p:grpSpPr>
          <a:xfrm>
            <a:off x="6208776" y="3401568"/>
            <a:ext cx="5148072" cy="1243584"/>
            <a:chOff x="6208776" y="3401568"/>
            <a:chExt cx="5148072" cy="1243584"/>
          </a:xfrm>
        </p:grpSpPr>
        <p:sp>
          <p:nvSpPr>
            <p:cNvPr id="49" name="Υποχρέωση 2"/>
            <p:cNvSpPr/>
            <p:nvPr/>
          </p:nvSpPr>
          <p:spPr>
            <a:xfrm>
              <a:off x="6208776" y="3401568"/>
              <a:ext cx="5148072" cy="1243584"/>
            </a:xfrm>
            <a:prstGeom prst="roundRect">
              <a:avLst>
                <a:gd name="adj" fmla="val 8823"/>
              </a:avLst>
            </a:prstGeom>
            <a:solidFill>
              <a:srgbClr val="00AEEB">
                <a:alpha val="9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50" name="Κύκλος εικονιδίου"/>
            <p:cNvSpPr/>
            <p:nvPr/>
          </p:nvSpPr>
          <p:spPr>
            <a:xfrm>
              <a:off x="6409944" y="3739896"/>
              <a:ext cx="566928" cy="566928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51" name="Εικονίδιο ClipboardCheck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46007" y="3875959"/>
              <a:ext cx="294803" cy="294803"/>
            </a:xfrm>
            <a:prstGeom prst="rect">
              <a:avLst/>
            </a:prstGeom>
          </p:spPr>
        </p:pic>
        <p:sp>
          <p:nvSpPr>
            <p:cNvPr id="52" name="Κείμενο"/>
            <p:cNvSpPr txBox="1"/>
            <p:nvPr/>
          </p:nvSpPr>
          <p:spPr>
            <a:xfrm>
              <a:off x="7104888" y="3456432"/>
              <a:ext cx="4142232" cy="1133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5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Υποχρέωση</a:t>
              </a: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διενέργειας μελέτης εκτίμησης αντικτύπου για την προστασία προσωπικών δεδομένων (</a:t>
              </a:r>
              <a:r>
                <a:rPr lang="en-US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DPIA).</a:t>
              </a:r>
            </a:p>
          </p:txBody>
        </p:sp>
      </p:grpSp>
      <p:grpSp>
        <p:nvGrpSpPr>
          <p:cNvPr id="58" name="Υποχρέωση 3"/>
          <p:cNvGrpSpPr/>
          <p:nvPr/>
        </p:nvGrpSpPr>
        <p:grpSpPr>
          <a:xfrm>
            <a:off x="832104" y="4791456"/>
            <a:ext cx="5148072" cy="1243584"/>
            <a:chOff x="832104" y="4791456"/>
            <a:chExt cx="5148072" cy="1243584"/>
          </a:xfrm>
        </p:grpSpPr>
        <p:sp>
          <p:nvSpPr>
            <p:cNvPr id="54" name="Υποχρέωση 3"/>
            <p:cNvSpPr/>
            <p:nvPr/>
          </p:nvSpPr>
          <p:spPr>
            <a:xfrm>
              <a:off x="832104" y="4791456"/>
              <a:ext cx="5148072" cy="1243584"/>
            </a:xfrm>
            <a:prstGeom prst="roundRect">
              <a:avLst>
                <a:gd name="adj" fmla="val 8823"/>
              </a:avLst>
            </a:prstGeom>
            <a:solidFill>
              <a:srgbClr val="00AEEB">
                <a:alpha val="9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55" name="Κύκλος εικονιδίου"/>
            <p:cNvSpPr/>
            <p:nvPr/>
          </p:nvSpPr>
          <p:spPr>
            <a:xfrm>
              <a:off x="1033272" y="5129784"/>
              <a:ext cx="566928" cy="566928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56" name="Εικονίδιο Info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69335" y="5265847"/>
              <a:ext cx="294803" cy="294803"/>
            </a:xfrm>
            <a:prstGeom prst="rect">
              <a:avLst/>
            </a:prstGeom>
          </p:spPr>
        </p:pic>
        <p:sp>
          <p:nvSpPr>
            <p:cNvPr id="57" name="Κείμενο"/>
            <p:cNvSpPr txBox="1"/>
            <p:nvPr/>
          </p:nvSpPr>
          <p:spPr>
            <a:xfrm>
              <a:off x="1728216" y="4846320"/>
              <a:ext cx="4142232" cy="1133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5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Υποχρέωση</a:t>
              </a: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πληροφόρησης εργαζομένων και αρμόδιων αρχών για τους αλγορίθμους και τα δεδομένα που επεξεργάζονται.</a:t>
              </a:r>
            </a:p>
          </p:txBody>
        </p:sp>
      </p:grpSp>
      <p:grpSp>
        <p:nvGrpSpPr>
          <p:cNvPr id="63" name="Υποχρέωση 4"/>
          <p:cNvGrpSpPr/>
          <p:nvPr/>
        </p:nvGrpSpPr>
        <p:grpSpPr>
          <a:xfrm>
            <a:off x="6208776" y="4791456"/>
            <a:ext cx="5148072" cy="1243584"/>
            <a:chOff x="6208776" y="4791456"/>
            <a:chExt cx="5148072" cy="1243584"/>
          </a:xfrm>
        </p:grpSpPr>
        <p:sp>
          <p:nvSpPr>
            <p:cNvPr id="59" name="Υποχρέωση 4"/>
            <p:cNvSpPr/>
            <p:nvPr/>
          </p:nvSpPr>
          <p:spPr>
            <a:xfrm>
              <a:off x="6208776" y="4791456"/>
              <a:ext cx="5148072" cy="1243584"/>
            </a:xfrm>
            <a:prstGeom prst="roundRect">
              <a:avLst>
                <a:gd name="adj" fmla="val 8823"/>
              </a:avLst>
            </a:prstGeom>
            <a:solidFill>
              <a:srgbClr val="00AEEB">
                <a:alpha val="9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60" name="Κύκλος εικονιδίου"/>
            <p:cNvSpPr/>
            <p:nvPr/>
          </p:nvSpPr>
          <p:spPr>
            <a:xfrm>
              <a:off x="6409944" y="5129784"/>
              <a:ext cx="566928" cy="566928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61" name="Εικονίδιο ArrowRightLeft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546007" y="5265847"/>
              <a:ext cx="294803" cy="294803"/>
            </a:xfrm>
            <a:prstGeom prst="rect">
              <a:avLst/>
            </a:prstGeom>
          </p:spPr>
        </p:pic>
        <p:sp>
          <p:nvSpPr>
            <p:cNvPr id="62" name="Κείμενο"/>
            <p:cNvSpPr txBox="1"/>
            <p:nvPr/>
          </p:nvSpPr>
          <p:spPr>
            <a:xfrm>
              <a:off x="7104888" y="4846320"/>
              <a:ext cx="4142232" cy="1133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5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Υποχρέωση</a:t>
              </a: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εξασφάλισης φορητότητας δεδομένων.</a:t>
              </a:r>
            </a:p>
          </p:txBody>
        </p:sp>
      </p:grpSp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>
          <a:xfrm>
            <a:off x="8613648" y="6388774"/>
            <a:ext cx="2743200" cy="365125"/>
          </a:xfrm>
        </p:spPr>
        <p:txBody>
          <a:bodyPr/>
          <a:lstStyle/>
          <a:p>
            <a:fld id="{64728D6D-ABED-406F-BC79-2532A019C398}" type="slidenum">
              <a:rPr lang="el-GR" smtClean="0">
                <a:solidFill>
                  <a:schemeClr val="bg1"/>
                </a:solidFill>
              </a:rPr>
              <a:pPr/>
              <a:t>7</a:t>
            </a:fld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635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390DCF-76A5-480D-3E14-1E2657BBE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804672" y="1371600"/>
            <a:ext cx="667512" cy="42976"/>
          </a:xfrm>
          <a:prstGeom prst="rect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6473952"/>
            <a:ext cx="12191695" cy="201168"/>
          </a:xfrm>
          <a:prstGeom prst="rect">
            <a:avLst/>
          </a:prstGeom>
          <a:solidFill>
            <a:srgbClr val="2D5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Graphic 15">
            <a:extLst>
              <a:ext uri="{FF2B5EF4-FFF2-40B4-BE49-F238E27FC236}">
                <a16:creationId xmlns:a16="http://schemas.microsoft.com/office/drawing/2014/main" id="{008D955E-6B4E-8D61-E5C4-71A2CB513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4017" y="372969"/>
            <a:ext cx="1879259" cy="436595"/>
          </a:xfrm>
          <a:prstGeom prst="rect">
            <a:avLst/>
          </a:prstGeom>
        </p:spPr>
      </p:pic>
      <p:sp>
        <p:nvSpPr>
          <p:cNvPr id="23" name="Τίτλος 1">
            <a:extLst>
              <a:ext uri="{FF2B5EF4-FFF2-40B4-BE49-F238E27FC236}">
                <a16:creationId xmlns:a16="http://schemas.microsoft.com/office/drawing/2014/main" id="{C91DA2D5-D9FC-4B54-CAAA-9FF58F1DF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84048"/>
            <a:ext cx="8915400" cy="969264"/>
          </a:xfrm>
        </p:spPr>
        <p:txBody>
          <a:bodyPr wrap="square" lIns="54864" tIns="27432" rIns="54864" bIns="27432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br>
              <a:rPr lang="el-GR" sz="2400" b="1" dirty="0">
                <a:solidFill>
                  <a:srgbClr val="134A86"/>
                </a:solidFill>
                <a:latin typeface="Calibri" panose="020F0502020204030204"/>
              </a:rPr>
            </a:br>
            <a:r>
              <a:rPr lang="el-GR" sz="2400" b="1" dirty="0">
                <a:solidFill>
                  <a:srgbClr val="134A86"/>
                </a:solidFill>
                <a:latin typeface="Calibri" panose="020F0502020204030204"/>
              </a:rPr>
              <a:t>Άξονας 1</a:t>
            </a:r>
            <a:br>
              <a:rPr lang="el-GR" sz="3200" b="1" dirty="0">
                <a:solidFill>
                  <a:srgbClr val="134A86"/>
                </a:solidFill>
                <a:latin typeface="Calibri" panose="020F0502020204030204"/>
              </a:rPr>
            </a:br>
            <a:r>
              <a:rPr lang="el-GR" sz="3200" b="1" dirty="0">
                <a:solidFill>
                  <a:srgbClr val="134A86"/>
                </a:solidFill>
                <a:latin typeface="Calibri" panose="020F0502020204030204"/>
              </a:rPr>
              <a:t>ΑΛΓΟΡΙΘΜΙΚΗ ΔΙΑΧΕΙΡΙΣΗ</a:t>
            </a:r>
            <a:br>
              <a:rPr lang="el-GR" sz="3600" b="1" dirty="0">
                <a:solidFill>
                  <a:srgbClr val="134A86"/>
                </a:solidFill>
                <a:latin typeface="Calibri" panose="020F0502020204030204"/>
              </a:rPr>
            </a:br>
            <a:endParaRPr lang="el-GR" sz="3200" b="1" dirty="0">
              <a:solidFill>
                <a:srgbClr val="134A86"/>
              </a:solidFill>
              <a:latin typeface="Calibri" panose="020F0502020204030204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21207" y="6318504"/>
            <a:ext cx="393192" cy="420624"/>
          </a:xfrm>
          <a:prstGeom prst="roundRect">
            <a:avLst/>
          </a:prstGeom>
          <a:solidFill>
            <a:srgbClr val="FFFFFF"/>
          </a:solidFill>
          <a:ln w="2159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6" name="Connector 25"/>
          <p:cNvCxnSpPr/>
          <p:nvPr/>
        </p:nvCxnSpPr>
        <p:spPr>
          <a:xfrm>
            <a:off x="612648" y="6409944"/>
            <a:ext cx="182880" cy="0"/>
          </a:xfrm>
          <a:prstGeom prst="line">
            <a:avLst/>
          </a:prstGeom>
          <a:ln w="17145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612648" y="6492240"/>
            <a:ext cx="146304" cy="0"/>
          </a:xfrm>
          <a:prstGeom prst="line">
            <a:avLst/>
          </a:prstGeom>
          <a:ln w="17145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768096" y="6556248"/>
            <a:ext cx="47548" cy="47548"/>
          </a:xfrm>
          <a:prstGeom prst="ellipse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8613648" y="603504"/>
            <a:ext cx="457200" cy="667512"/>
          </a:xfrm>
          <a:prstGeom prst="roundRect">
            <a:avLst/>
          </a:prstGeom>
          <a:noFill/>
          <a:ln w="25400">
            <a:solidFill>
              <a:srgbClr val="13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1" name="Connector 30"/>
          <p:cNvCxnSpPr/>
          <p:nvPr/>
        </p:nvCxnSpPr>
        <p:spPr>
          <a:xfrm>
            <a:off x="8714232" y="704088"/>
            <a:ext cx="246887" cy="0"/>
          </a:xfrm>
          <a:prstGeom prst="line">
            <a:avLst/>
          </a:prstGeom>
          <a:ln w="1651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8810244" y="1170432"/>
            <a:ext cx="54864" cy="54864"/>
          </a:xfrm>
          <a:prstGeom prst="ellipse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9198863" y="740664"/>
            <a:ext cx="155448" cy="155448"/>
          </a:xfrm>
          <a:prstGeom prst="ellipse">
            <a:avLst/>
          </a:prstGeom>
          <a:solidFill>
            <a:srgbClr val="FFFFFF"/>
          </a:solidFill>
          <a:ln w="2413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4" name="Connector 33"/>
          <p:cNvCxnSpPr/>
          <p:nvPr/>
        </p:nvCxnSpPr>
        <p:spPr>
          <a:xfrm>
            <a:off x="9098280" y="1051560"/>
            <a:ext cx="283464" cy="0"/>
          </a:xfrm>
          <a:prstGeom prst="line">
            <a:avLst/>
          </a:prstGeom>
          <a:ln w="2413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9098280" y="905256"/>
            <a:ext cx="45720" cy="146304"/>
          </a:xfrm>
          <a:prstGeom prst="line">
            <a:avLst/>
          </a:prstGeom>
          <a:ln w="2413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H="1" flipV="1">
            <a:off x="9336024" y="905256"/>
            <a:ext cx="45720" cy="146304"/>
          </a:xfrm>
          <a:prstGeom prst="line">
            <a:avLst/>
          </a:prstGeom>
          <a:ln w="2413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1" name="Σημείο 1"/>
          <p:cNvGrpSpPr/>
          <p:nvPr/>
        </p:nvGrpSpPr>
        <p:grpSpPr>
          <a:xfrm>
            <a:off x="832104" y="1691640"/>
            <a:ext cx="2459736" cy="2834640"/>
            <a:chOff x="832104" y="1691640"/>
            <a:chExt cx="2459736" cy="2834640"/>
          </a:xfrm>
        </p:grpSpPr>
        <p:sp>
          <p:nvSpPr>
            <p:cNvPr id="37" name="Σημείο 1"/>
            <p:cNvSpPr/>
            <p:nvPr/>
          </p:nvSpPr>
          <p:spPr>
            <a:xfrm>
              <a:off x="832104" y="1691640"/>
              <a:ext cx="2459736" cy="2834640"/>
            </a:xfrm>
            <a:prstGeom prst="roundRect">
              <a:avLst>
                <a:gd name="adj" fmla="val 4460"/>
              </a:avLst>
            </a:prstGeom>
            <a:solidFill>
              <a:srgbClr val="00AEEB">
                <a:alpha val="9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38" name="Κύκλος εικονιδίου"/>
            <p:cNvSpPr/>
            <p:nvPr/>
          </p:nvSpPr>
          <p:spPr>
            <a:xfrm>
              <a:off x="1033272" y="1911096"/>
              <a:ext cx="640080" cy="640080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39" name="Εικονίδιο ListChecks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6891" y="2064715"/>
              <a:ext cx="332842" cy="332842"/>
            </a:xfrm>
            <a:prstGeom prst="rect">
              <a:avLst/>
            </a:prstGeom>
          </p:spPr>
        </p:pic>
        <p:sp>
          <p:nvSpPr>
            <p:cNvPr id="40" name="Κείμενο"/>
            <p:cNvSpPr txBox="1"/>
            <p:nvPr/>
          </p:nvSpPr>
          <p:spPr>
            <a:xfrm>
              <a:off x="1033272" y="2715768"/>
              <a:ext cx="2057400" cy="17190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5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Υποχρέωση</a:t>
              </a: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αξιολόγησης των αυτοματοποιημένων συστημάτων με τη συμμετοχη εκπροσώπων των εργαζομένων.</a:t>
              </a:r>
            </a:p>
          </p:txBody>
        </p:sp>
      </p:grpSp>
      <p:grpSp>
        <p:nvGrpSpPr>
          <p:cNvPr id="46" name="Σημείο 2"/>
          <p:cNvGrpSpPr/>
          <p:nvPr/>
        </p:nvGrpSpPr>
        <p:grpSpPr>
          <a:xfrm>
            <a:off x="3520440" y="1691640"/>
            <a:ext cx="2459736" cy="2834640"/>
            <a:chOff x="3520440" y="1691640"/>
            <a:chExt cx="2459736" cy="2834640"/>
          </a:xfrm>
        </p:grpSpPr>
        <p:sp>
          <p:nvSpPr>
            <p:cNvPr id="42" name="Σημείο 2"/>
            <p:cNvSpPr/>
            <p:nvPr/>
          </p:nvSpPr>
          <p:spPr>
            <a:xfrm>
              <a:off x="3520440" y="1691640"/>
              <a:ext cx="2459736" cy="2834640"/>
            </a:xfrm>
            <a:prstGeom prst="roundRect">
              <a:avLst>
                <a:gd name="adj" fmla="val 4460"/>
              </a:avLst>
            </a:prstGeom>
            <a:solidFill>
              <a:srgbClr val="00AEEB">
                <a:alpha val="9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43" name="Κύκλος εικονιδίου"/>
            <p:cNvSpPr/>
            <p:nvPr/>
          </p:nvSpPr>
          <p:spPr>
            <a:xfrm>
              <a:off x="3721608" y="1911096"/>
              <a:ext cx="640080" cy="640080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44" name="Εικονίδιο UserCheck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75227" y="2064715"/>
              <a:ext cx="332842" cy="332842"/>
            </a:xfrm>
            <a:prstGeom prst="rect">
              <a:avLst/>
            </a:prstGeom>
          </p:spPr>
        </p:pic>
        <p:sp>
          <p:nvSpPr>
            <p:cNvPr id="45" name="Κείμενο"/>
            <p:cNvSpPr txBox="1"/>
            <p:nvPr/>
          </p:nvSpPr>
          <p:spPr>
            <a:xfrm>
              <a:off x="3721608" y="2715768"/>
              <a:ext cx="2057400" cy="17190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5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Υποχρέωση</a:t>
              </a: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ανθρώπινης εποπτείας κρίσιμων αποφάσεων.</a:t>
              </a:r>
            </a:p>
          </p:txBody>
        </p:sp>
      </p:grpSp>
      <p:grpSp>
        <p:nvGrpSpPr>
          <p:cNvPr id="51" name="Σημείο 3"/>
          <p:cNvGrpSpPr/>
          <p:nvPr/>
        </p:nvGrpSpPr>
        <p:grpSpPr>
          <a:xfrm>
            <a:off x="6208776" y="1691640"/>
            <a:ext cx="2459736" cy="2834640"/>
            <a:chOff x="6208776" y="1691640"/>
            <a:chExt cx="2459736" cy="2834640"/>
          </a:xfrm>
        </p:grpSpPr>
        <p:sp>
          <p:nvSpPr>
            <p:cNvPr id="47" name="Σημείο 3"/>
            <p:cNvSpPr/>
            <p:nvPr/>
          </p:nvSpPr>
          <p:spPr>
            <a:xfrm>
              <a:off x="6208776" y="1691640"/>
              <a:ext cx="2459736" cy="2834640"/>
            </a:xfrm>
            <a:prstGeom prst="roundRect">
              <a:avLst>
                <a:gd name="adj" fmla="val 4460"/>
              </a:avLst>
            </a:prstGeom>
            <a:solidFill>
              <a:srgbClr val="00AEEB">
                <a:alpha val="9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48" name="Κύκλος εικονιδίου"/>
            <p:cNvSpPr/>
            <p:nvPr/>
          </p:nvSpPr>
          <p:spPr>
            <a:xfrm>
              <a:off x="6409944" y="1911096"/>
              <a:ext cx="640080" cy="640080"/>
            </a:xfrm>
            <a:prstGeom prst="ellipse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49" name="Εικονίδιο RefreshCw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63563" y="2064715"/>
              <a:ext cx="332842" cy="332842"/>
            </a:xfrm>
            <a:prstGeom prst="rect">
              <a:avLst/>
            </a:prstGeom>
          </p:spPr>
        </p:pic>
        <p:sp>
          <p:nvSpPr>
            <p:cNvPr id="50" name="Κείμενο"/>
            <p:cNvSpPr txBox="1"/>
            <p:nvPr/>
          </p:nvSpPr>
          <p:spPr>
            <a:xfrm>
              <a:off x="6409944" y="2715768"/>
              <a:ext cx="2057400" cy="17190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500" b="1" dirty="0">
                  <a:solidFill>
                    <a:srgbClr val="00AEE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Δικαίωμα</a:t>
              </a: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επανεξέτασης αποφάσεων που λαμβάνονται αποκλειστικά μέσω αλγορίθμου.</a:t>
              </a:r>
            </a:p>
          </p:txBody>
        </p:sp>
      </p:grpSp>
      <p:grpSp>
        <p:nvGrpSpPr>
          <p:cNvPr id="56" name="Σημείο 4"/>
          <p:cNvGrpSpPr/>
          <p:nvPr/>
        </p:nvGrpSpPr>
        <p:grpSpPr>
          <a:xfrm>
            <a:off x="8897112" y="1691640"/>
            <a:ext cx="2459736" cy="2834640"/>
            <a:chOff x="8897112" y="1691640"/>
            <a:chExt cx="2459736" cy="2834640"/>
          </a:xfrm>
        </p:grpSpPr>
        <p:sp>
          <p:nvSpPr>
            <p:cNvPr id="52" name="Σημείο 4"/>
            <p:cNvSpPr/>
            <p:nvPr/>
          </p:nvSpPr>
          <p:spPr>
            <a:xfrm>
              <a:off x="8897112" y="1691640"/>
              <a:ext cx="2459736" cy="2834640"/>
            </a:xfrm>
            <a:prstGeom prst="roundRect">
              <a:avLst>
                <a:gd name="adj" fmla="val 4460"/>
              </a:avLst>
            </a:prstGeom>
            <a:solidFill>
              <a:srgbClr val="00AEEB">
                <a:alpha val="9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53" name="Κύκλος εικονιδίου"/>
            <p:cNvSpPr/>
            <p:nvPr/>
          </p:nvSpPr>
          <p:spPr>
            <a:xfrm>
              <a:off x="9098280" y="1911096"/>
              <a:ext cx="640080" cy="640080"/>
            </a:xfrm>
            <a:prstGeom prst="ellipse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54" name="Εικονίδιο MessageCircleQuestion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251899" y="2064715"/>
              <a:ext cx="332842" cy="332842"/>
            </a:xfrm>
            <a:prstGeom prst="rect">
              <a:avLst/>
            </a:prstGeom>
          </p:spPr>
        </p:pic>
        <p:sp>
          <p:nvSpPr>
            <p:cNvPr id="55" name="Κείμενο"/>
            <p:cNvSpPr txBox="1"/>
            <p:nvPr/>
          </p:nvSpPr>
          <p:spPr>
            <a:xfrm>
              <a:off x="9098280" y="2715768"/>
              <a:ext cx="2057400" cy="17190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500" b="1" dirty="0">
                  <a:solidFill>
                    <a:srgbClr val="00AEE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Δικαίωμα</a:t>
              </a: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εργαζομένων να λαμβάνουν εξηγήσεις για αποφάσεις που βασίζονται σε αλγόριθμο.</a:t>
              </a:r>
            </a:p>
          </p:txBody>
        </p:sp>
      </p:grpSp>
      <p:grpSp>
        <p:nvGrpSpPr>
          <p:cNvPr id="62" name="Παράδειγμα"/>
          <p:cNvGrpSpPr/>
          <p:nvPr/>
        </p:nvGrpSpPr>
        <p:grpSpPr>
          <a:xfrm>
            <a:off x="832104" y="4645152"/>
            <a:ext cx="10524744" cy="1161288"/>
            <a:chOff x="832104" y="4645152"/>
            <a:chExt cx="10524744" cy="1161288"/>
          </a:xfrm>
        </p:grpSpPr>
        <p:sp>
          <p:nvSpPr>
            <p:cNvPr id="57" name="Δείκτης"/>
            <p:cNvSpPr/>
            <p:nvPr/>
          </p:nvSpPr>
          <p:spPr>
            <a:xfrm>
              <a:off x="4567428" y="4645152"/>
              <a:ext cx="365760" cy="219456"/>
            </a:xfrm>
            <a:prstGeom prst="triangle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58" name="Παράδειγμα"/>
            <p:cNvSpPr/>
            <p:nvPr/>
          </p:nvSpPr>
          <p:spPr>
            <a:xfrm>
              <a:off x="832104" y="4846320"/>
              <a:ext cx="10524744" cy="960120"/>
            </a:xfrm>
            <a:prstGeom prst="roundRect">
              <a:avLst>
                <a:gd name="adj" fmla="val 11428"/>
              </a:avLst>
            </a:prstGeom>
            <a:solidFill>
              <a:srgbClr val="FFFFFF"/>
            </a:solidFill>
            <a:ln w="19050">
              <a:solidFill>
                <a:srgbClr val="00AEEB"/>
              </a:solidFill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59" name="Κύκλος εικονιδίου"/>
            <p:cNvSpPr/>
            <p:nvPr/>
          </p:nvSpPr>
          <p:spPr>
            <a:xfrm>
              <a:off x="1106424" y="5042916"/>
              <a:ext cx="566928" cy="566928"/>
            </a:xfrm>
            <a:prstGeom prst="ellipse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60" name="Εικονίδιο User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42487" y="5178979"/>
              <a:ext cx="294803" cy="294803"/>
            </a:xfrm>
            <a:prstGeom prst="rect">
              <a:avLst/>
            </a:prstGeom>
          </p:spPr>
        </p:pic>
        <p:sp>
          <p:nvSpPr>
            <p:cNvPr id="61" name="Κείμενο"/>
            <p:cNvSpPr txBox="1"/>
            <p:nvPr/>
          </p:nvSpPr>
          <p:spPr>
            <a:xfrm>
              <a:off x="1883664" y="4901184"/>
              <a:ext cx="9244584" cy="850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dirty="0">
                  <a:solidFill>
                    <a:srgbClr val="00AEE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Ενδεικτικά,</a:t>
              </a:r>
              <a:r>
                <a:rPr lang="el-GR" sz="1800" dirty="0">
                  <a:solidFill>
                    <a:srgbClr val="00AEE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αποφάσεις περιορισμού, αναστολής ή παύσης λογαριασμού ή συνεργασίας </a:t>
              </a: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800" dirty="0">
                  <a:solidFill>
                    <a:srgbClr val="00AEE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θα λαμβάνονται πλέον με ανθρώπινη εποπτεία.</a:t>
              </a:r>
            </a:p>
          </p:txBody>
        </p:sp>
      </p:grpSp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>
          <a:xfrm>
            <a:off x="8613648" y="6391973"/>
            <a:ext cx="2743200" cy="365125"/>
          </a:xfrm>
        </p:spPr>
        <p:txBody>
          <a:bodyPr/>
          <a:lstStyle/>
          <a:p>
            <a:fld id="{64728D6D-ABED-406F-BC79-2532A019C398}" type="slidenum">
              <a:rPr lang="el-GR" smtClean="0">
                <a:solidFill>
                  <a:schemeClr val="bg1"/>
                </a:solidFill>
              </a:rPr>
              <a:pPr/>
              <a:t>8</a:t>
            </a:fld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528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6CAE89-4A35-EC43-FF76-2C9BC773C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804672" y="1371600"/>
            <a:ext cx="667512" cy="42976"/>
          </a:xfrm>
          <a:prstGeom prst="rect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6473952"/>
            <a:ext cx="12191695" cy="201168"/>
          </a:xfrm>
          <a:prstGeom prst="rect">
            <a:avLst/>
          </a:prstGeom>
          <a:solidFill>
            <a:srgbClr val="2D5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Graphic 15">
            <a:extLst>
              <a:ext uri="{FF2B5EF4-FFF2-40B4-BE49-F238E27FC236}">
                <a16:creationId xmlns:a16="http://schemas.microsoft.com/office/drawing/2014/main" id="{BA8D6D46-6644-9019-7114-72B89171B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4017" y="372969"/>
            <a:ext cx="1879259" cy="436595"/>
          </a:xfrm>
          <a:prstGeom prst="rect">
            <a:avLst/>
          </a:prstGeom>
        </p:spPr>
      </p:pic>
      <p:sp>
        <p:nvSpPr>
          <p:cNvPr id="23" name="Τίτλος 1">
            <a:extLst>
              <a:ext uri="{FF2B5EF4-FFF2-40B4-BE49-F238E27FC236}">
                <a16:creationId xmlns:a16="http://schemas.microsoft.com/office/drawing/2014/main" id="{6F80049E-93FB-9CCB-FC79-7AE7EF87F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84048"/>
            <a:ext cx="8915400" cy="969264"/>
          </a:xfrm>
        </p:spPr>
        <p:txBody>
          <a:bodyPr wrap="square" lIns="54864" tIns="27432" rIns="54864" bIns="27432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l-GR" sz="2400" b="1" dirty="0">
                <a:solidFill>
                  <a:srgbClr val="134A86"/>
                </a:solidFill>
                <a:latin typeface="Calibri" panose="020F0502020204030204"/>
              </a:rPr>
              <a:t>Άξονας 1</a:t>
            </a:r>
            <a:br>
              <a:rPr lang="el-GR" sz="3200" b="1" dirty="0">
                <a:solidFill>
                  <a:srgbClr val="134A86"/>
                </a:solidFill>
                <a:latin typeface="Calibri" panose="020F0502020204030204"/>
              </a:rPr>
            </a:br>
            <a:r>
              <a:rPr lang="el-GR" sz="3200" b="1" dirty="0">
                <a:solidFill>
                  <a:srgbClr val="134A86"/>
                </a:solidFill>
                <a:latin typeface="Calibri" panose="020F0502020204030204"/>
              </a:rPr>
              <a:t>ΑΛΓΟΡΙΘΜΙΚΗ ΔΙΑΧΕΙΡΙΣΗ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21207" y="6318504"/>
            <a:ext cx="393192" cy="420624"/>
          </a:xfrm>
          <a:prstGeom prst="roundRect">
            <a:avLst/>
          </a:prstGeom>
          <a:solidFill>
            <a:srgbClr val="FFFFFF"/>
          </a:solidFill>
          <a:ln w="2159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6" name="Connector 25"/>
          <p:cNvCxnSpPr/>
          <p:nvPr/>
        </p:nvCxnSpPr>
        <p:spPr>
          <a:xfrm>
            <a:off x="612648" y="6409944"/>
            <a:ext cx="182880" cy="0"/>
          </a:xfrm>
          <a:prstGeom prst="line">
            <a:avLst/>
          </a:prstGeom>
          <a:ln w="17145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612648" y="6492240"/>
            <a:ext cx="146304" cy="0"/>
          </a:xfrm>
          <a:prstGeom prst="line">
            <a:avLst/>
          </a:prstGeom>
          <a:ln w="17145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768096" y="6556248"/>
            <a:ext cx="47548" cy="47548"/>
          </a:xfrm>
          <a:prstGeom prst="ellipse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8650224" y="603504"/>
            <a:ext cx="457200" cy="667512"/>
          </a:xfrm>
          <a:prstGeom prst="roundRect">
            <a:avLst/>
          </a:prstGeom>
          <a:noFill/>
          <a:ln w="25400">
            <a:solidFill>
              <a:srgbClr val="13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1" name="Connector 30"/>
          <p:cNvCxnSpPr/>
          <p:nvPr/>
        </p:nvCxnSpPr>
        <p:spPr>
          <a:xfrm>
            <a:off x="8750808" y="704088"/>
            <a:ext cx="246888" cy="0"/>
          </a:xfrm>
          <a:prstGeom prst="line">
            <a:avLst/>
          </a:prstGeom>
          <a:ln w="1651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8846820" y="1170432"/>
            <a:ext cx="54864" cy="54864"/>
          </a:xfrm>
          <a:prstGeom prst="ellipse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Pentagon 32"/>
          <p:cNvSpPr/>
          <p:nvPr/>
        </p:nvSpPr>
        <p:spPr>
          <a:xfrm rot="10800000">
            <a:off x="9061704" y="832104"/>
            <a:ext cx="320040" cy="338328"/>
          </a:xfrm>
          <a:prstGeom prst="homePlate">
            <a:avLst/>
          </a:prstGeom>
          <a:solidFill>
            <a:srgbClr val="FFFFFF"/>
          </a:solidFill>
          <a:ln w="2286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4" name="Connector 33"/>
          <p:cNvCxnSpPr/>
          <p:nvPr/>
        </p:nvCxnSpPr>
        <p:spPr>
          <a:xfrm>
            <a:off x="9162288" y="987552"/>
            <a:ext cx="128016" cy="0"/>
          </a:xfrm>
          <a:prstGeom prst="line">
            <a:avLst/>
          </a:prstGeom>
          <a:ln w="25400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9226296" y="923544"/>
            <a:ext cx="0" cy="128016"/>
          </a:xfrm>
          <a:prstGeom prst="line">
            <a:avLst/>
          </a:prstGeom>
          <a:ln w="25400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Υπότιτλος"/>
          <p:cNvGrpSpPr/>
          <p:nvPr/>
        </p:nvGrpSpPr>
        <p:grpSpPr>
          <a:xfrm>
            <a:off x="832104" y="1627632"/>
            <a:ext cx="10524744" cy="530352"/>
            <a:chOff x="832104" y="1627632"/>
            <a:chExt cx="10524744" cy="530352"/>
          </a:xfrm>
        </p:grpSpPr>
        <p:sp>
          <p:nvSpPr>
            <p:cNvPr id="36" name="Κύκλος εικονιδίου"/>
            <p:cNvSpPr/>
            <p:nvPr/>
          </p:nvSpPr>
          <p:spPr>
            <a:xfrm>
              <a:off x="832104" y="1627632"/>
              <a:ext cx="530352" cy="530352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37" name="Εικονίδιο HeartPuls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9388" y="1754916"/>
              <a:ext cx="275783" cy="275783"/>
            </a:xfrm>
            <a:prstGeom prst="rect">
              <a:avLst/>
            </a:prstGeom>
          </p:spPr>
        </p:pic>
        <p:sp>
          <p:nvSpPr>
            <p:cNvPr id="38" name="Υπότιτλος"/>
            <p:cNvSpPr txBox="1"/>
            <p:nvPr/>
          </p:nvSpPr>
          <p:spPr>
            <a:xfrm>
              <a:off x="1545336" y="1627632"/>
              <a:ext cx="9811512" cy="5303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22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Προστασία υγείας και ασφάλειας από την χρήση αλγορίθμων</a:t>
              </a:r>
            </a:p>
          </p:txBody>
        </p:sp>
      </p:grpSp>
      <p:grpSp>
        <p:nvGrpSpPr>
          <p:cNvPr id="44" name="Σημείο 1"/>
          <p:cNvGrpSpPr/>
          <p:nvPr/>
        </p:nvGrpSpPr>
        <p:grpSpPr>
          <a:xfrm>
            <a:off x="832104" y="2377440"/>
            <a:ext cx="10524744" cy="1051560"/>
            <a:chOff x="832104" y="2377440"/>
            <a:chExt cx="10524744" cy="1051560"/>
          </a:xfrm>
        </p:grpSpPr>
        <p:sp>
          <p:nvSpPr>
            <p:cNvPr id="40" name="Σημείο 1"/>
            <p:cNvSpPr/>
            <p:nvPr/>
          </p:nvSpPr>
          <p:spPr>
            <a:xfrm>
              <a:off x="832104" y="2377440"/>
              <a:ext cx="10524744" cy="1051560"/>
            </a:xfrm>
            <a:prstGeom prst="roundRect">
              <a:avLst>
                <a:gd name="adj" fmla="val 10434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41" name="Κύκλος εικονιδίου"/>
            <p:cNvSpPr/>
            <p:nvPr/>
          </p:nvSpPr>
          <p:spPr>
            <a:xfrm>
              <a:off x="1088136" y="2574036"/>
              <a:ext cx="658368" cy="658368"/>
            </a:xfrm>
            <a:prstGeom prst="ellipse">
              <a:avLst/>
            </a:prstGeom>
            <a:solidFill>
              <a:srgbClr val="00AEEB">
                <a:alpha val="15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42" name="Εικονίδιο HardHat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144" y="2732044"/>
              <a:ext cx="342351" cy="342351"/>
            </a:xfrm>
            <a:prstGeom prst="rect">
              <a:avLst/>
            </a:prstGeom>
          </p:spPr>
        </p:pic>
        <p:sp>
          <p:nvSpPr>
            <p:cNvPr id="43" name="Κείμενο"/>
            <p:cNvSpPr txBox="1"/>
            <p:nvPr/>
          </p:nvSpPr>
          <p:spPr>
            <a:xfrm>
              <a:off x="1975104" y="2432304"/>
              <a:ext cx="9153144" cy="941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l-GR" sz="17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Υποχρέωση των </a:t>
              </a:r>
              <a:r>
                <a:rPr lang="el-GR" sz="1700" dirty="0" err="1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πλατφορμών</a:t>
              </a:r>
              <a:r>
                <a:rPr lang="el-GR" sz="17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να λαμβάνουν </a:t>
              </a:r>
              <a:r>
                <a:rPr lang="el-GR" sz="1700" dirty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μέτρα για την προστασία της υγείας και της ασφάλειας </a:t>
              </a:r>
              <a:r>
                <a:rPr lang="el-GR" sz="17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των εργαζομένων από τους κινδύνους της αλγοριθμικής διαχείρισης.</a:t>
              </a:r>
            </a:p>
          </p:txBody>
        </p:sp>
      </p:grpSp>
      <p:grpSp>
        <p:nvGrpSpPr>
          <p:cNvPr id="49" name="Σημείο 2"/>
          <p:cNvGrpSpPr/>
          <p:nvPr/>
        </p:nvGrpSpPr>
        <p:grpSpPr>
          <a:xfrm>
            <a:off x="832104" y="3611880"/>
            <a:ext cx="10524744" cy="1051560"/>
            <a:chOff x="832104" y="3611880"/>
            <a:chExt cx="10524744" cy="1051560"/>
          </a:xfrm>
        </p:grpSpPr>
        <p:sp>
          <p:nvSpPr>
            <p:cNvPr id="45" name="Σημείο 2"/>
            <p:cNvSpPr/>
            <p:nvPr/>
          </p:nvSpPr>
          <p:spPr>
            <a:xfrm>
              <a:off x="832104" y="3611880"/>
              <a:ext cx="10524744" cy="1051560"/>
            </a:xfrm>
            <a:prstGeom prst="roundRect">
              <a:avLst>
                <a:gd name="adj" fmla="val 10434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46" name="Κύκλος εικονιδίου"/>
            <p:cNvSpPr/>
            <p:nvPr/>
          </p:nvSpPr>
          <p:spPr>
            <a:xfrm>
              <a:off x="1088136" y="3808476"/>
              <a:ext cx="658368" cy="658368"/>
            </a:xfrm>
            <a:prstGeom prst="ellipse">
              <a:avLst/>
            </a:prstGeom>
            <a:solidFill>
              <a:srgbClr val="00AEEB">
                <a:alpha val="15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47" name="Εικονίδιο MessagesSquar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46144" y="3966484"/>
              <a:ext cx="342351" cy="342351"/>
            </a:xfrm>
            <a:prstGeom prst="rect">
              <a:avLst/>
            </a:prstGeom>
          </p:spPr>
        </p:pic>
        <p:sp>
          <p:nvSpPr>
            <p:cNvPr id="48" name="Κείμενο"/>
            <p:cNvSpPr txBox="1"/>
            <p:nvPr/>
          </p:nvSpPr>
          <p:spPr>
            <a:xfrm>
              <a:off x="1975104" y="3666744"/>
              <a:ext cx="9153144" cy="941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7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Υποχρέωση ενημέρωσης και διαβούλευσης με τους εκπροσώπους των εργαζομένων </a:t>
              </a:r>
              <a:r>
                <a:rPr lang="el-GR" sz="1700" dirty="0">
                  <a:solidFill>
                    <a:srgbClr val="00AEE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ή απευθείας με τους εργαζομένους εφόσον δεν υπάρχουν εκπρόσωποι, </a:t>
              </a:r>
              <a:r>
                <a:rPr lang="el-GR" sz="17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όταν οι πλατφόρμες αποφασίζουν να εισάγουν αλγόριθμους.</a:t>
              </a:r>
            </a:p>
          </p:txBody>
        </p:sp>
      </p:grpSp>
      <p:grpSp>
        <p:nvGrpSpPr>
          <p:cNvPr id="54" name="Σημείο 3"/>
          <p:cNvGrpSpPr/>
          <p:nvPr/>
        </p:nvGrpSpPr>
        <p:grpSpPr>
          <a:xfrm>
            <a:off x="832104" y="4846320"/>
            <a:ext cx="10524744" cy="1051560"/>
            <a:chOff x="832104" y="4846320"/>
            <a:chExt cx="10524744" cy="1051560"/>
          </a:xfrm>
        </p:grpSpPr>
        <p:sp>
          <p:nvSpPr>
            <p:cNvPr id="50" name="Σημείο 3"/>
            <p:cNvSpPr/>
            <p:nvPr/>
          </p:nvSpPr>
          <p:spPr>
            <a:xfrm>
              <a:off x="832104" y="4846320"/>
              <a:ext cx="10524744" cy="1051560"/>
            </a:xfrm>
            <a:prstGeom prst="roundRect">
              <a:avLst>
                <a:gd name="adj" fmla="val 10434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51" name="Κύκλος εικονιδίου"/>
            <p:cNvSpPr/>
            <p:nvPr/>
          </p:nvSpPr>
          <p:spPr>
            <a:xfrm>
              <a:off x="1088136" y="5042916"/>
              <a:ext cx="658368" cy="658368"/>
            </a:xfrm>
            <a:prstGeom prst="ellipse">
              <a:avLst/>
            </a:prstGeom>
            <a:solidFill>
              <a:srgbClr val="00AEEB">
                <a:alpha val="15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52" name="Εικονίδιο UserCo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46144" y="5200924"/>
              <a:ext cx="342351" cy="342351"/>
            </a:xfrm>
            <a:prstGeom prst="rect">
              <a:avLst/>
            </a:prstGeom>
          </p:spPr>
        </p:pic>
        <p:sp>
          <p:nvSpPr>
            <p:cNvPr id="53" name="Κείμενο"/>
            <p:cNvSpPr txBox="1"/>
            <p:nvPr/>
          </p:nvSpPr>
          <p:spPr>
            <a:xfrm>
              <a:off x="1975104" y="4901184"/>
              <a:ext cx="9153144" cy="941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7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Οι εργαζόμενοι επικουρούνται από εμπειρογνώμονα. Οι δαπάνες του εμπειρογνώμονα βαρύνουν υπό προϋποθέσεις την πλατφόρμα, εφόσον έχει </a:t>
              </a:r>
              <a:r>
                <a:rPr lang="el-GR" sz="1700" dirty="0">
                  <a:solidFill>
                    <a:srgbClr val="00AEE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πάνω από 250 εργαζομένους</a:t>
              </a:r>
              <a:r>
                <a:rPr lang="el-GR" sz="17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</p:grpSp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>
          <a:xfrm>
            <a:off x="8613648" y="6391973"/>
            <a:ext cx="2743200" cy="365125"/>
          </a:xfrm>
        </p:spPr>
        <p:txBody>
          <a:bodyPr/>
          <a:lstStyle/>
          <a:p>
            <a:fld id="{64728D6D-ABED-406F-BC79-2532A019C398}" type="slidenum">
              <a:rPr lang="el-GR" smtClean="0">
                <a:solidFill>
                  <a:schemeClr val="bg1"/>
                </a:solidFill>
              </a:rPr>
              <a:pPr/>
              <a:t>9</a:t>
            </a:fld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475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Rectangle 230"/>
          <p:cNvSpPr/>
          <p:nvPr/>
        </p:nvSpPr>
        <p:spPr>
          <a:xfrm>
            <a:off x="804672" y="1371600"/>
            <a:ext cx="667512" cy="42976"/>
          </a:xfrm>
          <a:prstGeom prst="rect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6" name="Rectangle 225"/>
          <p:cNvSpPr/>
          <p:nvPr/>
        </p:nvSpPr>
        <p:spPr>
          <a:xfrm>
            <a:off x="0" y="6473952"/>
            <a:ext cx="12191695" cy="201168"/>
          </a:xfrm>
          <a:prstGeom prst="rect">
            <a:avLst/>
          </a:prstGeom>
          <a:solidFill>
            <a:srgbClr val="2D5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5" name="Google Shape;22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34017" y="372969"/>
            <a:ext cx="1879259" cy="43659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Τίτλος 1">
            <a:extLst>
              <a:ext uri="{FF2B5EF4-FFF2-40B4-BE49-F238E27FC236}">
                <a16:creationId xmlns:a16="http://schemas.microsoft.com/office/drawing/2014/main" id="{CD500ED6-B13E-73B7-D11B-E03D116E4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84048"/>
            <a:ext cx="8867610" cy="923544"/>
          </a:xfrm>
        </p:spPr>
        <p:txBody>
          <a:bodyPr wrap="square" lIns="54864" tIns="27432" rIns="54864" bIns="27432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br>
              <a:rPr lang="el-GR" sz="3200" b="1" dirty="0">
                <a:solidFill>
                  <a:srgbClr val="134A86"/>
                </a:solidFill>
                <a:latin typeface="Calibri" panose="020F0502020204030204"/>
              </a:rPr>
            </a:br>
            <a:r>
              <a:rPr lang="el-GR" sz="2400" b="1" dirty="0">
                <a:solidFill>
                  <a:srgbClr val="134A86"/>
                </a:solidFill>
                <a:latin typeface="Calibri" panose="020F0502020204030204"/>
              </a:rPr>
              <a:t>Άξονας 2 -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Βελτίωση των όρων εργασίας στις ψηφιακές πλατφόρμες</a:t>
            </a:r>
            <a:br>
              <a:rPr lang="el-GR" sz="3200" b="1" dirty="0">
                <a:solidFill>
                  <a:srgbClr val="134A86"/>
                </a:solidFill>
                <a:latin typeface="Calibri" panose="020F0502020204030204"/>
              </a:rPr>
            </a:br>
            <a:r>
              <a:rPr lang="el-GR" sz="3200" b="1" dirty="0">
                <a:solidFill>
                  <a:srgbClr val="134A86"/>
                </a:solidFill>
                <a:latin typeface="Calibri" panose="020F0502020204030204"/>
              </a:rPr>
              <a:t>ΜΑΧΗΤΟ ΤΕΚΜΗΡΙΟ ΕΞΑΡΤΗΜΕΝΗΣ ΕΡΓΑΣΙΑΣ</a:t>
            </a:r>
            <a:br>
              <a:rPr lang="el-GR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</a:br>
            <a:endParaRPr lang="el-GR" sz="3600" b="1" dirty="0">
              <a:solidFill>
                <a:schemeClr val="accent1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27" name="Rounded Rectangle 226"/>
          <p:cNvSpPr/>
          <p:nvPr/>
        </p:nvSpPr>
        <p:spPr>
          <a:xfrm>
            <a:off x="521207" y="6318504"/>
            <a:ext cx="393192" cy="420624"/>
          </a:xfrm>
          <a:prstGeom prst="roundRect">
            <a:avLst/>
          </a:prstGeom>
          <a:solidFill>
            <a:srgbClr val="FFFFFF"/>
          </a:solidFill>
          <a:ln w="2159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28" name="Connector 227"/>
          <p:cNvCxnSpPr/>
          <p:nvPr/>
        </p:nvCxnSpPr>
        <p:spPr>
          <a:xfrm>
            <a:off x="612648" y="6409944"/>
            <a:ext cx="182880" cy="0"/>
          </a:xfrm>
          <a:prstGeom prst="line">
            <a:avLst/>
          </a:prstGeom>
          <a:ln w="17145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Connector 228"/>
          <p:cNvCxnSpPr/>
          <p:nvPr/>
        </p:nvCxnSpPr>
        <p:spPr>
          <a:xfrm>
            <a:off x="612648" y="6492240"/>
            <a:ext cx="146304" cy="0"/>
          </a:xfrm>
          <a:prstGeom prst="line">
            <a:avLst/>
          </a:prstGeom>
          <a:ln w="17145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0" name="Oval 229"/>
          <p:cNvSpPr/>
          <p:nvPr/>
        </p:nvSpPr>
        <p:spPr>
          <a:xfrm>
            <a:off x="768096" y="6556248"/>
            <a:ext cx="47548" cy="47548"/>
          </a:xfrm>
          <a:prstGeom prst="ellipse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36" name="Ορισμός"/>
          <p:cNvGrpSpPr/>
          <p:nvPr/>
        </p:nvGrpSpPr>
        <p:grpSpPr>
          <a:xfrm>
            <a:off x="832104" y="1627632"/>
            <a:ext cx="10524744" cy="1207008"/>
            <a:chOff x="832104" y="1627632"/>
            <a:chExt cx="10524744" cy="1207008"/>
          </a:xfrm>
        </p:grpSpPr>
        <p:sp>
          <p:nvSpPr>
            <p:cNvPr id="232" name="Ορισμός - πλαίσιο"/>
            <p:cNvSpPr/>
            <p:nvPr/>
          </p:nvSpPr>
          <p:spPr>
            <a:xfrm>
              <a:off x="832104" y="1627632"/>
              <a:ext cx="10524744" cy="1207008"/>
            </a:xfrm>
            <a:prstGeom prst="roundRect">
              <a:avLst>
                <a:gd name="adj" fmla="val 11363"/>
              </a:avLst>
            </a:prstGeom>
            <a:solidFill>
              <a:srgbClr val="134A86"/>
            </a:solidFill>
            <a:ln>
              <a:noFill/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233" name="Κύκλος εικονιδίου"/>
            <p:cNvSpPr/>
            <p:nvPr/>
          </p:nvSpPr>
          <p:spPr>
            <a:xfrm>
              <a:off x="1106424" y="1837944"/>
              <a:ext cx="786384" cy="786384"/>
            </a:xfrm>
            <a:prstGeom prst="ellipse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234" name="Εικονίδιο Scal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95156" y="2026676"/>
              <a:ext cx="408920" cy="408920"/>
            </a:xfrm>
            <a:prstGeom prst="rect">
              <a:avLst/>
            </a:prstGeom>
          </p:spPr>
        </p:pic>
        <p:sp>
          <p:nvSpPr>
            <p:cNvPr id="235" name="Κείμενο"/>
            <p:cNvSpPr txBox="1"/>
            <p:nvPr/>
          </p:nvSpPr>
          <p:spPr>
            <a:xfrm>
              <a:off x="2157984" y="1700784"/>
              <a:ext cx="8924544" cy="10607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900" b="1" dirty="0">
                  <a:solidFill>
                    <a:srgbClr val="00AEE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Μαχητό τεκμήριο:</a:t>
              </a:r>
              <a:r>
                <a:rPr lang="el-GR" sz="190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η σχέση συνεργασίας μεταξύ προσώπου και πλατφόρμας συνιστά εργασιακή σχέση, όταν διαπιστώνονται πραγματικά περιστατικά που υποδεικνύουν διεύθυνση και έλεγχο.</a:t>
              </a:r>
            </a:p>
          </p:txBody>
        </p:sp>
      </p:grpSp>
      <p:grpSp>
        <p:nvGrpSpPr>
          <p:cNvPr id="241" name="Σημείο 1"/>
          <p:cNvGrpSpPr/>
          <p:nvPr/>
        </p:nvGrpSpPr>
        <p:grpSpPr>
          <a:xfrm>
            <a:off x="832104" y="3054096"/>
            <a:ext cx="3325368" cy="1700784"/>
            <a:chOff x="832104" y="3054096"/>
            <a:chExt cx="3325368" cy="1700784"/>
          </a:xfrm>
        </p:grpSpPr>
        <p:sp>
          <p:nvSpPr>
            <p:cNvPr id="237" name="Σημείο 1"/>
            <p:cNvSpPr/>
            <p:nvPr/>
          </p:nvSpPr>
          <p:spPr>
            <a:xfrm>
              <a:off x="832104" y="3054096"/>
              <a:ext cx="3325368" cy="1700784"/>
            </a:xfrm>
            <a:prstGeom prst="roundRect">
              <a:avLst>
                <a:gd name="adj" fmla="val 6451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238" name="Κύκλος εικονιδίου"/>
            <p:cNvSpPr/>
            <p:nvPr/>
          </p:nvSpPr>
          <p:spPr>
            <a:xfrm>
              <a:off x="1033272" y="3255264"/>
              <a:ext cx="566928" cy="566928"/>
            </a:xfrm>
            <a:prstGeom prst="ellipse">
              <a:avLst/>
            </a:prstGeom>
            <a:solidFill>
              <a:srgbClr val="00AEEB">
                <a:alpha val="15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239" name="Εικονίδιο Undo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9335" y="3391327"/>
              <a:ext cx="294803" cy="294803"/>
            </a:xfrm>
            <a:prstGeom prst="rect">
              <a:avLst/>
            </a:prstGeom>
          </p:spPr>
        </p:pic>
        <p:sp>
          <p:nvSpPr>
            <p:cNvPr id="240" name="Κείμενο"/>
            <p:cNvSpPr txBox="1"/>
            <p:nvPr/>
          </p:nvSpPr>
          <p:spPr>
            <a:xfrm>
              <a:off x="1746504" y="3236976"/>
              <a:ext cx="2228088" cy="13807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Το τεκμήριο είναι ανατρέψιμο και η πλατφόρμα δύναται να το αντικρούσει.</a:t>
              </a:r>
            </a:p>
          </p:txBody>
        </p:sp>
      </p:grpSp>
      <p:grpSp>
        <p:nvGrpSpPr>
          <p:cNvPr id="246" name="Σημείο 2"/>
          <p:cNvGrpSpPr/>
          <p:nvPr/>
        </p:nvGrpSpPr>
        <p:grpSpPr>
          <a:xfrm>
            <a:off x="4431792" y="3054096"/>
            <a:ext cx="3325368" cy="1700784"/>
            <a:chOff x="4431792" y="3054096"/>
            <a:chExt cx="3325368" cy="1700784"/>
          </a:xfrm>
        </p:grpSpPr>
        <p:sp>
          <p:nvSpPr>
            <p:cNvPr id="242" name="Σημείο 2"/>
            <p:cNvSpPr/>
            <p:nvPr/>
          </p:nvSpPr>
          <p:spPr>
            <a:xfrm>
              <a:off x="4431792" y="3054096"/>
              <a:ext cx="3325368" cy="1700784"/>
            </a:xfrm>
            <a:prstGeom prst="roundRect">
              <a:avLst>
                <a:gd name="adj" fmla="val 6451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243" name="Κύκλος εικονιδίου"/>
            <p:cNvSpPr/>
            <p:nvPr/>
          </p:nvSpPr>
          <p:spPr>
            <a:xfrm>
              <a:off x="4632960" y="3255264"/>
              <a:ext cx="566928" cy="566928"/>
            </a:xfrm>
            <a:prstGeom prst="ellipse">
              <a:avLst/>
            </a:prstGeom>
            <a:solidFill>
              <a:srgbClr val="00AEEB">
                <a:alpha val="15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244" name="Εικονίδιο Split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69023" y="3391327"/>
              <a:ext cx="294803" cy="294803"/>
            </a:xfrm>
            <a:prstGeom prst="rect">
              <a:avLst/>
            </a:prstGeom>
          </p:spPr>
        </p:pic>
        <p:sp>
          <p:nvSpPr>
            <p:cNvPr id="245" name="Κείμενο"/>
            <p:cNvSpPr txBox="1"/>
            <p:nvPr/>
          </p:nvSpPr>
          <p:spPr>
            <a:xfrm>
              <a:off x="5346192" y="3236976"/>
              <a:ext cx="2228088" cy="13807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Η παροχή υπηρεσιών σε πλατφόρμα παραμένει δυνατή τόσο μέσω εξαρτημένης εργασίας, όσο και μέσω ανεξάρτητης παροχής υπηρεσιών.</a:t>
              </a:r>
            </a:p>
          </p:txBody>
        </p:sp>
      </p:grpSp>
      <p:grpSp>
        <p:nvGrpSpPr>
          <p:cNvPr id="251" name="Σημείο 3"/>
          <p:cNvGrpSpPr/>
          <p:nvPr/>
        </p:nvGrpSpPr>
        <p:grpSpPr>
          <a:xfrm>
            <a:off x="8031480" y="3054096"/>
            <a:ext cx="3325368" cy="1700784"/>
            <a:chOff x="8031480" y="3054096"/>
            <a:chExt cx="3325368" cy="1700784"/>
          </a:xfrm>
        </p:grpSpPr>
        <p:sp>
          <p:nvSpPr>
            <p:cNvPr id="247" name="Σημείο 3"/>
            <p:cNvSpPr/>
            <p:nvPr/>
          </p:nvSpPr>
          <p:spPr>
            <a:xfrm>
              <a:off x="8031480" y="3054096"/>
              <a:ext cx="3325368" cy="1700784"/>
            </a:xfrm>
            <a:prstGeom prst="roundRect">
              <a:avLst>
                <a:gd name="adj" fmla="val 6451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248" name="Κύκλος εικονιδίου"/>
            <p:cNvSpPr/>
            <p:nvPr/>
          </p:nvSpPr>
          <p:spPr>
            <a:xfrm>
              <a:off x="8232648" y="3255264"/>
              <a:ext cx="566928" cy="566928"/>
            </a:xfrm>
            <a:prstGeom prst="ellipse">
              <a:avLst/>
            </a:prstGeom>
            <a:solidFill>
              <a:srgbClr val="00AEEB">
                <a:alpha val="15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249" name="Εικονίδιο BookOpen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68711" y="3391327"/>
              <a:ext cx="294803" cy="294803"/>
            </a:xfrm>
            <a:prstGeom prst="rect">
              <a:avLst/>
            </a:prstGeom>
          </p:spPr>
        </p:pic>
        <p:sp>
          <p:nvSpPr>
            <p:cNvPr id="250" name="Κείμενο"/>
            <p:cNvSpPr txBox="1"/>
            <p:nvPr/>
          </p:nvSpPr>
          <p:spPr>
            <a:xfrm>
              <a:off x="8945880" y="3236976"/>
              <a:ext cx="2228088" cy="13807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Το Υπουργείο παρέχει κατευθυντήριες οδηγίες και υποστήριξη για την ορθή εφαρμογή του τεκμηρίου.</a:t>
              </a:r>
            </a:p>
          </p:txBody>
        </p:sp>
      </p:grpSp>
      <p:grpSp>
        <p:nvGrpSpPr>
          <p:cNvPr id="258" name="Κεντρικό μήνυμα"/>
          <p:cNvGrpSpPr/>
          <p:nvPr/>
        </p:nvGrpSpPr>
        <p:grpSpPr>
          <a:xfrm>
            <a:off x="832104" y="4992624"/>
            <a:ext cx="9564624" cy="1005840"/>
            <a:chOff x="832104" y="4992624"/>
            <a:chExt cx="9564624" cy="1005840"/>
          </a:xfrm>
        </p:grpSpPr>
        <p:sp>
          <p:nvSpPr>
            <p:cNvPr id="252" name="Κεντρικό μήνυμα - φόντο"/>
            <p:cNvSpPr/>
            <p:nvPr/>
          </p:nvSpPr>
          <p:spPr>
            <a:xfrm>
              <a:off x="832104" y="4992624"/>
              <a:ext cx="9564624" cy="1005840"/>
            </a:xfrm>
            <a:prstGeom prst="rect">
              <a:avLst/>
            </a:prstGeom>
            <a:solidFill>
              <a:srgbClr val="00AEEB">
                <a:alpha val="8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253" name="Γωνία"/>
            <p:cNvSpPr/>
            <p:nvPr/>
          </p:nvSpPr>
          <p:spPr>
            <a:xfrm>
              <a:off x="832104" y="4992624"/>
              <a:ext cx="292608" cy="68580"/>
            </a:xfrm>
            <a:prstGeom prst="rect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254" name="Γωνία"/>
            <p:cNvSpPr/>
            <p:nvPr/>
          </p:nvSpPr>
          <p:spPr>
            <a:xfrm>
              <a:off x="832104" y="4992624"/>
              <a:ext cx="68580" cy="1005840"/>
            </a:xfrm>
            <a:prstGeom prst="rect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255" name="Γωνία"/>
            <p:cNvSpPr/>
            <p:nvPr/>
          </p:nvSpPr>
          <p:spPr>
            <a:xfrm>
              <a:off x="10104120" y="4992624"/>
              <a:ext cx="292608" cy="68580"/>
            </a:xfrm>
            <a:prstGeom prst="rect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256" name="Γωνία"/>
            <p:cNvSpPr/>
            <p:nvPr/>
          </p:nvSpPr>
          <p:spPr>
            <a:xfrm>
              <a:off x="10328148" y="4992624"/>
              <a:ext cx="68580" cy="1005840"/>
            </a:xfrm>
            <a:prstGeom prst="rect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257" name="Κεντρικό μήνυμα"/>
            <p:cNvSpPr txBox="1"/>
            <p:nvPr/>
          </p:nvSpPr>
          <p:spPr>
            <a:xfrm>
              <a:off x="1243584" y="5047488"/>
              <a:ext cx="8741664" cy="8961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900" b="1" dirty="0">
                  <a:solidFill>
                    <a:srgbClr val="00AEE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Helvetica Neue"/>
                </a:rPr>
                <a:t>Στόχος </a:t>
              </a:r>
              <a:r>
                <a:rPr lang="el-GR" sz="19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Helvetica Neue"/>
                </a:rPr>
                <a:t>η α</a:t>
              </a:r>
              <a:r>
                <a:rPr lang="el-GR" sz="19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ποφυγή σχέσεων εργασίας που ψευδεπιγράφως  χαρακτηρίζονται ως συμβάσεις παροχής ανεξαρτήτων υπηρεσιών.</a:t>
              </a:r>
            </a:p>
          </p:txBody>
        </p:sp>
      </p:grpSp>
      <p:sp>
        <p:nvSpPr>
          <p:cNvPr id="23" name="Rounded Rectangle 231"/>
          <p:cNvSpPr/>
          <p:nvPr/>
        </p:nvSpPr>
        <p:spPr>
          <a:xfrm>
            <a:off x="10698480" y="5161788"/>
            <a:ext cx="457200" cy="667512"/>
          </a:xfrm>
          <a:prstGeom prst="roundRect">
            <a:avLst/>
          </a:prstGeom>
          <a:noFill/>
          <a:ln w="25400">
            <a:solidFill>
              <a:srgbClr val="13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4" name="Connector 232"/>
          <p:cNvCxnSpPr/>
          <p:nvPr/>
        </p:nvCxnSpPr>
        <p:spPr>
          <a:xfrm>
            <a:off x="10799064" y="5262372"/>
            <a:ext cx="246888" cy="0"/>
          </a:xfrm>
          <a:prstGeom prst="line">
            <a:avLst/>
          </a:prstGeom>
          <a:ln w="16510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33"/>
          <p:cNvSpPr/>
          <p:nvPr/>
        </p:nvSpPr>
        <p:spPr>
          <a:xfrm>
            <a:off x="10895076" y="5728716"/>
            <a:ext cx="54864" cy="54864"/>
          </a:xfrm>
          <a:prstGeom prst="ellipse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34"/>
          <p:cNvSpPr/>
          <p:nvPr/>
        </p:nvSpPr>
        <p:spPr>
          <a:xfrm>
            <a:off x="11073383" y="5509260"/>
            <a:ext cx="283464" cy="283464"/>
          </a:xfrm>
          <a:prstGeom prst="ellipse">
            <a:avLst/>
          </a:prstGeom>
          <a:solidFill>
            <a:srgbClr val="FFFFFF"/>
          </a:solidFill>
          <a:ln w="2413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7" name="Connector 235"/>
          <p:cNvCxnSpPr/>
          <p:nvPr/>
        </p:nvCxnSpPr>
        <p:spPr>
          <a:xfrm>
            <a:off x="11146536" y="5655564"/>
            <a:ext cx="54864" cy="64008"/>
          </a:xfrm>
          <a:prstGeom prst="line">
            <a:avLst/>
          </a:prstGeom>
          <a:ln w="24130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36"/>
          <p:cNvCxnSpPr/>
          <p:nvPr/>
        </p:nvCxnSpPr>
        <p:spPr>
          <a:xfrm flipV="1">
            <a:off x="11201400" y="5573267"/>
            <a:ext cx="100583" cy="146305"/>
          </a:xfrm>
          <a:prstGeom prst="line">
            <a:avLst/>
          </a:prstGeom>
          <a:ln w="24130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>
          <a:xfrm>
            <a:off x="8617867" y="6405372"/>
            <a:ext cx="2743200" cy="365125"/>
          </a:xfrm>
        </p:spPr>
        <p:txBody>
          <a:bodyPr/>
          <a:lstStyle/>
          <a:p>
            <a:fld id="{1BABDA53-6543-45AD-877E-DDA2E5558E97}" type="slidenum">
              <a:rPr lang="en-US" smtClean="0">
                <a:solidFill>
                  <a:schemeClr val="bg1"/>
                </a:solidFill>
              </a:rPr>
              <a:t>10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019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018A88-94DA-EBBC-1392-60938F71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804672" y="1371600"/>
            <a:ext cx="667512" cy="42976"/>
          </a:xfrm>
          <a:prstGeom prst="rect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6473952"/>
            <a:ext cx="12191695" cy="201168"/>
          </a:xfrm>
          <a:prstGeom prst="rect">
            <a:avLst/>
          </a:prstGeom>
          <a:solidFill>
            <a:srgbClr val="2D5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Graphic 15">
            <a:extLst>
              <a:ext uri="{FF2B5EF4-FFF2-40B4-BE49-F238E27FC236}">
                <a16:creationId xmlns:a16="http://schemas.microsoft.com/office/drawing/2014/main" id="{C0C2ABF9-368E-C33E-9BCC-2D30147CC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4017" y="372969"/>
            <a:ext cx="1879259" cy="436595"/>
          </a:xfrm>
          <a:prstGeom prst="rect">
            <a:avLst/>
          </a:prstGeom>
        </p:spPr>
      </p:pic>
      <p:sp>
        <p:nvSpPr>
          <p:cNvPr id="23" name="Τίτλος 1">
            <a:extLst>
              <a:ext uri="{FF2B5EF4-FFF2-40B4-BE49-F238E27FC236}">
                <a16:creationId xmlns:a16="http://schemas.microsoft.com/office/drawing/2014/main" id="{8254397E-9A56-00B9-A901-E7FEF23EE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84048"/>
            <a:ext cx="9200388" cy="526100"/>
          </a:xfrm>
        </p:spPr>
        <p:txBody>
          <a:bodyPr wrap="square" lIns="54864" tIns="27432" rIns="54864" bIns="27432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br>
              <a:rPr lang="el-GR" sz="2400" b="1" dirty="0">
                <a:solidFill>
                  <a:srgbClr val="134A86"/>
                </a:solidFill>
                <a:latin typeface="Calibri" panose="020F0502020204030204"/>
              </a:rPr>
            </a:br>
            <a:r>
              <a:rPr lang="el-GR" sz="2400" b="1" dirty="0">
                <a:solidFill>
                  <a:srgbClr val="134A86"/>
                </a:solidFill>
                <a:latin typeface="Calibri" panose="020F0502020204030204"/>
              </a:rPr>
              <a:t>Άξονας 2 -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Βελτίωση των όρων εργασίας στις ψηφιακές πλατφόρμες</a:t>
            </a:r>
            <a:br>
              <a:rPr lang="el-GR" sz="2400" b="1" dirty="0">
                <a:solidFill>
                  <a:srgbClr val="134A86"/>
                </a:solidFill>
                <a:latin typeface="Calibri" panose="020F0502020204030204"/>
              </a:rPr>
            </a:br>
            <a:r>
              <a:rPr lang="el-GR" sz="3200" b="1" dirty="0">
                <a:solidFill>
                  <a:srgbClr val="134A86"/>
                </a:solidFill>
                <a:latin typeface="Calibri" panose="020F0502020204030204"/>
              </a:rPr>
              <a:t>ΥΠΟΧΡΕΩΣΕΙΣ ΔΙΑΦΑΝΕΙΑΣ</a:t>
            </a:r>
            <a:endParaRPr lang="el-GR" sz="3600" b="1" dirty="0">
              <a:solidFill>
                <a:srgbClr val="134A86"/>
              </a:solidFill>
              <a:latin typeface="Calibri" panose="020F0502020204030204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21207" y="6318504"/>
            <a:ext cx="393192" cy="420624"/>
          </a:xfrm>
          <a:prstGeom prst="roundRect">
            <a:avLst/>
          </a:prstGeom>
          <a:solidFill>
            <a:srgbClr val="FFFFFF"/>
          </a:solidFill>
          <a:ln w="2159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6" name="Connector 25"/>
          <p:cNvCxnSpPr/>
          <p:nvPr/>
        </p:nvCxnSpPr>
        <p:spPr>
          <a:xfrm>
            <a:off x="612648" y="6409944"/>
            <a:ext cx="182880" cy="0"/>
          </a:xfrm>
          <a:prstGeom prst="line">
            <a:avLst/>
          </a:prstGeom>
          <a:ln w="17145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612648" y="6492240"/>
            <a:ext cx="146304" cy="0"/>
          </a:xfrm>
          <a:prstGeom prst="line">
            <a:avLst/>
          </a:prstGeom>
          <a:ln w="17145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768096" y="6556248"/>
            <a:ext cx="47548" cy="47548"/>
          </a:xfrm>
          <a:prstGeom prst="ellipse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40" name="Υπότιτλος"/>
          <p:cNvGrpSpPr/>
          <p:nvPr/>
        </p:nvGrpSpPr>
        <p:grpSpPr>
          <a:xfrm>
            <a:off x="832104" y="1627632"/>
            <a:ext cx="10524744" cy="530352"/>
            <a:chOff x="832104" y="1627632"/>
            <a:chExt cx="10524744" cy="530352"/>
          </a:xfrm>
        </p:grpSpPr>
        <p:sp>
          <p:nvSpPr>
            <p:cNvPr id="37" name="Κύκλος εικονιδίου"/>
            <p:cNvSpPr/>
            <p:nvPr/>
          </p:nvSpPr>
          <p:spPr>
            <a:xfrm>
              <a:off x="832104" y="1627632"/>
              <a:ext cx="530352" cy="530352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38" name="Εικονίδιο ClipboardList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9388" y="1754916"/>
              <a:ext cx="275783" cy="275783"/>
            </a:xfrm>
            <a:prstGeom prst="rect">
              <a:avLst/>
            </a:prstGeom>
          </p:spPr>
        </p:pic>
        <p:sp>
          <p:nvSpPr>
            <p:cNvPr id="39" name="Υπότιτλος"/>
            <p:cNvSpPr txBox="1"/>
            <p:nvPr/>
          </p:nvSpPr>
          <p:spPr>
            <a:xfrm>
              <a:off x="1545336" y="1627632"/>
              <a:ext cx="9811512" cy="5303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l-GR" sz="22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Καταγραφή των προσώπων που παρέχουν εργασία μέσω ψηφιακών </a:t>
              </a:r>
              <a:r>
                <a:rPr lang="el-GR" sz="2200" b="1" dirty="0" err="1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πλατφορμών</a:t>
              </a:r>
              <a:r>
                <a:rPr lang="el-GR" sz="22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και ενημέρωση των αρμόδιων αρχών.</a:t>
              </a:r>
            </a:p>
          </p:txBody>
        </p:sp>
      </p:grpSp>
      <p:grpSp>
        <p:nvGrpSpPr>
          <p:cNvPr id="45" name="Βήμα 1"/>
          <p:cNvGrpSpPr/>
          <p:nvPr/>
        </p:nvGrpSpPr>
        <p:grpSpPr>
          <a:xfrm>
            <a:off x="832104" y="2359152"/>
            <a:ext cx="3142488" cy="2286000"/>
            <a:chOff x="832104" y="2359152"/>
            <a:chExt cx="3142488" cy="2286000"/>
          </a:xfrm>
        </p:grpSpPr>
        <p:sp>
          <p:nvSpPr>
            <p:cNvPr id="41" name="Βήμα 1"/>
            <p:cNvSpPr/>
            <p:nvPr/>
          </p:nvSpPr>
          <p:spPr>
            <a:xfrm>
              <a:off x="832104" y="2359152"/>
              <a:ext cx="3142488" cy="2286000"/>
            </a:xfrm>
            <a:prstGeom prst="roundRect">
              <a:avLst>
                <a:gd name="adj" fmla="val 4800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42" name="Κύκλος εικονιδίου"/>
            <p:cNvSpPr/>
            <p:nvPr/>
          </p:nvSpPr>
          <p:spPr>
            <a:xfrm>
              <a:off x="1060704" y="2587752"/>
              <a:ext cx="603504" cy="603504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43" name="Εικονίδιο Databas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05545" y="2732593"/>
              <a:ext cx="313822" cy="313822"/>
            </a:xfrm>
            <a:prstGeom prst="rect">
              <a:avLst/>
            </a:prstGeom>
          </p:spPr>
        </p:pic>
        <p:sp>
          <p:nvSpPr>
            <p:cNvPr id="44" name="Κείμενο"/>
            <p:cNvSpPr txBox="1"/>
            <p:nvPr/>
          </p:nvSpPr>
          <p:spPr>
            <a:xfrm>
              <a:off x="1060704" y="3291840"/>
              <a:ext cx="2685288" cy="12618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Δημιουργείται Μητρώο στο </a:t>
              </a:r>
              <a:r>
                <a:rPr lang="el-GR" sz="15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ΕΡΓΑΝΗ</a:t>
              </a: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για Ψηφιακές Πλατφόρμες.</a:t>
              </a:r>
            </a:p>
          </p:txBody>
        </p:sp>
      </p:grpSp>
      <p:pic>
        <p:nvPicPr>
          <p:cNvPr id="46" name="Βέλος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600" y="3291840"/>
            <a:ext cx="420624" cy="420624"/>
          </a:xfrm>
          <a:prstGeom prst="rect">
            <a:avLst/>
          </a:prstGeom>
        </p:spPr>
      </p:pic>
      <p:grpSp>
        <p:nvGrpSpPr>
          <p:cNvPr id="51" name="Βήμα 2"/>
          <p:cNvGrpSpPr/>
          <p:nvPr/>
        </p:nvGrpSpPr>
        <p:grpSpPr>
          <a:xfrm>
            <a:off x="4523232" y="2359152"/>
            <a:ext cx="3142488" cy="2286000"/>
            <a:chOff x="4523232" y="2359152"/>
            <a:chExt cx="3142488" cy="2286000"/>
          </a:xfrm>
        </p:grpSpPr>
        <p:sp>
          <p:nvSpPr>
            <p:cNvPr id="47" name="Βήμα 2"/>
            <p:cNvSpPr/>
            <p:nvPr/>
          </p:nvSpPr>
          <p:spPr>
            <a:xfrm>
              <a:off x="4523232" y="2359152"/>
              <a:ext cx="3142488" cy="2286000"/>
            </a:xfrm>
            <a:prstGeom prst="roundRect">
              <a:avLst>
                <a:gd name="adj" fmla="val 4800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48" name="Κύκλος εικονιδίου"/>
            <p:cNvSpPr/>
            <p:nvPr/>
          </p:nvSpPr>
          <p:spPr>
            <a:xfrm>
              <a:off x="4751832" y="2587752"/>
              <a:ext cx="603504" cy="603504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49" name="Εικονίδιο UserPlus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96673" y="2732593"/>
              <a:ext cx="313822" cy="313822"/>
            </a:xfrm>
            <a:prstGeom prst="rect">
              <a:avLst/>
            </a:prstGeom>
          </p:spPr>
        </p:pic>
        <p:sp>
          <p:nvSpPr>
            <p:cNvPr id="50" name="Κείμενο"/>
            <p:cNvSpPr txBox="1"/>
            <p:nvPr/>
          </p:nvSpPr>
          <p:spPr>
            <a:xfrm>
              <a:off x="4751832" y="3291840"/>
              <a:ext cx="2685288" cy="12618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>
                <a:lnSpc>
                  <a:spcPct val="105000"/>
                </a:lnSpc>
              </a:pP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Οι πλατφόρμες οφείλουν να δηλώνουν στο </a:t>
              </a:r>
              <a:r>
                <a:rPr lang="el-GR" sz="15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ΕΡΓΑΝΗ</a:t>
              </a: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τα πρόσωπα που εκτελούν εργασία στην πλατφόρμα.</a:t>
              </a:r>
            </a:p>
          </p:txBody>
        </p:sp>
      </p:grpSp>
      <p:pic>
        <p:nvPicPr>
          <p:cNvPr id="52" name="Βέλος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9728" y="3291840"/>
            <a:ext cx="420624" cy="420624"/>
          </a:xfrm>
          <a:prstGeom prst="rect">
            <a:avLst/>
          </a:prstGeom>
        </p:spPr>
      </p:pic>
      <p:grpSp>
        <p:nvGrpSpPr>
          <p:cNvPr id="57" name="Βήμα 3"/>
          <p:cNvGrpSpPr/>
          <p:nvPr/>
        </p:nvGrpSpPr>
        <p:grpSpPr>
          <a:xfrm>
            <a:off x="8214360" y="2359152"/>
            <a:ext cx="3142488" cy="2286000"/>
            <a:chOff x="8214360" y="2359152"/>
            <a:chExt cx="3142488" cy="2286000"/>
          </a:xfrm>
        </p:grpSpPr>
        <p:sp>
          <p:nvSpPr>
            <p:cNvPr id="53" name="Βήμα 3"/>
            <p:cNvSpPr/>
            <p:nvPr/>
          </p:nvSpPr>
          <p:spPr>
            <a:xfrm>
              <a:off x="8214360" y="2359152"/>
              <a:ext cx="3142488" cy="2286000"/>
            </a:xfrm>
            <a:prstGeom prst="roundRect">
              <a:avLst>
                <a:gd name="adj" fmla="val 4800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54" name="Κύκλος εικονιδίου"/>
            <p:cNvSpPr/>
            <p:nvPr/>
          </p:nvSpPr>
          <p:spPr>
            <a:xfrm>
              <a:off x="8442960" y="2587752"/>
              <a:ext cx="603504" cy="603504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55" name="Εικονίδιο Share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87801" y="2732593"/>
              <a:ext cx="313822" cy="313822"/>
            </a:xfrm>
            <a:prstGeom prst="rect">
              <a:avLst/>
            </a:prstGeom>
          </p:spPr>
        </p:pic>
        <p:sp>
          <p:nvSpPr>
            <p:cNvPr id="56" name="Κείμενο"/>
            <p:cNvSpPr txBox="1"/>
            <p:nvPr/>
          </p:nvSpPr>
          <p:spPr>
            <a:xfrm>
              <a:off x="8442960" y="3291840"/>
              <a:ext cx="2685288" cy="12618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Οι πλατφόρμες υποχρεούνται να παρέχουν στις αρμόδιες αρχές και να επικαιροποιούν πληροφορίες σχετικά με τους παρόχους των υπηρεσιών.</a:t>
              </a:r>
            </a:p>
          </p:txBody>
        </p:sp>
      </p:grpSp>
      <p:grpSp>
        <p:nvGrpSpPr>
          <p:cNvPr id="66" name="Στοιχεία"/>
          <p:cNvGrpSpPr/>
          <p:nvPr/>
        </p:nvGrpSpPr>
        <p:grpSpPr>
          <a:xfrm>
            <a:off x="832104" y="4700016"/>
            <a:ext cx="10524744" cy="1316736"/>
            <a:chOff x="832104" y="4700016"/>
            <a:chExt cx="10524744" cy="1316736"/>
          </a:xfrm>
        </p:grpSpPr>
        <p:sp>
          <p:nvSpPr>
            <p:cNvPr id="58" name="Δείκτης"/>
            <p:cNvSpPr/>
            <p:nvPr/>
          </p:nvSpPr>
          <p:spPr>
            <a:xfrm>
              <a:off x="9602724" y="4700016"/>
              <a:ext cx="365760" cy="237744"/>
            </a:xfrm>
            <a:prstGeom prst="triangle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59" name="Στοιχεία"/>
            <p:cNvSpPr/>
            <p:nvPr/>
          </p:nvSpPr>
          <p:spPr>
            <a:xfrm>
              <a:off x="832104" y="4919472"/>
              <a:ext cx="10524744" cy="109728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00AEEB"/>
              </a:solidFill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60" name="Εικονίδιο Users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24712" y="5303520"/>
              <a:ext cx="329184" cy="329184"/>
            </a:xfrm>
            <a:prstGeom prst="rect">
              <a:avLst/>
            </a:prstGeom>
          </p:spPr>
        </p:pic>
        <p:pic>
          <p:nvPicPr>
            <p:cNvPr id="61" name="Εικονίδιο FileText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81912" y="5303520"/>
              <a:ext cx="329184" cy="329184"/>
            </a:xfrm>
            <a:prstGeom prst="rect">
              <a:avLst/>
            </a:prstGeom>
          </p:spPr>
        </p:pic>
        <p:pic>
          <p:nvPicPr>
            <p:cNvPr id="62" name="Εικονίδιο Clock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39112" y="5303520"/>
              <a:ext cx="329184" cy="329184"/>
            </a:xfrm>
            <a:prstGeom prst="rect">
              <a:avLst/>
            </a:prstGeom>
          </p:spPr>
        </p:pic>
        <p:pic>
          <p:nvPicPr>
            <p:cNvPr id="63" name="Εικονίδιο Euro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496312" y="5303520"/>
              <a:ext cx="329184" cy="329184"/>
            </a:xfrm>
            <a:prstGeom prst="rect">
              <a:avLst/>
            </a:prstGeom>
          </p:spPr>
        </p:pic>
        <p:pic>
          <p:nvPicPr>
            <p:cNvPr id="64" name="Εικονίδιο Network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953512" y="5303520"/>
              <a:ext cx="329184" cy="329184"/>
            </a:xfrm>
            <a:prstGeom prst="rect">
              <a:avLst/>
            </a:prstGeom>
          </p:spPr>
        </p:pic>
        <p:sp>
          <p:nvSpPr>
            <p:cNvPr id="65" name="Κείμενο"/>
            <p:cNvSpPr txBox="1"/>
            <p:nvPr/>
          </p:nvSpPr>
          <p:spPr>
            <a:xfrm>
              <a:off x="3529584" y="4974336"/>
              <a:ext cx="7598664" cy="9875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dirty="0">
                  <a:solidFill>
                    <a:srgbClr val="00AEEB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Ενδεικτικά, αριθμό προσώπων που παρέχουν υπηρεσίες, τους γενικούς όρους των συμβάσεων, μέσο αριθμό ωρών και μέσο εισόδημα ανά άτομο, τους διαμεσολαβητές που χρησιμοποιούν.</a:t>
              </a:r>
            </a:p>
          </p:txBody>
        </p:sp>
      </p:grpSp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>
          <a:xfrm>
            <a:off x="8613648" y="6391973"/>
            <a:ext cx="2743200" cy="365125"/>
          </a:xfrm>
        </p:spPr>
        <p:txBody>
          <a:bodyPr/>
          <a:lstStyle/>
          <a:p>
            <a:fld id="{64728D6D-ABED-406F-BC79-2532A019C398}" type="slidenum">
              <a:rPr lang="el-GR" smtClean="0">
                <a:solidFill>
                  <a:schemeClr val="bg1"/>
                </a:solidFill>
              </a:rPr>
              <a:pPr/>
              <a:t>11</a:t>
            </a:fld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185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86BDC2-5D0A-0875-D917-116A6E321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804672" y="1371600"/>
            <a:ext cx="667512" cy="42976"/>
          </a:xfrm>
          <a:prstGeom prst="rect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6473952"/>
            <a:ext cx="12191695" cy="201168"/>
          </a:xfrm>
          <a:prstGeom prst="rect">
            <a:avLst/>
          </a:prstGeom>
          <a:solidFill>
            <a:srgbClr val="2D5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Graphic 15">
            <a:extLst>
              <a:ext uri="{FF2B5EF4-FFF2-40B4-BE49-F238E27FC236}">
                <a16:creationId xmlns:a16="http://schemas.microsoft.com/office/drawing/2014/main" id="{6E3AA329-79EF-746F-0DE7-9ADE45F10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4017" y="372969"/>
            <a:ext cx="1879259" cy="436595"/>
          </a:xfrm>
          <a:prstGeom prst="rect">
            <a:avLst/>
          </a:prstGeom>
        </p:spPr>
      </p:pic>
      <p:sp>
        <p:nvSpPr>
          <p:cNvPr id="23" name="Τίτλος 1">
            <a:extLst>
              <a:ext uri="{FF2B5EF4-FFF2-40B4-BE49-F238E27FC236}">
                <a16:creationId xmlns:a16="http://schemas.microsoft.com/office/drawing/2014/main" id="{71E6C641-9211-E09D-816E-B99D96B1B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84048"/>
            <a:ext cx="8875366" cy="969264"/>
          </a:xfrm>
        </p:spPr>
        <p:txBody>
          <a:bodyPr wrap="square" lIns="54864" tIns="27432" rIns="54864" bIns="27432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br>
              <a:rPr lang="el-GR" sz="3200" b="1" dirty="0">
                <a:solidFill>
                  <a:srgbClr val="134A86"/>
                </a:solidFill>
                <a:latin typeface="Calibri" panose="020F0502020204030204"/>
              </a:rPr>
            </a:br>
            <a:r>
              <a:rPr lang="el-GR" sz="2400" b="1" dirty="0">
                <a:solidFill>
                  <a:srgbClr val="134A86"/>
                </a:solidFill>
                <a:latin typeface="Calibri" panose="020F0502020204030204"/>
              </a:rPr>
              <a:t>Άξονας 2 -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rgbClr val="134A8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Βελτίωση των όρων εργασίας στις ψηφιακές πλατφόρμες</a:t>
            </a:r>
            <a:br>
              <a:rPr lang="el-GR" sz="3200" b="1" dirty="0">
                <a:solidFill>
                  <a:srgbClr val="134A86"/>
                </a:solidFill>
                <a:latin typeface="Calibri" panose="020F0502020204030204"/>
              </a:rPr>
            </a:br>
            <a:r>
              <a:rPr lang="el-GR" sz="3200" b="1" dirty="0">
                <a:solidFill>
                  <a:srgbClr val="134A86"/>
                </a:solidFill>
                <a:latin typeface="Calibri" panose="020F0502020204030204"/>
              </a:rPr>
              <a:t>ΜΕΣΑ ΕΝΝΟΜΗΣ ΠΡΟΣΤΑΣΙΑΣ</a:t>
            </a:r>
            <a:br>
              <a:rPr lang="en-US" sz="3600" b="1" dirty="0">
                <a:solidFill>
                  <a:srgbClr val="134A86"/>
                </a:solidFill>
              </a:rPr>
            </a:br>
            <a:endParaRPr lang="el-GR" sz="3600" b="1" dirty="0">
              <a:solidFill>
                <a:srgbClr val="134A86"/>
              </a:solidFill>
              <a:latin typeface="Calibri" panose="020F0502020204030204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21207" y="6318504"/>
            <a:ext cx="393192" cy="420624"/>
          </a:xfrm>
          <a:prstGeom prst="roundRect">
            <a:avLst/>
          </a:prstGeom>
          <a:solidFill>
            <a:srgbClr val="FFFFFF"/>
          </a:solidFill>
          <a:ln w="21590">
            <a:solidFill>
              <a:srgbClr val="00A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6" name="Connector 25"/>
          <p:cNvCxnSpPr/>
          <p:nvPr/>
        </p:nvCxnSpPr>
        <p:spPr>
          <a:xfrm>
            <a:off x="612648" y="6409944"/>
            <a:ext cx="182880" cy="0"/>
          </a:xfrm>
          <a:prstGeom prst="line">
            <a:avLst/>
          </a:prstGeom>
          <a:ln w="17145">
            <a:solidFill>
              <a:srgbClr val="134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612648" y="6492240"/>
            <a:ext cx="146304" cy="0"/>
          </a:xfrm>
          <a:prstGeom prst="line">
            <a:avLst/>
          </a:prstGeom>
          <a:ln w="17145">
            <a:solidFill>
              <a:srgbClr val="00AE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768096" y="6556248"/>
            <a:ext cx="47548" cy="47548"/>
          </a:xfrm>
          <a:prstGeom prst="ellipse">
            <a:avLst/>
          </a:prstGeom>
          <a:solidFill>
            <a:srgbClr val="00A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39" name="Υπότιτλος"/>
          <p:cNvGrpSpPr/>
          <p:nvPr/>
        </p:nvGrpSpPr>
        <p:grpSpPr>
          <a:xfrm>
            <a:off x="832104" y="1627632"/>
            <a:ext cx="10524744" cy="530352"/>
            <a:chOff x="832104" y="1627632"/>
            <a:chExt cx="10524744" cy="530352"/>
          </a:xfrm>
        </p:grpSpPr>
        <p:sp>
          <p:nvSpPr>
            <p:cNvPr id="36" name="Κύκλος εικονιδίου"/>
            <p:cNvSpPr/>
            <p:nvPr/>
          </p:nvSpPr>
          <p:spPr>
            <a:xfrm>
              <a:off x="832104" y="1627632"/>
              <a:ext cx="530352" cy="530352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37" name="Εικονίδιο Scal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9388" y="1754916"/>
              <a:ext cx="275783" cy="275783"/>
            </a:xfrm>
            <a:prstGeom prst="rect">
              <a:avLst/>
            </a:prstGeom>
          </p:spPr>
        </p:pic>
        <p:sp>
          <p:nvSpPr>
            <p:cNvPr id="38" name="Υπότιτλος"/>
            <p:cNvSpPr txBox="1"/>
            <p:nvPr/>
          </p:nvSpPr>
          <p:spPr>
            <a:xfrm>
              <a:off x="1545336" y="1627632"/>
              <a:ext cx="9811512" cy="5303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22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Οι πάροχοι υπηρεσιών εργασίας σε πλατφόρμες έχουν:</a:t>
              </a:r>
            </a:p>
          </p:txBody>
        </p:sp>
      </p:grpSp>
      <p:grpSp>
        <p:nvGrpSpPr>
          <p:cNvPr id="44" name="Δικαίωμα 1"/>
          <p:cNvGrpSpPr/>
          <p:nvPr/>
        </p:nvGrpSpPr>
        <p:grpSpPr>
          <a:xfrm>
            <a:off x="832104" y="2304288"/>
            <a:ext cx="3355848" cy="676656"/>
            <a:chOff x="832104" y="2304288"/>
            <a:chExt cx="3355848" cy="676656"/>
          </a:xfrm>
        </p:grpSpPr>
        <p:sp>
          <p:nvSpPr>
            <p:cNvPr id="40" name="Δικαίωμα 1"/>
            <p:cNvSpPr/>
            <p:nvPr/>
          </p:nvSpPr>
          <p:spPr>
            <a:xfrm>
              <a:off x="832104" y="2304288"/>
              <a:ext cx="3355848" cy="676656"/>
            </a:xfrm>
            <a:prstGeom prst="roundRect">
              <a:avLst>
                <a:gd name="adj" fmla="val 16216"/>
              </a:avLst>
            </a:prstGeom>
            <a:solidFill>
              <a:srgbClr val="00AEEB">
                <a:alpha val="9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41" name="Κύκλος εικονιδίου"/>
            <p:cNvSpPr/>
            <p:nvPr/>
          </p:nvSpPr>
          <p:spPr>
            <a:xfrm>
              <a:off x="969264" y="2414016"/>
              <a:ext cx="457200" cy="457200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42" name="Εικονίδιο Building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78992" y="2523744"/>
              <a:ext cx="237744" cy="237744"/>
            </a:xfrm>
            <a:prstGeom prst="rect">
              <a:avLst/>
            </a:prstGeom>
          </p:spPr>
        </p:pic>
        <p:sp>
          <p:nvSpPr>
            <p:cNvPr id="43" name="Κείμενο"/>
            <p:cNvSpPr txBox="1"/>
            <p:nvPr/>
          </p:nvSpPr>
          <p:spPr>
            <a:xfrm>
              <a:off x="1563624" y="2331720"/>
              <a:ext cx="2514600" cy="6217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δικαίωμα</a:t>
              </a:r>
              <a:r>
                <a:rPr lang="el-GR" sz="16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να προσφύγουν στην Επιθεώρηση Εργασίας</a:t>
              </a:r>
            </a:p>
          </p:txBody>
        </p:sp>
      </p:grpSp>
      <p:grpSp>
        <p:nvGrpSpPr>
          <p:cNvPr id="49" name="Δικαίωμα 2"/>
          <p:cNvGrpSpPr/>
          <p:nvPr/>
        </p:nvGrpSpPr>
        <p:grpSpPr>
          <a:xfrm>
            <a:off x="4416552" y="2304288"/>
            <a:ext cx="3355848" cy="676656"/>
            <a:chOff x="4416552" y="2304288"/>
            <a:chExt cx="3355848" cy="676656"/>
          </a:xfrm>
        </p:grpSpPr>
        <p:sp>
          <p:nvSpPr>
            <p:cNvPr id="45" name="Δικαίωμα 2"/>
            <p:cNvSpPr/>
            <p:nvPr/>
          </p:nvSpPr>
          <p:spPr>
            <a:xfrm>
              <a:off x="4416552" y="2304288"/>
              <a:ext cx="3355848" cy="676656"/>
            </a:xfrm>
            <a:prstGeom prst="roundRect">
              <a:avLst>
                <a:gd name="adj" fmla="val 16216"/>
              </a:avLst>
            </a:prstGeom>
            <a:solidFill>
              <a:srgbClr val="00AEEB">
                <a:alpha val="9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46" name="Κύκλος εικονιδίου"/>
            <p:cNvSpPr/>
            <p:nvPr/>
          </p:nvSpPr>
          <p:spPr>
            <a:xfrm>
              <a:off x="4553712" y="2414016"/>
              <a:ext cx="457200" cy="457200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47" name="Εικονίδιο HandCoins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63440" y="2523744"/>
              <a:ext cx="237744" cy="237744"/>
            </a:xfrm>
            <a:prstGeom prst="rect">
              <a:avLst/>
            </a:prstGeom>
          </p:spPr>
        </p:pic>
        <p:sp>
          <p:nvSpPr>
            <p:cNvPr id="48" name="Κείμενο"/>
            <p:cNvSpPr txBox="1"/>
            <p:nvPr/>
          </p:nvSpPr>
          <p:spPr>
            <a:xfrm>
              <a:off x="5148072" y="2331720"/>
              <a:ext cx="2514600" cy="6217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δικαίωμα</a:t>
              </a:r>
              <a:r>
                <a:rPr lang="el-GR" sz="16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αποζημίωσης</a:t>
              </a:r>
            </a:p>
          </p:txBody>
        </p:sp>
      </p:grpSp>
      <p:grpSp>
        <p:nvGrpSpPr>
          <p:cNvPr id="54" name="Δικαίωμα 3"/>
          <p:cNvGrpSpPr/>
          <p:nvPr/>
        </p:nvGrpSpPr>
        <p:grpSpPr>
          <a:xfrm>
            <a:off x="8001000" y="2304288"/>
            <a:ext cx="3355848" cy="676656"/>
            <a:chOff x="8001000" y="2304288"/>
            <a:chExt cx="3355848" cy="676656"/>
          </a:xfrm>
        </p:grpSpPr>
        <p:sp>
          <p:nvSpPr>
            <p:cNvPr id="50" name="Δικαίωμα 3"/>
            <p:cNvSpPr/>
            <p:nvPr/>
          </p:nvSpPr>
          <p:spPr>
            <a:xfrm>
              <a:off x="8001000" y="2304288"/>
              <a:ext cx="3355848" cy="676656"/>
            </a:xfrm>
            <a:prstGeom prst="roundRect">
              <a:avLst>
                <a:gd name="adj" fmla="val 16216"/>
              </a:avLst>
            </a:prstGeom>
            <a:solidFill>
              <a:srgbClr val="00AEEB">
                <a:alpha val="9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51" name="Κύκλος εικονιδίου"/>
            <p:cNvSpPr/>
            <p:nvPr/>
          </p:nvSpPr>
          <p:spPr>
            <a:xfrm>
              <a:off x="8138160" y="2414016"/>
              <a:ext cx="457200" cy="457200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52" name="Εικονίδιο Users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47888" y="2523744"/>
              <a:ext cx="237744" cy="237744"/>
            </a:xfrm>
            <a:prstGeom prst="rect">
              <a:avLst/>
            </a:prstGeom>
          </p:spPr>
        </p:pic>
        <p:sp>
          <p:nvSpPr>
            <p:cNvPr id="53" name="Κείμενο"/>
            <p:cNvSpPr txBox="1"/>
            <p:nvPr/>
          </p:nvSpPr>
          <p:spPr>
            <a:xfrm>
              <a:off x="8732520" y="2331720"/>
              <a:ext cx="2514600" cy="6217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δικαίωμα</a:t>
              </a:r>
              <a:r>
                <a:rPr lang="el-GR" sz="16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εκπροσώπησης από σωματείο</a:t>
              </a:r>
            </a:p>
          </p:txBody>
        </p:sp>
      </p:grpSp>
      <p:grpSp>
        <p:nvGrpSpPr>
          <p:cNvPr id="59" name="Δικαίωμα 4"/>
          <p:cNvGrpSpPr/>
          <p:nvPr/>
        </p:nvGrpSpPr>
        <p:grpSpPr>
          <a:xfrm>
            <a:off x="832104" y="3090672"/>
            <a:ext cx="3355848" cy="676656"/>
            <a:chOff x="832104" y="3090672"/>
            <a:chExt cx="3355848" cy="676656"/>
          </a:xfrm>
        </p:grpSpPr>
        <p:sp>
          <p:nvSpPr>
            <p:cNvPr id="55" name="Δικαίωμα 4"/>
            <p:cNvSpPr/>
            <p:nvPr/>
          </p:nvSpPr>
          <p:spPr>
            <a:xfrm>
              <a:off x="832104" y="3090672"/>
              <a:ext cx="3355848" cy="676656"/>
            </a:xfrm>
            <a:prstGeom prst="roundRect">
              <a:avLst>
                <a:gd name="adj" fmla="val 16216"/>
              </a:avLst>
            </a:prstGeom>
            <a:solidFill>
              <a:srgbClr val="00AEEB">
                <a:alpha val="9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56" name="Κύκλος εικονιδίου"/>
            <p:cNvSpPr/>
            <p:nvPr/>
          </p:nvSpPr>
          <p:spPr>
            <a:xfrm>
              <a:off x="969264" y="3200400"/>
              <a:ext cx="457200" cy="457200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57" name="Εικονίδιο FileSearch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78992" y="3310128"/>
              <a:ext cx="237744" cy="237744"/>
            </a:xfrm>
            <a:prstGeom prst="rect">
              <a:avLst/>
            </a:prstGeom>
          </p:spPr>
        </p:pic>
        <p:sp>
          <p:nvSpPr>
            <p:cNvPr id="58" name="Κείμενο"/>
            <p:cNvSpPr txBox="1"/>
            <p:nvPr/>
          </p:nvSpPr>
          <p:spPr>
            <a:xfrm>
              <a:off x="1563624" y="3118104"/>
              <a:ext cx="2514600" cy="6217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δικαίωμα</a:t>
              </a:r>
              <a:r>
                <a:rPr lang="el-GR" sz="16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πρόσβασης σε αποδεικτικά στοιχεία</a:t>
              </a:r>
            </a:p>
          </p:txBody>
        </p:sp>
      </p:grpSp>
      <p:grpSp>
        <p:nvGrpSpPr>
          <p:cNvPr id="64" name="Δικαίωμα 5"/>
          <p:cNvGrpSpPr/>
          <p:nvPr/>
        </p:nvGrpSpPr>
        <p:grpSpPr>
          <a:xfrm>
            <a:off x="4416552" y="3090672"/>
            <a:ext cx="3355848" cy="676656"/>
            <a:chOff x="4416552" y="3090672"/>
            <a:chExt cx="3355848" cy="676656"/>
          </a:xfrm>
        </p:grpSpPr>
        <p:sp>
          <p:nvSpPr>
            <p:cNvPr id="60" name="Δικαίωμα 5"/>
            <p:cNvSpPr/>
            <p:nvPr/>
          </p:nvSpPr>
          <p:spPr>
            <a:xfrm>
              <a:off x="4416552" y="3090672"/>
              <a:ext cx="3355848" cy="676656"/>
            </a:xfrm>
            <a:prstGeom prst="roundRect">
              <a:avLst>
                <a:gd name="adj" fmla="val 16216"/>
              </a:avLst>
            </a:prstGeom>
            <a:solidFill>
              <a:srgbClr val="00AEEB">
                <a:alpha val="9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61" name="Κύκλος εικονιδίου"/>
            <p:cNvSpPr/>
            <p:nvPr/>
          </p:nvSpPr>
          <p:spPr>
            <a:xfrm>
              <a:off x="4553712" y="3200400"/>
              <a:ext cx="457200" cy="457200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62" name="Εικονίδιο ShieldCheck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63440" y="3310128"/>
              <a:ext cx="237744" cy="237744"/>
            </a:xfrm>
            <a:prstGeom prst="rect">
              <a:avLst/>
            </a:prstGeom>
          </p:spPr>
        </p:pic>
        <p:sp>
          <p:nvSpPr>
            <p:cNvPr id="63" name="Κείμενο"/>
            <p:cNvSpPr txBox="1"/>
            <p:nvPr/>
          </p:nvSpPr>
          <p:spPr>
            <a:xfrm>
              <a:off x="5148072" y="3118104"/>
              <a:ext cx="2514600" cy="6217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προστασία</a:t>
              </a:r>
              <a:r>
                <a:rPr lang="el-GR" sz="16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από δυσμενή μεταχείριση</a:t>
              </a:r>
            </a:p>
          </p:txBody>
        </p:sp>
      </p:grpSp>
      <p:grpSp>
        <p:nvGrpSpPr>
          <p:cNvPr id="69" name="Δικαίωμα 6"/>
          <p:cNvGrpSpPr/>
          <p:nvPr/>
        </p:nvGrpSpPr>
        <p:grpSpPr>
          <a:xfrm>
            <a:off x="8001000" y="3090672"/>
            <a:ext cx="3355848" cy="676656"/>
            <a:chOff x="8001000" y="3090672"/>
            <a:chExt cx="3355848" cy="676656"/>
          </a:xfrm>
        </p:grpSpPr>
        <p:sp>
          <p:nvSpPr>
            <p:cNvPr id="65" name="Δικαίωμα 6"/>
            <p:cNvSpPr/>
            <p:nvPr/>
          </p:nvSpPr>
          <p:spPr>
            <a:xfrm>
              <a:off x="8001000" y="3090672"/>
              <a:ext cx="3355848" cy="676656"/>
            </a:xfrm>
            <a:prstGeom prst="roundRect">
              <a:avLst>
                <a:gd name="adj" fmla="val 16216"/>
              </a:avLst>
            </a:prstGeom>
            <a:solidFill>
              <a:srgbClr val="00AEEB">
                <a:alpha val="9000"/>
              </a:srgbClr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66" name="Κύκλος εικονιδίου"/>
            <p:cNvSpPr/>
            <p:nvPr/>
          </p:nvSpPr>
          <p:spPr>
            <a:xfrm>
              <a:off x="8138160" y="3200400"/>
              <a:ext cx="457200" cy="457200"/>
            </a:xfrm>
            <a:prstGeom prst="ellipse">
              <a:avLst/>
            </a:prstGeom>
            <a:solidFill>
              <a:srgbClr val="134A86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67" name="Εικονίδιο UserX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247888" y="3310128"/>
              <a:ext cx="237744" cy="237744"/>
            </a:xfrm>
            <a:prstGeom prst="rect">
              <a:avLst/>
            </a:prstGeom>
          </p:spPr>
        </p:pic>
        <p:sp>
          <p:nvSpPr>
            <p:cNvPr id="68" name="Κείμενο"/>
            <p:cNvSpPr txBox="1"/>
            <p:nvPr/>
          </p:nvSpPr>
          <p:spPr>
            <a:xfrm>
              <a:off x="8732520" y="3118104"/>
              <a:ext cx="2514600" cy="6217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600" b="1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προστασία</a:t>
              </a:r>
              <a:r>
                <a:rPr lang="el-GR" sz="16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από απόλυση</a:t>
              </a:r>
            </a:p>
          </p:txBody>
        </p:sp>
      </p:grpSp>
      <p:grpSp>
        <p:nvGrpSpPr>
          <p:cNvPr id="74" name="Πλαίσιο 1"/>
          <p:cNvGrpSpPr/>
          <p:nvPr/>
        </p:nvGrpSpPr>
        <p:grpSpPr>
          <a:xfrm>
            <a:off x="832104" y="4023360"/>
            <a:ext cx="3355848" cy="2029968"/>
            <a:chOff x="832104" y="4023360"/>
            <a:chExt cx="3355848" cy="2029968"/>
          </a:xfrm>
        </p:grpSpPr>
        <p:sp>
          <p:nvSpPr>
            <p:cNvPr id="70" name="Πλαίσιο 1"/>
            <p:cNvSpPr/>
            <p:nvPr/>
          </p:nvSpPr>
          <p:spPr>
            <a:xfrm>
              <a:off x="832104" y="4023360"/>
              <a:ext cx="3355848" cy="2029968"/>
            </a:xfrm>
            <a:prstGeom prst="roundRect">
              <a:avLst>
                <a:gd name="adj" fmla="val 5405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71" name="Κύκλος εικονιδίου"/>
            <p:cNvSpPr/>
            <p:nvPr/>
          </p:nvSpPr>
          <p:spPr>
            <a:xfrm>
              <a:off x="1033272" y="4206240"/>
              <a:ext cx="530352" cy="530352"/>
            </a:xfrm>
            <a:prstGeom prst="ellipse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72" name="Εικονίδιο Gavel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60556" y="4333524"/>
              <a:ext cx="275783" cy="275783"/>
            </a:xfrm>
            <a:prstGeom prst="rect">
              <a:avLst/>
            </a:prstGeom>
          </p:spPr>
        </p:pic>
        <p:sp>
          <p:nvSpPr>
            <p:cNvPr id="73" name="Κείμενο"/>
            <p:cNvSpPr txBox="1"/>
            <p:nvPr/>
          </p:nvSpPr>
          <p:spPr>
            <a:xfrm>
              <a:off x="1033272" y="4846320"/>
              <a:ext cx="2953512" cy="1133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Οι διαφορές υπάγονται στην ειδική διαδικασία των εργατικών διαφορών.</a:t>
              </a:r>
            </a:p>
          </p:txBody>
        </p:sp>
      </p:grpSp>
      <p:grpSp>
        <p:nvGrpSpPr>
          <p:cNvPr id="79" name="Πλαίσιο 2"/>
          <p:cNvGrpSpPr/>
          <p:nvPr/>
        </p:nvGrpSpPr>
        <p:grpSpPr>
          <a:xfrm>
            <a:off x="4416552" y="4023360"/>
            <a:ext cx="3355848" cy="2029968"/>
            <a:chOff x="4416552" y="4023360"/>
            <a:chExt cx="3355848" cy="2029968"/>
          </a:xfrm>
        </p:grpSpPr>
        <p:sp>
          <p:nvSpPr>
            <p:cNvPr id="75" name="Πλαίσιο 2"/>
            <p:cNvSpPr/>
            <p:nvPr/>
          </p:nvSpPr>
          <p:spPr>
            <a:xfrm>
              <a:off x="4416552" y="4023360"/>
              <a:ext cx="3355848" cy="2029968"/>
            </a:xfrm>
            <a:prstGeom prst="roundRect">
              <a:avLst>
                <a:gd name="adj" fmla="val 5405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76" name="Κύκλος εικονιδίου"/>
            <p:cNvSpPr/>
            <p:nvPr/>
          </p:nvSpPr>
          <p:spPr>
            <a:xfrm>
              <a:off x="4617720" y="4206240"/>
              <a:ext cx="530352" cy="530352"/>
            </a:xfrm>
            <a:prstGeom prst="ellipse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77" name="Εικονίδιο MessagesSquare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745004" y="4333524"/>
              <a:ext cx="275783" cy="275783"/>
            </a:xfrm>
            <a:prstGeom prst="rect">
              <a:avLst/>
            </a:prstGeom>
          </p:spPr>
        </p:pic>
        <p:sp>
          <p:nvSpPr>
            <p:cNvPr id="78" name="Κείμενο"/>
            <p:cNvSpPr txBox="1"/>
            <p:nvPr/>
          </p:nvSpPr>
          <p:spPr>
            <a:xfrm>
              <a:off x="4617720" y="4846320"/>
              <a:ext cx="2953512" cy="1133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Οι πλατφόρμες δίνουν δικαίωμα στα πρόσωπα που παρέχουν υπηρεσίες να έρχονται σε επαφή και να επικοινωνούν μεταξύ τους.</a:t>
              </a:r>
            </a:p>
          </p:txBody>
        </p:sp>
      </p:grpSp>
      <p:grpSp>
        <p:nvGrpSpPr>
          <p:cNvPr id="84" name="Πλαίσιο 3"/>
          <p:cNvGrpSpPr/>
          <p:nvPr/>
        </p:nvGrpSpPr>
        <p:grpSpPr>
          <a:xfrm>
            <a:off x="8001000" y="4023360"/>
            <a:ext cx="3355848" cy="2029968"/>
            <a:chOff x="8001000" y="4023360"/>
            <a:chExt cx="3355848" cy="2029968"/>
          </a:xfrm>
        </p:grpSpPr>
        <p:sp>
          <p:nvSpPr>
            <p:cNvPr id="80" name="Πλαίσιο 3"/>
            <p:cNvSpPr/>
            <p:nvPr/>
          </p:nvSpPr>
          <p:spPr>
            <a:xfrm>
              <a:off x="8001000" y="4023360"/>
              <a:ext cx="3355848" cy="2029968"/>
            </a:xfrm>
            <a:prstGeom prst="roundRect">
              <a:avLst>
                <a:gd name="adj" fmla="val 5405"/>
              </a:avLst>
            </a:prstGeom>
            <a:solidFill>
              <a:srgbClr val="FFFFFF"/>
            </a:solidFill>
            <a:ln w="12700">
              <a:solidFill>
                <a:srgbClr val="00AEEB">
                  <a:alpha val="45000"/>
                </a:srgbClr>
              </a:solidFill>
            </a:ln>
            <a:effectLst>
              <a:outerShdw blurRad="76200" dist="19050" dir="5400000" algn="t" rotWithShape="0">
                <a:srgbClr val="134A86">
                  <a:alpha val="18000"/>
                </a:srgbClr>
              </a:outerShdw>
            </a:effectLst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sp>
          <p:nvSpPr>
            <p:cNvPr id="81" name="Κύκλος εικονιδίου"/>
            <p:cNvSpPr/>
            <p:nvPr/>
          </p:nvSpPr>
          <p:spPr>
            <a:xfrm>
              <a:off x="8202168" y="4206240"/>
              <a:ext cx="530352" cy="530352"/>
            </a:xfrm>
            <a:prstGeom prst="ellipse">
              <a:avLst/>
            </a:prstGeom>
            <a:solidFill>
              <a:srgbClr val="00AEEB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endParaRPr lang="el-GR"/>
            </a:p>
          </p:txBody>
        </p:sp>
        <p:pic>
          <p:nvPicPr>
            <p:cNvPr id="82" name="Εικονίδιο ScanEye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329452" y="4333524"/>
              <a:ext cx="275783" cy="275783"/>
            </a:xfrm>
            <a:prstGeom prst="rect">
              <a:avLst/>
            </a:prstGeom>
          </p:spPr>
        </p:pic>
        <p:sp>
          <p:nvSpPr>
            <p:cNvPr id="83" name="Κείμενο"/>
            <p:cNvSpPr txBox="1"/>
            <p:nvPr/>
          </p:nvSpPr>
          <p:spPr>
            <a:xfrm>
              <a:off x="8202168" y="4846320"/>
              <a:ext cx="2953512" cy="1133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500" dirty="0">
                  <a:solidFill>
                    <a:srgbClr val="134A8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Η ΑΠΔΠΧ σε συνεργασία με την Επιθεώρηση Εργασίας είναι αρμόδιες για την παρακολούθηση εφαρμογής των διατάξεων και την επιβολή κυρώσεων.</a:t>
              </a:r>
            </a:p>
          </p:txBody>
        </p:sp>
      </p:grpSp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>
          <a:xfrm>
            <a:off x="8618220" y="6391973"/>
            <a:ext cx="2743200" cy="365125"/>
          </a:xfrm>
        </p:spPr>
        <p:txBody>
          <a:bodyPr/>
          <a:lstStyle/>
          <a:p>
            <a:fld id="{64728D6D-ABED-406F-BC79-2532A019C398}" type="slidenum">
              <a:rPr lang="el-GR" smtClean="0">
                <a:solidFill>
                  <a:schemeClr val="bg1"/>
                </a:solidFill>
              </a:rPr>
              <a:pPr/>
              <a:t>12</a:t>
            </a:fld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941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E6455-E839-11CF-4AF7-75E1FC1DA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ose-up of two people's hands pointing at laptop screen with stack of 4 books in background, one person holding a pen">
            <a:extLst>
              <a:ext uri="{FF2B5EF4-FFF2-40B4-BE49-F238E27FC236}">
                <a16:creationId xmlns:a16="http://schemas.microsoft.com/office/drawing/2014/main" id="{AE7CBBFE-FB46-0461-A9CB-AF48CB9F5D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7" b="780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1D8AE29-0CC8-87CB-64F8-5DAE302591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34A86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D69419E-E0BF-AFEC-BD66-371653736AC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3599" y="2517679"/>
            <a:ext cx="2844802" cy="182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320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7432</TotalTime>
  <Words>965</Words>
  <Application>Microsoft Macintosh PowerPoint</Application>
  <PresentationFormat>Widescreen</PresentationFormat>
  <Paragraphs>104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Calibri Light</vt:lpstr>
      <vt:lpstr>Helvetica</vt:lpstr>
      <vt:lpstr>Office Theme</vt:lpstr>
      <vt:lpstr>1_Office Theme</vt:lpstr>
      <vt:lpstr>PowerPoint Presentation</vt:lpstr>
      <vt:lpstr>PowerPoint Presentation</vt:lpstr>
      <vt:lpstr>PowerPoint Presentation</vt:lpstr>
      <vt:lpstr>Η ΟΜΑΔΑ ΕΡΓΑΣΙΑΣ Από την ευρωπαϊκή Οδηγία στον κοινωνικό διάλογο</vt:lpstr>
      <vt:lpstr>PowerPoint Presentation</vt:lpstr>
      <vt:lpstr> 2 ΒΑΣΙΚΟΙ ΑΞΟΝΕΣ </vt:lpstr>
      <vt:lpstr> Άξονας 1 ΑΛΓΟΡΙΘΜΙΚΗ ΔΙΑΧΕΙΡΙΣΗ </vt:lpstr>
      <vt:lpstr> Άξονας 1 ΑΛΓΟΡΙΘΜΙΚΗ ΔΙΑΧΕΙΡΙΣΗ </vt:lpstr>
      <vt:lpstr>Άξονας 1 ΑΛΓΟΡΙΘΜΙΚΗ ΔΙΑΧΕΙΡΙΣΗ</vt:lpstr>
      <vt:lpstr> Άξονας 2 - Βελτίωση των όρων εργασίας στις ψηφιακές πλατφόρμες ΜΑΧΗΤΟ ΤΕΚΜΗΡΙΟ ΕΞΑΡΤΗΜΕΝΗΣ ΕΡΓΑΣΙΑΣ </vt:lpstr>
      <vt:lpstr> Άξονας 2 - Βελτίωση των όρων εργασίας στις ψηφιακές πλατφόρμες ΥΠΟΧΡΕΩΣΕΙΣ ΔΙΑΦΑΝΕΙΑΣ</vt:lpstr>
      <vt:lpstr> Άξονας 2 - Βελτίωση των όρων εργασίας στις ψηφιακές πλατφόρμες ΜΕΣΑ ΕΝΝΟΜΗΣ ΠΡΟΣΤΑΣΙΑΣ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M C</dc:creator>
  <cp:lastModifiedBy>Niki Kerameus</cp:lastModifiedBy>
  <cp:revision>130</cp:revision>
  <dcterms:created xsi:type="dcterms:W3CDTF">2026-03-06T02:47:36Z</dcterms:created>
  <dcterms:modified xsi:type="dcterms:W3CDTF">2026-11-02T07:55:59Z</dcterms:modified>
</cp:coreProperties>
</file>