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4.xml" ContentType="application/vnd.openxmlformats-officedocument.presentationml.tags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tags/tag5.xml" ContentType="application/vnd.openxmlformats-officedocument.presentationml.tags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0.xml" ContentType="application/vnd.openxmlformats-officedocument.themeOverride+xml"/>
  <Override PartName="/ppt/tags/tag6.xml" ContentType="application/vnd.openxmlformats-officedocument.presentationml.tags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7.xml" ContentType="application/vnd.openxmlformats-officedocument.presentationml.tags+xml"/>
  <Override PartName="/ppt/charts/chart18.xml" ContentType="application/vnd.openxmlformats-officedocument.drawingml.chart+xml"/>
  <Override PartName="/ppt/theme/themeOverride12.xml" ContentType="application/vnd.openxmlformats-officedocument.themeOverride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3.xml" ContentType="application/vnd.openxmlformats-officedocument.themeOverride+xml"/>
  <Override PartName="/ppt/charts/chart2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4.xml" ContentType="application/vnd.openxmlformats-officedocument.themeOverride+xml"/>
  <Override PartName="/ppt/charts/chart2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5.xml" ContentType="application/vnd.openxmlformats-officedocument.themeOverride+xml"/>
  <Override PartName="/ppt/charts/chart2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6.xml" ContentType="application/vnd.openxmlformats-officedocument.themeOverride+xml"/>
  <Override PartName="/ppt/charts/chart30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79" r:id="rId3"/>
    <p:sldId id="892" r:id="rId4"/>
    <p:sldId id="893" r:id="rId5"/>
    <p:sldId id="894" r:id="rId6"/>
    <p:sldId id="900" r:id="rId7"/>
    <p:sldId id="901" r:id="rId8"/>
    <p:sldId id="898" r:id="rId9"/>
    <p:sldId id="904" r:id="rId10"/>
    <p:sldId id="908" r:id="rId11"/>
    <p:sldId id="905" r:id="rId12"/>
    <p:sldId id="909" r:id="rId13"/>
    <p:sldId id="922" r:id="rId14"/>
    <p:sldId id="927" r:id="rId15"/>
    <p:sldId id="926" r:id="rId16"/>
    <p:sldId id="929" r:id="rId17"/>
    <p:sldId id="930" r:id="rId18"/>
    <p:sldId id="920" r:id="rId19"/>
    <p:sldId id="919" r:id="rId20"/>
    <p:sldId id="931" r:id="rId21"/>
    <p:sldId id="932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723727176019028"/>
          <c:y val="7.6996777714799527E-2"/>
          <c:w val="0.61489453333128863"/>
          <c:h val="0.833813996194924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18-44</c:v>
                </c:pt>
              </c:strCache>
            </c:strRef>
          </c:tx>
          <c:spPr>
            <a:solidFill>
              <a:srgbClr val="3BAFB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Sheet1!$B$7:$I$7</c:f>
              <c:strCache>
                <c:ptCount val="8"/>
                <c:pt idx="0">
                  <c:v>ΣΥΝΟΛΟ 
(n=463)</c:v>
                </c:pt>
                <c:pt idx="1">
                  <c:v>Ρευματοειδής αρθρίτιδα - ΡΑ
(n=178)</c:v>
                </c:pt>
                <c:pt idx="2">
                  <c:v>Συστηματικός Ερυθηματώδης Λύκος - ΣΕΛ
(n=105)</c:v>
                </c:pt>
                <c:pt idx="3">
                  <c:v>Αγκυλοποιητική σπονδυλαρθρίτιδα - ΑΣ
(n=61)</c:v>
                </c:pt>
                <c:pt idx="4">
                  <c:v>Ψωριασική αρθρίτιδα - ΨΑ
(n=58)</c:v>
                </c:pt>
                <c:pt idx="5">
                  <c:v>Νεανική ιδιοπαθής αρθρίτιδα - ΝΙΑ
(n=20)</c:v>
                </c:pt>
                <c:pt idx="6">
                  <c:v>Ινομυαλγία - ΙΝΟ
(n=18)</c:v>
                </c:pt>
                <c:pt idx="7">
                  <c:v>Άλλη
(n=23)</c:v>
                </c:pt>
              </c:strCache>
            </c:strRef>
          </c:cat>
          <c:val>
            <c:numRef>
              <c:f>Sheet1!$B$10:$I$10</c:f>
              <c:numCache>
                <c:formatCode>0</c:formatCode>
                <c:ptCount val="8"/>
                <c:pt idx="0">
                  <c:v>32.397408207343418</c:v>
                </c:pt>
                <c:pt idx="1">
                  <c:v>20.786516853932586</c:v>
                </c:pt>
                <c:pt idx="2">
                  <c:v>46.666666666666664</c:v>
                </c:pt>
                <c:pt idx="3">
                  <c:v>39.344262295081968</c:v>
                </c:pt>
                <c:pt idx="4">
                  <c:v>18.96551724137931</c:v>
                </c:pt>
                <c:pt idx="5">
                  <c:v>85</c:v>
                </c:pt>
                <c:pt idx="6">
                  <c:v>33.333333333333329</c:v>
                </c:pt>
                <c:pt idx="7">
                  <c:v>26.086956521739129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0-4E85-B7D7-4179FF3B2037}"/>
            </c:ext>
          </c:extLst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45-59</c:v>
                </c:pt>
              </c:strCache>
            </c:strRef>
          </c:tx>
          <c:spPr>
            <a:solidFill>
              <a:srgbClr val="FDB338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Sheet1!$B$7:$I$7</c:f>
              <c:strCache>
                <c:ptCount val="8"/>
                <c:pt idx="0">
                  <c:v>ΣΥΝΟΛΟ 
(n=463)</c:v>
                </c:pt>
                <c:pt idx="1">
                  <c:v>Ρευματοειδής αρθρίτιδα - ΡΑ
(n=178)</c:v>
                </c:pt>
                <c:pt idx="2">
                  <c:v>Συστηματικός Ερυθηματώδης Λύκος - ΣΕΛ
(n=105)</c:v>
                </c:pt>
                <c:pt idx="3">
                  <c:v>Αγκυλοποιητική σπονδυλαρθρίτιδα - ΑΣ
(n=61)</c:v>
                </c:pt>
                <c:pt idx="4">
                  <c:v>Ψωριασική αρθρίτιδα - ΨΑ
(n=58)</c:v>
                </c:pt>
                <c:pt idx="5">
                  <c:v>Νεανική ιδιοπαθής αρθρίτιδα - ΝΙΑ
(n=20)</c:v>
                </c:pt>
                <c:pt idx="6">
                  <c:v>Ινομυαλγία - ΙΝΟ
(n=18)</c:v>
                </c:pt>
                <c:pt idx="7">
                  <c:v>Άλλη
(n=23)</c:v>
                </c:pt>
              </c:strCache>
            </c:strRef>
          </c:cat>
          <c:val>
            <c:numRef>
              <c:f>Sheet1!$B$11:$I$11</c:f>
              <c:numCache>
                <c:formatCode>0</c:formatCode>
                <c:ptCount val="8"/>
                <c:pt idx="0">
                  <c:v>40.820734341252702</c:v>
                </c:pt>
                <c:pt idx="1">
                  <c:v>38.202247191011232</c:v>
                </c:pt>
                <c:pt idx="2">
                  <c:v>46.666666666666664</c:v>
                </c:pt>
                <c:pt idx="3">
                  <c:v>44.26229508196721</c:v>
                </c:pt>
                <c:pt idx="4">
                  <c:v>44.827586206896555</c:v>
                </c:pt>
                <c:pt idx="5">
                  <c:v>10</c:v>
                </c:pt>
                <c:pt idx="6">
                  <c:v>27.777777777777779</c:v>
                </c:pt>
                <c:pt idx="7">
                  <c:v>52.173913043478258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70-4E85-B7D7-4179FF3B2037}"/>
            </c:ext>
          </c:extLst>
        </c:ser>
        <c:ser>
          <c:idx val="2"/>
          <c:order val="2"/>
          <c:tx>
            <c:strRef>
              <c:f>Sheet1!$A$12</c:f>
              <c:strCache>
                <c:ptCount val="1"/>
                <c:pt idx="0">
                  <c:v>60+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Sheet1!$B$7:$I$7</c:f>
              <c:strCache>
                <c:ptCount val="8"/>
                <c:pt idx="0">
                  <c:v>ΣΥΝΟΛΟ 
(n=463)</c:v>
                </c:pt>
                <c:pt idx="1">
                  <c:v>Ρευματοειδής αρθρίτιδα - ΡΑ
(n=178)</c:v>
                </c:pt>
                <c:pt idx="2">
                  <c:v>Συστηματικός Ερυθηματώδης Λύκος - ΣΕΛ
(n=105)</c:v>
                </c:pt>
                <c:pt idx="3">
                  <c:v>Αγκυλοποιητική σπονδυλαρθρίτιδα - ΑΣ
(n=61)</c:v>
                </c:pt>
                <c:pt idx="4">
                  <c:v>Ψωριασική αρθρίτιδα - ΨΑ
(n=58)</c:v>
                </c:pt>
                <c:pt idx="5">
                  <c:v>Νεανική ιδιοπαθής αρθρίτιδα - ΝΙΑ
(n=20)</c:v>
                </c:pt>
                <c:pt idx="6">
                  <c:v>Ινομυαλγία - ΙΝΟ
(n=18)</c:v>
                </c:pt>
                <c:pt idx="7">
                  <c:v>Άλλη
(n=23)</c:v>
                </c:pt>
              </c:strCache>
            </c:strRef>
          </c:cat>
          <c:val>
            <c:numRef>
              <c:f>Sheet1!$B$12:$I$12</c:f>
              <c:numCache>
                <c:formatCode>0</c:formatCode>
                <c:ptCount val="8"/>
                <c:pt idx="0">
                  <c:v>26.781857451403891</c:v>
                </c:pt>
                <c:pt idx="1">
                  <c:v>41.011235955056179</c:v>
                </c:pt>
                <c:pt idx="2">
                  <c:v>6.666666666666667</c:v>
                </c:pt>
                <c:pt idx="3">
                  <c:v>16.393442622950818</c:v>
                </c:pt>
                <c:pt idx="4">
                  <c:v>36.206896551724135</c:v>
                </c:pt>
                <c:pt idx="5">
                  <c:v>5</c:v>
                </c:pt>
                <c:pt idx="6">
                  <c:v>38.888888888888893</c:v>
                </c:pt>
                <c:pt idx="7">
                  <c:v>21.739130434782609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70-4E85-B7D7-4179FF3B2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316536720"/>
        <c:axId val="316537112"/>
      </c:barChart>
      <c:catAx>
        <c:axId val="3165367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sz="1000" baseline="0"/>
            </a:pPr>
            <a:endParaRPr lang="el-GR"/>
          </a:p>
        </c:txPr>
        <c:crossAx val="316537112"/>
        <c:crosses val="autoZero"/>
        <c:auto val="1"/>
        <c:lblAlgn val="ctr"/>
        <c:lblOffset val="100"/>
        <c:noMultiLvlLbl val="0"/>
      </c:catAx>
      <c:valAx>
        <c:axId val="316537112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3165367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00">
                <a:solidFill>
                  <a:srgbClr val="717171"/>
                </a:solidFill>
              </a:defRPr>
            </a:pPr>
            <a:endParaRPr lang="el-GR"/>
          </a:p>
        </c:txPr>
      </c:legendEntry>
      <c:layout>
        <c:manualLayout>
          <c:xMode val="edge"/>
          <c:yMode val="edge"/>
          <c:x val="0.31433601858067162"/>
          <c:y val="0.9126448505583622"/>
          <c:w val="0.57031718578462687"/>
          <c:h val="8.7355113528278655E-2"/>
        </c:manualLayout>
      </c:layout>
      <c:overlay val="0"/>
      <c:txPr>
        <a:bodyPr/>
        <a:lstStyle/>
        <a:p>
          <a:pPr>
            <a:defRPr sz="1000"/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l-G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8942578459774E-2"/>
          <c:y val="6.0500203644673629E-2"/>
          <c:w val="0.84059811933761752"/>
          <c:h val="0.87971731754556726"/>
        </c:manualLayout>
      </c:layout>
      <c:scatterChart>
        <c:scatterStyle val="smoothMarker"/>
        <c:varyColors val="0"/>
        <c:ser>
          <c:idx val="3"/>
          <c:order val="0"/>
          <c:spPr>
            <a:ln w="12700" cap="rnd">
              <a:solidFill>
                <a:srgbClr val="ED7D3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rgbClr val="ED7D31"/>
              </a:solidFill>
              <a:ln w="12700" cap="rnd">
                <a:solidFill>
                  <a:srgbClr val="ED7D31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Tahoma" panose="020B0604030504040204" pitchFamily="34" charset="0"/>
                    <a:cs typeface="Calibri Light" panose="020F0302020204030204" pitchFamily="34" charset="0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Sheet1!$A$3:$A$10</c:f>
              <c:numCache>
                <c:formatCode>###0</c:formatCode>
                <c:ptCount val="8"/>
                <c:pt idx="0">
                  <c:v>36.30952380952381</c:v>
                </c:pt>
                <c:pt idx="1">
                  <c:v>39.506172839506164</c:v>
                </c:pt>
                <c:pt idx="2">
                  <c:v>35.294117647058826</c:v>
                </c:pt>
                <c:pt idx="3">
                  <c:v>54.545454545454547</c:v>
                </c:pt>
                <c:pt idx="4">
                  <c:v>19.047619047619047</c:v>
                </c:pt>
                <c:pt idx="5">
                  <c:v>0</c:v>
                </c:pt>
                <c:pt idx="6">
                  <c:v>44.444444444444443</c:v>
                </c:pt>
                <c:pt idx="7">
                  <c:v>30</c:v>
                </c:pt>
              </c:numCache>
            </c:numRef>
          </c:xVal>
          <c:yVal>
            <c:numRef>
              <c:f>Sheet1!$B$3:$B$10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21B-457D-AAED-48A2F9B4A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1143328"/>
        <c:axId val="1768088752"/>
        <c:extLst/>
      </c:scatterChart>
      <c:valAx>
        <c:axId val="1501143328"/>
        <c:scaling>
          <c:orientation val="minMax"/>
        </c:scaling>
        <c:delete val="1"/>
        <c:axPos val="t"/>
        <c:numFmt formatCode="0" sourceLinked="0"/>
        <c:majorTickMark val="out"/>
        <c:minorTickMark val="none"/>
        <c:tickLblPos val="nextTo"/>
        <c:crossAx val="1768088752"/>
        <c:crossesAt val="8"/>
        <c:crossBetween val="midCat"/>
        <c:majorUnit val="20"/>
      </c:valAx>
      <c:valAx>
        <c:axId val="1768088752"/>
        <c:scaling>
          <c:orientation val="maxMin"/>
          <c:max val="8"/>
          <c:min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1501143328"/>
        <c:crossesAt val="0"/>
        <c:crossBetween val="midCat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8942578459774E-2"/>
          <c:y val="6.0500203644673629E-2"/>
          <c:w val="0.84059811933761752"/>
          <c:h val="0.87971731754556726"/>
        </c:manualLayout>
      </c:layout>
      <c:scatterChart>
        <c:scatterStyle val="smoothMarker"/>
        <c:varyColors val="0"/>
        <c:ser>
          <c:idx val="3"/>
          <c:order val="0"/>
          <c:spPr>
            <a:ln w="12700" cap="rnd">
              <a:solidFill>
                <a:srgbClr val="2F384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rgbClr val="2F384B"/>
              </a:solidFill>
              <a:ln w="12700" cap="rnd">
                <a:solidFill>
                  <a:srgbClr val="2F384B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Tahoma" panose="020B0604030504040204" pitchFamily="34" charset="0"/>
                    <a:cs typeface="Calibri Light" panose="020F0302020204030204" pitchFamily="34" charset="0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Sheet1!$A$3:$A$10</c:f>
              <c:numCache>
                <c:formatCode>###0.0</c:formatCode>
                <c:ptCount val="8"/>
                <c:pt idx="0">
                  <c:v>3.9073170731646343</c:v>
                </c:pt>
                <c:pt idx="1">
                  <c:v>4.2782051281666629</c:v>
                </c:pt>
                <c:pt idx="2">
                  <c:v>3.6515151516363638</c:v>
                </c:pt>
                <c:pt idx="3">
                  <c:v>6.3666666666363634</c:v>
                </c:pt>
                <c:pt idx="4">
                  <c:v>0.82063492061904753</c:v>
                </c:pt>
                <c:pt idx="5">
                  <c:v>0.133333333</c:v>
                </c:pt>
                <c:pt idx="6">
                  <c:v>3.3740740741111113</c:v>
                </c:pt>
                <c:pt idx="7">
                  <c:v>6.8699999999000001</c:v>
                </c:pt>
              </c:numCache>
            </c:numRef>
          </c:xVal>
          <c:yVal>
            <c:numRef>
              <c:f>Sheet1!$B$3:$B$10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9FC-4A18-A6AD-532545D15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1143328"/>
        <c:axId val="1768088752"/>
        <c:extLst/>
      </c:scatterChart>
      <c:valAx>
        <c:axId val="1501143328"/>
        <c:scaling>
          <c:orientation val="minMax"/>
        </c:scaling>
        <c:delete val="1"/>
        <c:axPos val="t"/>
        <c:numFmt formatCode="0" sourceLinked="0"/>
        <c:majorTickMark val="out"/>
        <c:minorTickMark val="none"/>
        <c:tickLblPos val="nextTo"/>
        <c:crossAx val="1768088752"/>
        <c:crossesAt val="8"/>
        <c:crossBetween val="midCat"/>
        <c:majorUnit val="20"/>
      </c:valAx>
      <c:valAx>
        <c:axId val="1768088752"/>
        <c:scaling>
          <c:orientation val="maxMin"/>
          <c:max val="8"/>
          <c:min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1501143328"/>
        <c:crossesAt val="0"/>
        <c:crossBetween val="midCat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071789818715633"/>
          <c:y val="0"/>
          <c:w val="0.70836831495017949"/>
          <c:h val="0.92253239276230392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ΜΕΧΡΙ 1 ΜΗΝΑ</c:v>
                </c:pt>
              </c:strCache>
            </c:strRef>
          </c:tx>
          <c:spPr>
            <a:solidFill>
              <a:srgbClr val="7F6000"/>
            </a:solidFill>
            <a:ln w="28575" cap="flat" cmpd="sng" algn="ctr">
              <a:noFill/>
              <a:round/>
            </a:ln>
            <a:effectLst/>
          </c:spPr>
          <c:invertIfNegative val="1"/>
          <c:dPt>
            <c:idx val="0"/>
            <c:invertIfNegative val="1"/>
            <c:bubble3D val="0"/>
            <c:spPr>
              <a:solidFill>
                <a:schemeClr val="accent4">
                  <a:lumMod val="50000"/>
                </a:schemeClr>
              </a:solidFill>
              <a:ln w="2857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9A-41BA-8446-02F6BDBD7CE3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4">
                  <a:lumMod val="50000"/>
                </a:schemeClr>
              </a:solidFill>
              <a:ln w="2857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9A-41BA-8446-02F6BDBD7CE3}"/>
              </c:ext>
            </c:extLst>
          </c:dPt>
          <c:dPt>
            <c:idx val="3"/>
            <c:invertIfNegative val="1"/>
            <c:bubble3D val="0"/>
            <c:spPr>
              <a:solidFill>
                <a:schemeClr val="accent4">
                  <a:lumMod val="50000"/>
                </a:schemeClr>
              </a:solidFill>
              <a:ln w="2857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9A-41BA-8446-02F6BDBD7CE3}"/>
              </c:ext>
            </c:extLst>
          </c:dPt>
          <c:dPt>
            <c:idx val="4"/>
            <c:invertIfNegative val="1"/>
            <c:bubble3D val="0"/>
            <c:spPr>
              <a:solidFill>
                <a:schemeClr val="accent4">
                  <a:lumMod val="50000"/>
                </a:schemeClr>
              </a:solidFill>
              <a:ln w="2857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9A-41BA-8446-02F6BDBD7CE3}"/>
              </c:ext>
            </c:extLst>
          </c:dPt>
          <c:dPt>
            <c:idx val="5"/>
            <c:invertIfNegative val="1"/>
            <c:bubble3D val="0"/>
            <c:spPr>
              <a:solidFill>
                <a:schemeClr val="accent4">
                  <a:lumMod val="50000"/>
                </a:schemeClr>
              </a:solidFill>
              <a:ln w="2857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F19A-41BA-8446-02F6BDBD7CE3}"/>
              </c:ext>
            </c:extLst>
          </c:dPt>
          <c:dPt>
            <c:idx val="6"/>
            <c:invertIfNegative val="1"/>
            <c:bubble3D val="0"/>
            <c:spPr>
              <a:solidFill>
                <a:schemeClr val="accent4">
                  <a:lumMod val="50000"/>
                </a:schemeClr>
              </a:solidFill>
              <a:ln w="2857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F19A-41BA-8446-02F6BDBD7CE3}"/>
              </c:ext>
            </c:extLst>
          </c:dPt>
          <c:dPt>
            <c:idx val="7"/>
            <c:invertIfNegative val="1"/>
            <c:bubble3D val="0"/>
            <c:spPr>
              <a:solidFill>
                <a:schemeClr val="accent4">
                  <a:lumMod val="50000"/>
                </a:schemeClr>
              </a:solidFill>
              <a:ln w="2857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F19A-41BA-8446-02F6BDBD7C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ΣΥΝΟΛΟ 
(n=295)</c:v>
                </c:pt>
                <c:pt idx="1">
                  <c:v>ΡΑ 
(n=97)</c:v>
                </c:pt>
                <c:pt idx="2">
                  <c:v>ΣΕΛ 
(n=71)</c:v>
                </c:pt>
                <c:pt idx="3">
                  <c:v>ΑΣ 
(n=50)</c:v>
                </c:pt>
                <c:pt idx="4">
                  <c:v>ΨΑ 
(n=37)</c:v>
                </c:pt>
                <c:pt idx="5">
                  <c:v>ΝΙΑ 
(n=18)</c:v>
                </c:pt>
                <c:pt idx="6">
                  <c:v>ΙΝΟ 
(n=9)</c:v>
                </c:pt>
                <c:pt idx="7">
                  <c:v>Άλλο 
(n=13)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24.067796610169488</c:v>
                </c:pt>
                <c:pt idx="1">
                  <c:v>28.865979381443296</c:v>
                </c:pt>
                <c:pt idx="2">
                  <c:v>19.718309859154928</c:v>
                </c:pt>
                <c:pt idx="3">
                  <c:v>22</c:v>
                </c:pt>
                <c:pt idx="4">
                  <c:v>18.918918918918919</c:v>
                </c:pt>
                <c:pt idx="5">
                  <c:v>38.888888888888886</c:v>
                </c:pt>
                <c:pt idx="6">
                  <c:v>22.222222222222221</c:v>
                </c:pt>
                <c:pt idx="7">
                  <c:v>15.384615384615385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 cap="flat" cmpd="sng" algn="ctr"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2E-F19A-41BA-8446-02F6BDBD7C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1-2 ΜΗΝΕΣ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ΣΥΝΟΛΟ 
(n=295)</c:v>
                </c:pt>
                <c:pt idx="1">
                  <c:v>ΡΑ 
(n=97)</c:v>
                </c:pt>
                <c:pt idx="2">
                  <c:v>ΣΕΛ 
(n=71)</c:v>
                </c:pt>
                <c:pt idx="3">
                  <c:v>ΑΣ 
(n=50)</c:v>
                </c:pt>
                <c:pt idx="4">
                  <c:v>ΨΑ 
(n=37)</c:v>
                </c:pt>
                <c:pt idx="5">
                  <c:v>ΝΙΑ 
(n=18)</c:v>
                </c:pt>
                <c:pt idx="6">
                  <c:v>ΙΝΟ 
(n=9)</c:v>
                </c:pt>
                <c:pt idx="7">
                  <c:v>Άλλο 
(n=13)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10.508474576271187</c:v>
                </c:pt>
                <c:pt idx="1">
                  <c:v>12.371134020618557</c:v>
                </c:pt>
                <c:pt idx="2">
                  <c:v>12.676056338028168</c:v>
                </c:pt>
                <c:pt idx="3">
                  <c:v>2</c:v>
                </c:pt>
                <c:pt idx="4">
                  <c:v>16.216216216216218</c:v>
                </c:pt>
                <c:pt idx="5">
                  <c:v>11.111111111111111</c:v>
                </c:pt>
                <c:pt idx="7">
                  <c:v>7.6923076923076925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7E24-453A-BBC7-2928346D5C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2-6 ΜΗΝΕΣ</c:v>
                </c:pt>
              </c:strCache>
            </c:strRef>
          </c:tx>
          <c:spPr>
            <a:solidFill>
              <a:schemeClr val="accent4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ΣΥΝΟΛΟ 
(n=295)</c:v>
                </c:pt>
                <c:pt idx="1">
                  <c:v>ΡΑ 
(n=97)</c:v>
                </c:pt>
                <c:pt idx="2">
                  <c:v>ΣΕΛ 
(n=71)</c:v>
                </c:pt>
                <c:pt idx="3">
                  <c:v>ΑΣ 
(n=50)</c:v>
                </c:pt>
                <c:pt idx="4">
                  <c:v>ΨΑ 
(n=37)</c:v>
                </c:pt>
                <c:pt idx="5">
                  <c:v>ΝΙΑ 
(n=18)</c:v>
                </c:pt>
                <c:pt idx="6">
                  <c:v>ΙΝΟ 
(n=9)</c:v>
                </c:pt>
                <c:pt idx="7">
                  <c:v>Άλλο 
(n=13)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8"/>
                <c:pt idx="0">
                  <c:v>18.983050847457626</c:v>
                </c:pt>
                <c:pt idx="1">
                  <c:v>21.649484536082472</c:v>
                </c:pt>
                <c:pt idx="2">
                  <c:v>14.084507042253522</c:v>
                </c:pt>
                <c:pt idx="3">
                  <c:v>12</c:v>
                </c:pt>
                <c:pt idx="4">
                  <c:v>40.540540540540547</c:v>
                </c:pt>
                <c:pt idx="5">
                  <c:v>5.5555555555555554</c:v>
                </c:pt>
                <c:pt idx="7">
                  <c:v>23.076923076923077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7E24-453A-BBC7-2928346D5C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6-12 ΜΗΝΕΣ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ΣΥΝΟΛΟ 
(n=295)</c:v>
                </c:pt>
                <c:pt idx="1">
                  <c:v>ΡΑ 
(n=97)</c:v>
                </c:pt>
                <c:pt idx="2">
                  <c:v>ΣΕΛ 
(n=71)</c:v>
                </c:pt>
                <c:pt idx="3">
                  <c:v>ΑΣ 
(n=50)</c:v>
                </c:pt>
                <c:pt idx="4">
                  <c:v>ΨΑ 
(n=37)</c:v>
                </c:pt>
                <c:pt idx="5">
                  <c:v>ΝΙΑ 
(n=18)</c:v>
                </c:pt>
                <c:pt idx="6">
                  <c:v>ΙΝΟ 
(n=9)</c:v>
                </c:pt>
                <c:pt idx="7">
                  <c:v>Άλλο 
(n=13)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13.559322033898304</c:v>
                </c:pt>
                <c:pt idx="1">
                  <c:v>15.463917525773196</c:v>
                </c:pt>
                <c:pt idx="2">
                  <c:v>12.676056338028168</c:v>
                </c:pt>
                <c:pt idx="3">
                  <c:v>14</c:v>
                </c:pt>
                <c:pt idx="4">
                  <c:v>8.1081081081081088</c:v>
                </c:pt>
                <c:pt idx="5">
                  <c:v>22.222222222222221</c:v>
                </c:pt>
                <c:pt idx="6">
                  <c:v>11.111111111111111</c:v>
                </c:pt>
                <c:pt idx="7">
                  <c:v>7.6923076923076925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7E24-453A-BBC7-2928346D5C4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1-2 ΧΡΟΝΙΑ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ΣΥΝΟΛΟ 
(n=295)</c:v>
                </c:pt>
                <c:pt idx="1">
                  <c:v>ΡΑ 
(n=97)</c:v>
                </c:pt>
                <c:pt idx="2">
                  <c:v>ΣΕΛ 
(n=71)</c:v>
                </c:pt>
                <c:pt idx="3">
                  <c:v>ΑΣ 
(n=50)</c:v>
                </c:pt>
                <c:pt idx="4">
                  <c:v>ΨΑ 
(n=37)</c:v>
                </c:pt>
                <c:pt idx="5">
                  <c:v>ΝΙΑ 
(n=18)</c:v>
                </c:pt>
                <c:pt idx="6">
                  <c:v>ΙΝΟ 
(n=9)</c:v>
                </c:pt>
                <c:pt idx="7">
                  <c:v>Άλλο 
(n=13)</c:v>
                </c:pt>
              </c:strCache>
            </c:strRef>
          </c:cat>
          <c:val>
            <c:numRef>
              <c:f>Sheet1!$F$2:$F$9</c:f>
              <c:numCache>
                <c:formatCode>#,##0</c:formatCode>
                <c:ptCount val="8"/>
                <c:pt idx="0">
                  <c:v>10.847457627118644</c:v>
                </c:pt>
                <c:pt idx="1">
                  <c:v>7.216494845360824</c:v>
                </c:pt>
                <c:pt idx="2">
                  <c:v>16.901408450704224</c:v>
                </c:pt>
                <c:pt idx="3">
                  <c:v>8</c:v>
                </c:pt>
                <c:pt idx="4">
                  <c:v>8.1081081081081088</c:v>
                </c:pt>
                <c:pt idx="5">
                  <c:v>16.666666666666664</c:v>
                </c:pt>
                <c:pt idx="6">
                  <c:v>11.111111111111111</c:v>
                </c:pt>
                <c:pt idx="7">
                  <c:v>15.384615384615385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7E24-453A-BBC7-2928346D5C4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ΠΑΝΩ ΑΠΌ 2 ΧΡΟΝΙΑ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ΣΥΝΟΛΟ 
(n=295)</c:v>
                </c:pt>
                <c:pt idx="1">
                  <c:v>ΡΑ 
(n=97)</c:v>
                </c:pt>
                <c:pt idx="2">
                  <c:v>ΣΕΛ 
(n=71)</c:v>
                </c:pt>
                <c:pt idx="3">
                  <c:v>ΑΣ 
(n=50)</c:v>
                </c:pt>
                <c:pt idx="4">
                  <c:v>ΨΑ 
(n=37)</c:v>
                </c:pt>
                <c:pt idx="5">
                  <c:v>ΝΙΑ 
(n=18)</c:v>
                </c:pt>
                <c:pt idx="6">
                  <c:v>ΙΝΟ 
(n=9)</c:v>
                </c:pt>
                <c:pt idx="7">
                  <c:v>Άλλο 
(n=13)</c:v>
                </c:pt>
              </c:strCache>
            </c:strRef>
          </c:cat>
          <c:val>
            <c:numRef>
              <c:f>Sheet1!$G$2:$G$9</c:f>
              <c:numCache>
                <c:formatCode>#,##0</c:formatCode>
                <c:ptCount val="8"/>
                <c:pt idx="0">
                  <c:v>19.999999999999986</c:v>
                </c:pt>
                <c:pt idx="1">
                  <c:v>11.340206185567009</c:v>
                </c:pt>
                <c:pt idx="2">
                  <c:v>23.943661971830988</c:v>
                </c:pt>
                <c:pt idx="3">
                  <c:v>40</c:v>
                </c:pt>
                <c:pt idx="4">
                  <c:v>5.4054054054054053</c:v>
                </c:pt>
                <c:pt idx="5">
                  <c:v>5.5555555555555554</c:v>
                </c:pt>
                <c:pt idx="6">
                  <c:v>55.555555555555557</c:v>
                </c:pt>
                <c:pt idx="7">
                  <c:v>23.076923076923077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B59C-4007-BAFE-675785F1BCC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ΔΕ ΘΥΜΑΜΑΙ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ΣΥΝΟΛΟ 
(n=295)</c:v>
                </c:pt>
                <c:pt idx="1">
                  <c:v>ΡΑ 
(n=97)</c:v>
                </c:pt>
                <c:pt idx="2">
                  <c:v>ΣΕΛ 
(n=71)</c:v>
                </c:pt>
                <c:pt idx="3">
                  <c:v>ΑΣ 
(n=50)</c:v>
                </c:pt>
                <c:pt idx="4">
                  <c:v>ΨΑ 
(n=37)</c:v>
                </c:pt>
                <c:pt idx="5">
                  <c:v>ΝΙΑ 
(n=18)</c:v>
                </c:pt>
                <c:pt idx="6">
                  <c:v>ΙΝΟ 
(n=9)</c:v>
                </c:pt>
                <c:pt idx="7">
                  <c:v>Άλλο 
(n=13)</c:v>
                </c:pt>
              </c:strCache>
            </c:strRef>
          </c:cat>
          <c:val>
            <c:numRef>
              <c:f>Sheet1!$H$2:$H$9</c:f>
              <c:numCache>
                <c:formatCode>#,##0</c:formatCode>
                <c:ptCount val="8"/>
                <c:pt idx="0">
                  <c:v>2.3728813559322033</c:v>
                </c:pt>
                <c:pt idx="1">
                  <c:v>3.0927835051546393</c:v>
                </c:pt>
                <c:pt idx="2">
                  <c:v>1.4084507042253522</c:v>
                </c:pt>
                <c:pt idx="3">
                  <c:v>2</c:v>
                </c:pt>
                <c:pt idx="4">
                  <c:v>2.7027027027027026</c:v>
                </c:pt>
                <c:pt idx="7">
                  <c:v>7.6923076923076925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B59C-4007-BAFE-675785F1BCC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1"/>
        <c:overlap val="100"/>
        <c:axId val="1768092560"/>
        <c:axId val="1768087664"/>
      </c:barChart>
      <c:catAx>
        <c:axId val="1768092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 algn="r">
              <a:defRPr/>
            </a:pPr>
            <a:endParaRPr lang="el-GR"/>
          </a:p>
        </c:txPr>
        <c:crossAx val="1768087664"/>
        <c:crosses val="autoZero"/>
        <c:auto val="1"/>
        <c:lblAlgn val="ctr"/>
        <c:lblOffset val="100"/>
        <c:noMultiLvlLbl val="1"/>
      </c:catAx>
      <c:valAx>
        <c:axId val="1768087664"/>
        <c:scaling>
          <c:orientation val="minMax"/>
          <c:max val="12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768092560"/>
        <c:crosses val="max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905010301888651"/>
          <c:y val="0.9055740139878149"/>
          <c:w val="0.66205343619934764"/>
          <c:h val="9.4425986012185062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l-GR"/>
        </a:p>
      </c:txPr>
    </c:legend>
    <c:plotVisOnly val="1"/>
    <c:dispBlanksAs val="gap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l-G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8942578459774E-2"/>
          <c:y val="6.0500203644673629E-2"/>
          <c:w val="0.76744696402867751"/>
          <c:h val="0.87971731754556726"/>
        </c:manualLayout>
      </c:layout>
      <c:scatterChart>
        <c:scatterStyle val="smoothMarker"/>
        <c:varyColors val="0"/>
        <c:ser>
          <c:idx val="3"/>
          <c:order val="0"/>
          <c:spPr>
            <a:ln w="12700" cap="rnd">
              <a:solidFill>
                <a:srgbClr val="2F384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rgbClr val="2F384B"/>
              </a:solidFill>
              <a:ln w="12700" cap="rnd">
                <a:solidFill>
                  <a:srgbClr val="2F384B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Tahoma" panose="020B0604030504040204" pitchFamily="34" charset="0"/>
                    <a:cs typeface="Calibri Light" panose="020F0302020204030204" pitchFamily="34" charset="0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Sheet1!$A$3:$A$10</c:f>
              <c:numCache>
                <c:formatCode>###0.0</c:formatCode>
                <c:ptCount val="8"/>
                <c:pt idx="0">
                  <c:v>26.333217592579874</c:v>
                </c:pt>
                <c:pt idx="1">
                  <c:v>13.88226950353191</c:v>
                </c:pt>
                <c:pt idx="2">
                  <c:v>34.313809523799996</c:v>
                </c:pt>
                <c:pt idx="3">
                  <c:v>50.902721088408185</c:v>
                </c:pt>
                <c:pt idx="4">
                  <c:v>13.938888888888886</c:v>
                </c:pt>
                <c:pt idx="5">
                  <c:v>7.8370370369999973</c:v>
                </c:pt>
                <c:pt idx="6">
                  <c:v>37.82962962966667</c:v>
                </c:pt>
                <c:pt idx="7">
                  <c:v>33.291666666666664</c:v>
                </c:pt>
              </c:numCache>
            </c:numRef>
          </c:xVal>
          <c:yVal>
            <c:numRef>
              <c:f>Sheet1!$B$3:$B$10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9FC-4A18-A6AD-532545D15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1143328"/>
        <c:axId val="1768088752"/>
        <c:extLst/>
      </c:scatterChart>
      <c:valAx>
        <c:axId val="1501143328"/>
        <c:scaling>
          <c:orientation val="minMax"/>
        </c:scaling>
        <c:delete val="1"/>
        <c:axPos val="t"/>
        <c:numFmt formatCode="0" sourceLinked="0"/>
        <c:majorTickMark val="out"/>
        <c:minorTickMark val="none"/>
        <c:tickLblPos val="nextTo"/>
        <c:crossAx val="1768088752"/>
        <c:crossesAt val="8"/>
        <c:crossBetween val="midCat"/>
        <c:majorUnit val="20"/>
      </c:valAx>
      <c:valAx>
        <c:axId val="1768088752"/>
        <c:scaling>
          <c:orientation val="maxMin"/>
          <c:max val="8"/>
          <c:min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1501143328"/>
        <c:crossesAt val="0"/>
        <c:crossBetween val="midCat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265871519577684"/>
          <c:y val="5.7284055099630242E-2"/>
          <c:w val="0.70197361669071756"/>
          <c:h val="0.8772261096920367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Ρευματολόγος</c:v>
                </c:pt>
              </c:strCache>
            </c:strRef>
          </c:tx>
          <c:spPr>
            <a:solidFill>
              <a:srgbClr val="5B9BD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ΣΥΝΟΛΟ 
(n=295)</c:v>
                </c:pt>
                <c:pt idx="1">
                  <c:v>ΡΑ 
(n=97)</c:v>
                </c:pt>
                <c:pt idx="2">
                  <c:v>ΣΕΛ 
(n=71)</c:v>
                </c:pt>
                <c:pt idx="3">
                  <c:v>ΑΣ 
(n=50)</c:v>
                </c:pt>
                <c:pt idx="4">
                  <c:v>ΨΑ 
(n=37)</c:v>
                </c:pt>
                <c:pt idx="5">
                  <c:v>ΝΙΑ 
(n=18)</c:v>
                </c:pt>
                <c:pt idx="6">
                  <c:v>ΙΝΟ 
(n=9)</c:v>
                </c:pt>
                <c:pt idx="7">
                  <c:v>Άλλο 
(n=13)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85.762711864406782</c:v>
                </c:pt>
                <c:pt idx="1">
                  <c:v>91.75257731958763</c:v>
                </c:pt>
                <c:pt idx="2">
                  <c:v>80.281690140845072</c:v>
                </c:pt>
                <c:pt idx="3">
                  <c:v>88</c:v>
                </c:pt>
                <c:pt idx="4">
                  <c:v>78.378378378378372</c:v>
                </c:pt>
                <c:pt idx="5">
                  <c:v>88.888888888888886</c:v>
                </c:pt>
                <c:pt idx="6">
                  <c:v>77.777777777777786</c:v>
                </c:pt>
                <c:pt idx="7">
                  <c:v>84.615384615384613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8D-48ED-B253-1AE8ADC9B7C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Παθολόγος</c:v>
                </c:pt>
              </c:strCache>
            </c:strRef>
          </c:tx>
          <c:spPr>
            <a:solidFill>
              <a:srgbClr val="C55A11"/>
            </a:solidFill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55-4161-8675-6A5938E4C51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55-4161-8675-6A5938E4C51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ΣΥΝΟΛΟ 
(n=295)</c:v>
                </c:pt>
                <c:pt idx="1">
                  <c:v>ΡΑ 
(n=97)</c:v>
                </c:pt>
                <c:pt idx="2">
                  <c:v>ΣΕΛ 
(n=71)</c:v>
                </c:pt>
                <c:pt idx="3">
                  <c:v>ΑΣ 
(n=50)</c:v>
                </c:pt>
                <c:pt idx="4">
                  <c:v>ΨΑ 
(n=37)</c:v>
                </c:pt>
                <c:pt idx="5">
                  <c:v>ΝΙΑ 
(n=18)</c:v>
                </c:pt>
                <c:pt idx="6">
                  <c:v>ΙΝΟ 
(n=9)</c:v>
                </c:pt>
                <c:pt idx="7">
                  <c:v>Άλλο 
(n=13)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6.4406779661016946</c:v>
                </c:pt>
                <c:pt idx="1">
                  <c:v>3.0927835051546393</c:v>
                </c:pt>
                <c:pt idx="2">
                  <c:v>8.4507042253521121</c:v>
                </c:pt>
                <c:pt idx="3">
                  <c:v>4</c:v>
                </c:pt>
                <c:pt idx="4">
                  <c:v>18.918918918918919</c:v>
                </c:pt>
                <c:pt idx="5">
                  <c:v>0</c:v>
                </c:pt>
                <c:pt idx="6">
                  <c:v>0</c:v>
                </c:pt>
                <c:pt idx="7">
                  <c:v>7.6923076923076925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8D-48ED-B253-1AE8ADC9B7C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Ορθοπεδικός</c:v>
                </c:pt>
              </c:strCache>
            </c:strRef>
          </c:tx>
          <c:spPr>
            <a:solidFill>
              <a:srgbClr val="A9D18E"/>
            </a:solidFill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55-4161-8675-6A5938E4C51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55-4161-8675-6A5938E4C51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ΣΥΝΟΛΟ 
(n=295)</c:v>
                </c:pt>
                <c:pt idx="1">
                  <c:v>ΡΑ 
(n=97)</c:v>
                </c:pt>
                <c:pt idx="2">
                  <c:v>ΣΕΛ 
(n=71)</c:v>
                </c:pt>
                <c:pt idx="3">
                  <c:v>ΑΣ 
(n=50)</c:v>
                </c:pt>
                <c:pt idx="4">
                  <c:v>ΨΑ 
(n=37)</c:v>
                </c:pt>
                <c:pt idx="5">
                  <c:v>ΝΙΑ 
(n=18)</c:v>
                </c:pt>
                <c:pt idx="6">
                  <c:v>ΙΝΟ 
(n=9)</c:v>
                </c:pt>
                <c:pt idx="7">
                  <c:v>Άλλο 
(n=13)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2.0338983050847457</c:v>
                </c:pt>
                <c:pt idx="1">
                  <c:v>2.0618556701030926</c:v>
                </c:pt>
                <c:pt idx="2">
                  <c:v>0</c:v>
                </c:pt>
                <c:pt idx="3">
                  <c:v>2</c:v>
                </c:pt>
                <c:pt idx="4">
                  <c:v>2.7027027027027026</c:v>
                </c:pt>
                <c:pt idx="5">
                  <c:v>5.5555555555555554</c:v>
                </c:pt>
                <c:pt idx="6">
                  <c:v>11.111111111111111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8D-48ED-B253-1AE8ADC9B7C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Άλλη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55-4161-8675-6A5938E4C51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ΣΥΝΟΛΟ 
(n=295)</c:v>
                </c:pt>
                <c:pt idx="1">
                  <c:v>ΡΑ 
(n=97)</c:v>
                </c:pt>
                <c:pt idx="2">
                  <c:v>ΣΕΛ 
(n=71)</c:v>
                </c:pt>
                <c:pt idx="3">
                  <c:v>ΑΣ 
(n=50)</c:v>
                </c:pt>
                <c:pt idx="4">
                  <c:v>ΨΑ 
(n=37)</c:v>
                </c:pt>
                <c:pt idx="5">
                  <c:v>ΝΙΑ 
(n=18)</c:v>
                </c:pt>
                <c:pt idx="6">
                  <c:v>ΙΝΟ 
(n=9)</c:v>
                </c:pt>
                <c:pt idx="7">
                  <c:v>Άλλο 
(n=13)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5.4237288135593218</c:v>
                </c:pt>
                <c:pt idx="1">
                  <c:v>3.0927835051546393</c:v>
                </c:pt>
                <c:pt idx="2">
                  <c:v>11.267605633802818</c:v>
                </c:pt>
                <c:pt idx="3">
                  <c:v>4</c:v>
                </c:pt>
                <c:pt idx="4">
                  <c:v>0</c:v>
                </c:pt>
                <c:pt idx="5">
                  <c:v>5.5555555555555554</c:v>
                </c:pt>
                <c:pt idx="6">
                  <c:v>11.111111111111111</c:v>
                </c:pt>
                <c:pt idx="7">
                  <c:v>7.6923076923076925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8D-48ED-B253-1AE8ADC9B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355567264"/>
        <c:axId val="355567656"/>
      </c:barChart>
      <c:catAx>
        <c:axId val="3555672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>
                <a:solidFill>
                  <a:srgbClr val="404040"/>
                </a:solidFill>
              </a:defRPr>
            </a:pPr>
            <a:endParaRPr lang="el-GR"/>
          </a:p>
        </c:txPr>
        <c:crossAx val="355567656"/>
        <c:crosses val="autoZero"/>
        <c:auto val="1"/>
        <c:lblAlgn val="ctr"/>
        <c:lblOffset val="100"/>
        <c:noMultiLvlLbl val="0"/>
      </c:catAx>
      <c:valAx>
        <c:axId val="3555676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5556726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000">
                <a:solidFill>
                  <a:srgbClr val="717171"/>
                </a:solidFill>
              </a:defRPr>
            </a:pPr>
            <a:endParaRPr lang="el-GR"/>
          </a:p>
        </c:txPr>
      </c:legendEntry>
      <c:legendEntry>
        <c:idx val="1"/>
        <c:txPr>
          <a:bodyPr/>
          <a:lstStyle/>
          <a:p>
            <a:pPr>
              <a:defRPr sz="1000">
                <a:solidFill>
                  <a:srgbClr val="717171"/>
                </a:solidFill>
              </a:defRPr>
            </a:pPr>
            <a:endParaRPr lang="el-GR"/>
          </a:p>
        </c:txPr>
      </c:legendEntry>
      <c:legendEntry>
        <c:idx val="2"/>
        <c:txPr>
          <a:bodyPr/>
          <a:lstStyle/>
          <a:p>
            <a:pPr>
              <a:defRPr sz="1000">
                <a:solidFill>
                  <a:srgbClr val="717171"/>
                </a:solidFill>
              </a:defRPr>
            </a:pPr>
            <a:endParaRPr lang="el-GR"/>
          </a:p>
        </c:txPr>
      </c:legendEntry>
      <c:layout>
        <c:manualLayout>
          <c:xMode val="edge"/>
          <c:yMode val="edge"/>
          <c:x val="0.27711320214445895"/>
          <c:y val="0.93678128708723263"/>
          <c:w val="0.69911755116621255"/>
          <c:h val="3.7954732383433117E-2"/>
        </c:manualLayout>
      </c:layout>
      <c:overlay val="0"/>
      <c:txPr>
        <a:bodyPr/>
        <a:lstStyle/>
        <a:p>
          <a:pPr>
            <a:defRPr sz="1000"/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l-G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798691709803255"/>
          <c:y val="0"/>
          <c:w val="0.29967344572764471"/>
          <c:h val="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ΣΥΝΟΛΟ (n=463)</c:v>
                </c:pt>
              </c:strCache>
            </c:strRef>
          </c:tx>
          <c:spPr>
            <a:solidFill>
              <a:srgbClr val="FA730A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1"/>
          <c:dPt>
            <c:idx val="0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CE0-47C0-ABCB-CED0626A3B68}"/>
              </c:ext>
            </c:extLst>
          </c:dPt>
          <c:dPt>
            <c:idx val="1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E0-47C0-ABCB-CED0626A3B68}"/>
              </c:ext>
            </c:extLst>
          </c:dPt>
          <c:dPt>
            <c:idx val="2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E0-47C0-ABCB-CED0626A3B68}"/>
              </c:ext>
            </c:extLst>
          </c:dPt>
          <c:dPt>
            <c:idx val="3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CE0-47C0-ABCB-CED0626A3B68}"/>
              </c:ext>
            </c:extLst>
          </c:dPt>
          <c:dPt>
            <c:idx val="4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CE0-47C0-ABCB-CED0626A3B68}"/>
              </c:ext>
            </c:extLst>
          </c:dPt>
          <c:dPt>
            <c:idx val="5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CE0-47C0-ABCB-CED0626A3B68}"/>
              </c:ext>
            </c:extLst>
          </c:dPt>
          <c:dPt>
            <c:idx val="6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CE0-47C0-ABCB-CED0626A3B68}"/>
              </c:ext>
            </c:extLst>
          </c:dPt>
          <c:dPt>
            <c:idx val="7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9B2-454E-807B-98AEC3041B3A}"/>
              </c:ext>
            </c:extLst>
          </c:dPt>
          <c:dPt>
            <c:idx val="8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9B2-454E-807B-98AEC3041B3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Καθυστέρηση στη διάγνωση του νοσήματός μου</c:v>
                </c:pt>
                <c:pt idx="1">
                  <c:v>Λανθασμένη διάγνωση αρχικά</c:v>
                </c:pt>
                <c:pt idx="2">
                  <c:v>Ελλιπής ενημέρωση εκ μέρους των επαγγελματιών υγείας</c:v>
                </c:pt>
                <c:pt idx="3">
                  <c:v>Διστακτικότητα του ιατρού στον οποίο απευθυνθήκατε αρχικά</c:v>
                </c:pt>
                <c:pt idx="4">
                  <c:v>Μεγάλη αναμονή στα ραντεβού</c:v>
                </c:pt>
                <c:pt idx="5">
                  <c:v>Κακή συμπεριφορά των επαγγελματιών υγείας</c:v>
                </c:pt>
                <c:pt idx="6">
                  <c:v>Δεν αντιμετώπισα κανένα πρόβλημα</c:v>
                </c:pt>
                <c:pt idx="7">
                  <c:v>ΣΧΕΤΙΚΑ ΜΕ ΤΗ ΔΙΑΓΝΩΣΗ</c:v>
                </c:pt>
                <c:pt idx="8">
                  <c:v>ΣΧΕΤΙΚΑ ΜΕ ΤΟΝ ΓΙΑΤΡΟ</c:v>
                </c:pt>
              </c:strCache>
            </c:strRef>
          </c:cat>
          <c:val>
            <c:numRef>
              <c:f>Sheet1!$B$2:$B$10</c:f>
              <c:numCache>
                <c:formatCode>###0</c:formatCode>
                <c:ptCount val="9"/>
                <c:pt idx="0">
                  <c:v>36.069114470842337</c:v>
                </c:pt>
                <c:pt idx="1">
                  <c:v>32.6133909287257</c:v>
                </c:pt>
                <c:pt idx="2">
                  <c:v>15.550755939524837</c:v>
                </c:pt>
                <c:pt idx="3">
                  <c:v>12.526997840172784</c:v>
                </c:pt>
                <c:pt idx="4">
                  <c:v>7.5593952483801292</c:v>
                </c:pt>
                <c:pt idx="5">
                  <c:v>7.5593952483801292</c:v>
                </c:pt>
                <c:pt idx="6">
                  <c:v>33.909287257019436</c:v>
                </c:pt>
                <c:pt idx="7">
                  <c:v>53.347732181425492</c:v>
                </c:pt>
                <c:pt idx="8">
                  <c:v>28.941684665226781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0E-0CE0-47C0-ABCB-CED0626A3B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1768092560"/>
        <c:axId val="1768087664"/>
      </c:barChart>
      <c:catAx>
        <c:axId val="1768092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97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68087664"/>
        <c:crosses val="autoZero"/>
        <c:auto val="1"/>
        <c:lblAlgn val="ctr"/>
        <c:lblOffset val="100"/>
        <c:noMultiLvlLbl val="1"/>
      </c:catAx>
      <c:valAx>
        <c:axId val="1768087664"/>
        <c:scaling>
          <c:orientation val="minMax"/>
          <c:max val="12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768092560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798691709803255"/>
          <c:y val="0"/>
          <c:w val="0.29967344572764471"/>
          <c:h val="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ΣΥΝΟΛΟ (n=168)</c:v>
                </c:pt>
              </c:strCache>
            </c:strRef>
          </c:tx>
          <c:spPr>
            <a:solidFill>
              <a:srgbClr val="A9D18E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1"/>
          <c:dPt>
            <c:idx val="0"/>
            <c:invertIfNegative val="1"/>
            <c:bubble3D val="0"/>
            <c:spPr>
              <a:solidFill>
                <a:srgbClr val="A9D18E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8E-4D01-ABC1-470B0A39BDE5}"/>
              </c:ext>
            </c:extLst>
          </c:dPt>
          <c:dPt>
            <c:idx val="1"/>
            <c:invertIfNegative val="1"/>
            <c:bubble3D val="0"/>
            <c:spPr>
              <a:solidFill>
                <a:srgbClr val="A9D18E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8E-4D01-ABC1-470B0A39BDE5}"/>
              </c:ext>
            </c:extLst>
          </c:dPt>
          <c:dPt>
            <c:idx val="2"/>
            <c:invertIfNegative val="1"/>
            <c:bubble3D val="0"/>
            <c:spPr>
              <a:solidFill>
                <a:srgbClr val="A9D18E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E8E-4D01-ABC1-470B0A39BDE5}"/>
              </c:ext>
            </c:extLst>
          </c:dPt>
          <c:dPt>
            <c:idx val="3"/>
            <c:invertIfNegative val="1"/>
            <c:bubble3D val="0"/>
            <c:spPr>
              <a:solidFill>
                <a:srgbClr val="A9D18E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E8E-4D01-ABC1-470B0A39BDE5}"/>
              </c:ext>
            </c:extLst>
          </c:dPt>
          <c:dPt>
            <c:idx val="4"/>
            <c:invertIfNegative val="1"/>
            <c:bubble3D val="0"/>
            <c:spPr>
              <a:solidFill>
                <a:srgbClr val="A9D18E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E8E-4D01-ABC1-470B0A39BDE5}"/>
              </c:ext>
            </c:extLst>
          </c:dPt>
          <c:dPt>
            <c:idx val="5"/>
            <c:invertIfNegative val="1"/>
            <c:bubble3D val="0"/>
            <c:spPr>
              <a:solidFill>
                <a:srgbClr val="A9D18E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E8E-4D01-ABC1-470B0A39BDE5}"/>
              </c:ext>
            </c:extLst>
          </c:dPt>
          <c:dPt>
            <c:idx val="6"/>
            <c:invertIfNegative val="1"/>
            <c:bubble3D val="0"/>
            <c:spPr>
              <a:solidFill>
                <a:srgbClr val="A9D18E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E8E-4D01-ABC1-470B0A39BDE5}"/>
              </c:ext>
            </c:extLst>
          </c:dPt>
          <c:dPt>
            <c:idx val="7"/>
            <c:invertIfNegative val="1"/>
            <c:bubble3D val="0"/>
            <c:spPr>
              <a:solidFill>
                <a:srgbClr val="A9D18E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E8E-4D01-ABC1-470B0A39BDE5}"/>
              </c:ext>
            </c:extLst>
          </c:dPt>
          <c:dPt>
            <c:idx val="8"/>
            <c:invertIfNegative val="1"/>
            <c:bubble3D val="0"/>
            <c:spPr>
              <a:solidFill>
                <a:srgbClr val="A9D18E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E8E-4D01-ABC1-470B0A39BDE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7"/>
                <c:pt idx="0">
                  <c:v>Καθυστέρηση στη διάγνωση του νοσήματός μου</c:v>
                </c:pt>
                <c:pt idx="1">
                  <c:v>Λανθασμένη διάγνωση αρχικά</c:v>
                </c:pt>
                <c:pt idx="2">
                  <c:v>Μεγάλη αναμονή στα ραντεβού</c:v>
                </c:pt>
                <c:pt idx="3">
                  <c:v>Ελλιπής ενημέρωση εκ μέρους των επαγγελματιών υγείας</c:v>
                </c:pt>
                <c:pt idx="4">
                  <c:v>Κακή συμπεριφορά των επαγγελματιών υγείας</c:v>
                </c:pt>
                <c:pt idx="6">
                  <c:v>Δεν αντιμετώπισα κανένα πρόβλημα</c:v>
                </c:pt>
              </c:strCache>
            </c:strRef>
          </c:cat>
          <c:val>
            <c:numRef>
              <c:f>Sheet1!$B$2:$B$10</c:f>
              <c:numCache>
                <c:formatCode>###0</c:formatCode>
                <c:ptCount val="9"/>
                <c:pt idx="0">
                  <c:v>13.690476190476192</c:v>
                </c:pt>
                <c:pt idx="1">
                  <c:v>13.095238095238097</c:v>
                </c:pt>
                <c:pt idx="2">
                  <c:v>8.3333333333333321</c:v>
                </c:pt>
                <c:pt idx="3">
                  <c:v>8.3333333333333321</c:v>
                </c:pt>
                <c:pt idx="4">
                  <c:v>3.5714285714285712</c:v>
                </c:pt>
                <c:pt idx="6">
                  <c:v>63.69047619047619</c:v>
                </c:pt>
                <c:pt idx="7">
                  <c:v>23.214285714285715</c:v>
                </c:pt>
                <c:pt idx="8">
                  <c:v>10.119047619047619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12-FE8E-4D01-ABC1-470B0A39BDE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1768092560"/>
        <c:axId val="1768087664"/>
      </c:barChart>
      <c:catAx>
        <c:axId val="1768092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97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68087664"/>
        <c:crosses val="autoZero"/>
        <c:auto val="1"/>
        <c:lblAlgn val="ctr"/>
        <c:lblOffset val="100"/>
        <c:noMultiLvlLbl val="1"/>
      </c:catAx>
      <c:valAx>
        <c:axId val="1768087664"/>
        <c:scaling>
          <c:orientation val="minMax"/>
          <c:max val="12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768092560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798691709803255"/>
          <c:y val="0"/>
          <c:w val="0.29967344572764471"/>
          <c:h val="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ΣΥΝΟΛΟ (n=295)</c:v>
                </c:pt>
              </c:strCache>
            </c:strRef>
          </c:tx>
          <c:spPr>
            <a:solidFill>
              <a:srgbClr val="DA5CC2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1"/>
          <c:dPt>
            <c:idx val="0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054-4506-A097-0D98D00B862E}"/>
              </c:ext>
            </c:extLst>
          </c:dPt>
          <c:dPt>
            <c:idx val="1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054-4506-A097-0D98D00B862E}"/>
              </c:ext>
            </c:extLst>
          </c:dPt>
          <c:dPt>
            <c:idx val="2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054-4506-A097-0D98D00B862E}"/>
              </c:ext>
            </c:extLst>
          </c:dPt>
          <c:dPt>
            <c:idx val="3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054-4506-A097-0D98D00B862E}"/>
              </c:ext>
            </c:extLst>
          </c:dPt>
          <c:dPt>
            <c:idx val="4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054-4506-A097-0D98D00B862E}"/>
              </c:ext>
            </c:extLst>
          </c:dPt>
          <c:dPt>
            <c:idx val="5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054-4506-A097-0D98D00B862E}"/>
              </c:ext>
            </c:extLst>
          </c:dPt>
          <c:dPt>
            <c:idx val="6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054-4506-A097-0D98D00B862E}"/>
              </c:ext>
            </c:extLst>
          </c:dPt>
          <c:dPt>
            <c:idx val="7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054-4506-A097-0D98D00B862E}"/>
              </c:ext>
            </c:extLst>
          </c:dPt>
          <c:dPt>
            <c:idx val="8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054-4506-A097-0D98D00B8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7"/>
                <c:pt idx="0">
                  <c:v>Καθυστέρηση στη διάγνωση του νοσήματός μου</c:v>
                </c:pt>
                <c:pt idx="1">
                  <c:v>Λανθασμένη διάγνωση αρχικά</c:v>
                </c:pt>
                <c:pt idx="2">
                  <c:v>Ελλιπής ενημέρωση εκ μέρους των επαγγελματιών υγείας</c:v>
                </c:pt>
                <c:pt idx="3">
                  <c:v>Διστακτικότητα του ιατρού στον οποίο απευθυνθήκατε αρχικά</c:v>
                </c:pt>
                <c:pt idx="4">
                  <c:v>Κακή συμπεριφορά των επαγγελματιών υγείας</c:v>
                </c:pt>
                <c:pt idx="5">
                  <c:v>Μεγάλη αναμονή στα ραντεβού</c:v>
                </c:pt>
                <c:pt idx="6">
                  <c:v>Δεν αντιμετώπισα κανένα πρόβλημα</c:v>
                </c:pt>
              </c:strCache>
            </c:strRef>
          </c:cat>
          <c:val>
            <c:numRef>
              <c:f>Sheet1!$B$2:$B$10</c:f>
              <c:numCache>
                <c:formatCode>###0</c:formatCode>
                <c:ptCount val="9"/>
                <c:pt idx="0">
                  <c:v>48.813559322033903</c:v>
                </c:pt>
                <c:pt idx="1">
                  <c:v>43.728813559322035</c:v>
                </c:pt>
                <c:pt idx="2">
                  <c:v>19.661016949152543</c:v>
                </c:pt>
                <c:pt idx="3">
                  <c:v>19.661016949152543</c:v>
                </c:pt>
                <c:pt idx="4">
                  <c:v>9.8305084745762716</c:v>
                </c:pt>
                <c:pt idx="5">
                  <c:v>7.1186440677966107</c:v>
                </c:pt>
                <c:pt idx="6">
                  <c:v>16.949152542372879</c:v>
                </c:pt>
                <c:pt idx="7" formatCode="General">
                  <c:v>70.508474576271183</c:v>
                </c:pt>
                <c:pt idx="8" formatCode="General">
                  <c:v>39.661016949152547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12-F054-4506-A097-0D98D00B862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1768092560"/>
        <c:axId val="1768087664"/>
      </c:barChart>
      <c:catAx>
        <c:axId val="1768092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97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68087664"/>
        <c:crosses val="autoZero"/>
        <c:auto val="1"/>
        <c:lblAlgn val="ctr"/>
        <c:lblOffset val="100"/>
        <c:noMultiLvlLbl val="1"/>
      </c:catAx>
      <c:valAx>
        <c:axId val="1768087664"/>
        <c:scaling>
          <c:orientation val="minMax"/>
          <c:max val="12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768092560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88620615108998"/>
          <c:y val="7.7567437736029199E-2"/>
          <c:w val="0.70197361669071756"/>
          <c:h val="0.7365633386517261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Ελάχιστα/ καθόλου ικανοποιημένος (2-1) </c:v>
                </c:pt>
              </c:strCache>
            </c:strRef>
          </c:tx>
          <c:spPr>
            <a:solidFill>
              <a:srgbClr val="DA5CC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ΣΥΝΟΛΟ (463)</c:v>
                </c:pt>
                <c:pt idx="1">
                  <c:v>Σχετικά με τη διάγνωση (247)</c:v>
                </c:pt>
                <c:pt idx="2">
                  <c:v>Σχετικά με τον γιατρό (134)</c:v>
                </c:pt>
                <c:pt idx="3">
                  <c:v>Δεν αντιμετώπισα κανένα πρόβλημα (157)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14.47084233261339</c:v>
                </c:pt>
                <c:pt idx="1">
                  <c:v>14.17004048583</c:v>
                </c:pt>
                <c:pt idx="2">
                  <c:v>21.641791044776117</c:v>
                </c:pt>
                <c:pt idx="3">
                  <c:v>8.9171974522292992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8D-48ED-B253-1AE8ADC9B7C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Μέτρια ικανοποιημένος (3)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ΣΥΝΟΛΟ (463)</c:v>
                </c:pt>
                <c:pt idx="1">
                  <c:v>Σχετικά με τη διάγνωση (247)</c:v>
                </c:pt>
                <c:pt idx="2">
                  <c:v>Σχετικά με τον γιατρό (134)</c:v>
                </c:pt>
                <c:pt idx="3">
                  <c:v>Δεν αντιμετώπισα κανένα πρόβλημα (157)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17.710583153347731</c:v>
                </c:pt>
                <c:pt idx="1">
                  <c:v>21.457489878542511</c:v>
                </c:pt>
                <c:pt idx="2">
                  <c:v>16.417910447761194</c:v>
                </c:pt>
                <c:pt idx="3">
                  <c:v>8.2802547770700627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8D-48ED-B253-1AE8ADC9B7C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Πολύ/ αρκετά ικανοποιημένος (4-5)</c:v>
                </c:pt>
              </c:strCache>
            </c:strRef>
          </c:tx>
          <c:spPr>
            <a:solidFill>
              <a:srgbClr val="3BAFB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ΣΥΝΟΛΟ (463)</c:v>
                </c:pt>
                <c:pt idx="1">
                  <c:v>Σχετικά με τη διάγνωση (247)</c:v>
                </c:pt>
                <c:pt idx="2">
                  <c:v>Σχετικά με τον γιατρό (134)</c:v>
                </c:pt>
                <c:pt idx="3">
                  <c:v>Δεν αντιμετώπισα κανένα πρόβλημα (157)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67.818574514038872</c:v>
                </c:pt>
                <c:pt idx="1">
                  <c:v>64.372469635627525</c:v>
                </c:pt>
                <c:pt idx="2">
                  <c:v>61.940298507462686</c:v>
                </c:pt>
                <c:pt idx="3">
                  <c:v>82.802547770700642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8D-48ED-B253-1AE8ADC9B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355567264"/>
        <c:axId val="355567656"/>
      </c:barChart>
      <c:catAx>
        <c:axId val="3555672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>
                <a:solidFill>
                  <a:srgbClr val="404040"/>
                </a:solidFill>
              </a:defRPr>
            </a:pPr>
            <a:endParaRPr lang="el-GR"/>
          </a:p>
        </c:txPr>
        <c:crossAx val="355567656"/>
        <c:crosses val="autoZero"/>
        <c:auto val="1"/>
        <c:lblAlgn val="ctr"/>
        <c:lblOffset val="100"/>
        <c:noMultiLvlLbl val="0"/>
      </c:catAx>
      <c:valAx>
        <c:axId val="355567656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35556726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000">
                <a:solidFill>
                  <a:srgbClr val="717171"/>
                </a:solidFill>
              </a:defRPr>
            </a:pPr>
            <a:endParaRPr lang="el-GR"/>
          </a:p>
        </c:txPr>
      </c:legendEntry>
      <c:legendEntry>
        <c:idx val="1"/>
        <c:txPr>
          <a:bodyPr/>
          <a:lstStyle/>
          <a:p>
            <a:pPr>
              <a:defRPr sz="1000">
                <a:solidFill>
                  <a:srgbClr val="717171"/>
                </a:solidFill>
              </a:defRPr>
            </a:pPr>
            <a:endParaRPr lang="el-GR"/>
          </a:p>
        </c:txPr>
      </c:legendEntry>
      <c:legendEntry>
        <c:idx val="2"/>
        <c:txPr>
          <a:bodyPr/>
          <a:lstStyle/>
          <a:p>
            <a:pPr>
              <a:defRPr sz="1000">
                <a:solidFill>
                  <a:srgbClr val="717171"/>
                </a:solidFill>
              </a:defRPr>
            </a:pPr>
            <a:endParaRPr lang="el-GR"/>
          </a:p>
        </c:txPr>
      </c:legendEntry>
      <c:layout>
        <c:manualLayout>
          <c:xMode val="edge"/>
          <c:yMode val="edge"/>
          <c:x val="0.16659945371014917"/>
          <c:y val="0.80967003427231277"/>
          <c:w val="0.75595190746990837"/>
          <c:h val="7.3137218262264395E-2"/>
        </c:manualLayout>
      </c:layout>
      <c:overlay val="0"/>
      <c:txPr>
        <a:bodyPr/>
        <a:lstStyle/>
        <a:p>
          <a:pPr>
            <a:defRPr sz="1000"/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l-G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8942578459774E-2"/>
          <c:y val="6.0500203644673629E-2"/>
          <c:w val="0.84059811933761752"/>
          <c:h val="0.87971731754556726"/>
        </c:manualLayout>
      </c:layout>
      <c:scatterChart>
        <c:scatterStyle val="smoothMarker"/>
        <c:varyColors val="0"/>
        <c:ser>
          <c:idx val="3"/>
          <c:order val="0"/>
          <c:spPr>
            <a:ln w="12700" cap="rnd">
              <a:solidFill>
                <a:srgbClr val="2F384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rgbClr val="2F384B"/>
              </a:solidFill>
              <a:ln w="12700" cap="rnd">
                <a:solidFill>
                  <a:srgbClr val="2F384B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Tahoma" panose="020B0604030504040204" pitchFamily="34" charset="0"/>
                    <a:cs typeface="Calibri Light" panose="020F0302020204030204" pitchFamily="34" charset="0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Sheet1!$A$3:$A$12</c:f>
              <c:numCache>
                <c:formatCode>#,##0.0</c:formatCode>
                <c:ptCount val="10"/>
                <c:pt idx="0">
                  <c:v>3.8639308855291601</c:v>
                </c:pt>
                <c:pt idx="1">
                  <c:v>3.7975708502024288</c:v>
                </c:pt>
                <c:pt idx="2">
                  <c:v>3.6641791044776109</c:v>
                </c:pt>
                <c:pt idx="3">
                  <c:v>4.2165605095541432</c:v>
                </c:pt>
              </c:numCache>
            </c:numRef>
          </c:xVal>
          <c:yVal>
            <c:numRef>
              <c:f>Sheet1!$B$3:$B$12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9B6-4402-A4E0-73478F0F1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1143328"/>
        <c:axId val="1768088752"/>
        <c:extLst/>
      </c:scatterChart>
      <c:valAx>
        <c:axId val="1501143328"/>
        <c:scaling>
          <c:orientation val="minMax"/>
        </c:scaling>
        <c:delete val="1"/>
        <c:axPos val="t"/>
        <c:numFmt formatCode="0" sourceLinked="0"/>
        <c:majorTickMark val="out"/>
        <c:minorTickMark val="none"/>
        <c:tickLblPos val="nextTo"/>
        <c:crossAx val="1768088752"/>
        <c:crossesAt val="8"/>
        <c:crossBetween val="midCat"/>
        <c:majorUnit val="20"/>
      </c:valAx>
      <c:valAx>
        <c:axId val="1768088752"/>
        <c:scaling>
          <c:orientation val="maxMin"/>
          <c:max val="4"/>
          <c:min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1501143328"/>
        <c:crossesAt val="0"/>
        <c:crossBetween val="midCat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723727176019028"/>
          <c:y val="7.6996777714799527E-2"/>
          <c:w val="0.61489453333128863"/>
          <c:h val="0.833813996194924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Άνδρας</c:v>
                </c:pt>
              </c:strCache>
            </c:strRef>
          </c:tx>
          <c:spPr>
            <a:solidFill>
              <a:srgbClr val="3BAFB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Sheet1!$B$7:$I$7</c:f>
              <c:strCache>
                <c:ptCount val="8"/>
                <c:pt idx="0">
                  <c:v>ΣΥΝΟΛΟ (n=463)</c:v>
                </c:pt>
                <c:pt idx="1">
                  <c:v>Ρευματοειδής αρθρίτιδα (n=178)</c:v>
                </c:pt>
                <c:pt idx="2">
                  <c:v>Συστηματικός Ερυθηματώδης Λύκος (n=105)</c:v>
                </c:pt>
                <c:pt idx="3">
                  <c:v>Αγκυλοποιητική σπονδυλαρθρίτιδα (n=61)</c:v>
                </c:pt>
                <c:pt idx="4">
                  <c:v>Ψωριασική αρθρίτιδα (n=58)</c:v>
                </c:pt>
                <c:pt idx="5">
                  <c:v>Νεανική ιδιοπαθής αρθρίτιδα (n=20*)</c:v>
                </c:pt>
                <c:pt idx="6">
                  <c:v>Ινομυαλγία (n=18*)</c:v>
                </c:pt>
                <c:pt idx="7">
                  <c:v>Άλλη (n=23)</c:v>
                </c:pt>
              </c:strCache>
            </c:strRef>
          </c:cat>
          <c:val>
            <c:numRef>
              <c:f>Sheet1!$B$10:$I$10</c:f>
              <c:numCache>
                <c:formatCode>0</c:formatCode>
                <c:ptCount val="8"/>
                <c:pt idx="0">
                  <c:v>19.00647948164147</c:v>
                </c:pt>
                <c:pt idx="1">
                  <c:v>15.730337078651685</c:v>
                </c:pt>
                <c:pt idx="2">
                  <c:v>3.8095238095238098</c:v>
                </c:pt>
                <c:pt idx="3">
                  <c:v>37.704918032786885</c:v>
                </c:pt>
                <c:pt idx="4">
                  <c:v>31.03448275862069</c:v>
                </c:pt>
                <c:pt idx="5">
                  <c:v>30</c:v>
                </c:pt>
                <c:pt idx="6">
                  <c:v>22.222222222222221</c:v>
                </c:pt>
                <c:pt idx="7">
                  <c:v>21.739130434782609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9-4041-98B1-99986942108A}"/>
            </c:ext>
          </c:extLst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Γυναίκα</c:v>
                </c:pt>
              </c:strCache>
            </c:strRef>
          </c:tx>
          <c:spPr>
            <a:solidFill>
              <a:srgbClr val="DA5CC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Sheet1!$B$7:$I$7</c:f>
              <c:strCache>
                <c:ptCount val="8"/>
                <c:pt idx="0">
                  <c:v>ΣΥΝΟΛΟ (n=463)</c:v>
                </c:pt>
                <c:pt idx="1">
                  <c:v>Ρευματοειδής αρθρίτιδα (n=178)</c:v>
                </c:pt>
                <c:pt idx="2">
                  <c:v>Συστηματικός Ερυθηματώδης Λύκος (n=105)</c:v>
                </c:pt>
                <c:pt idx="3">
                  <c:v>Αγκυλοποιητική σπονδυλαρθρίτιδα (n=61)</c:v>
                </c:pt>
                <c:pt idx="4">
                  <c:v>Ψωριασική αρθρίτιδα (n=58)</c:v>
                </c:pt>
                <c:pt idx="5">
                  <c:v>Νεανική ιδιοπαθής αρθρίτιδα (n=20*)</c:v>
                </c:pt>
                <c:pt idx="6">
                  <c:v>Ινομυαλγία (n=18*)</c:v>
                </c:pt>
                <c:pt idx="7">
                  <c:v>Άλλη (n=23)</c:v>
                </c:pt>
              </c:strCache>
            </c:strRef>
          </c:cat>
          <c:val>
            <c:numRef>
              <c:f>Sheet1!$B$11:$I$11</c:f>
              <c:numCache>
                <c:formatCode>0</c:formatCode>
                <c:ptCount val="8"/>
                <c:pt idx="0">
                  <c:v>80.993520518358537</c:v>
                </c:pt>
                <c:pt idx="1">
                  <c:v>84.269662921348313</c:v>
                </c:pt>
                <c:pt idx="2">
                  <c:v>96.19047619047619</c:v>
                </c:pt>
                <c:pt idx="3">
                  <c:v>62.295081967213115</c:v>
                </c:pt>
                <c:pt idx="4">
                  <c:v>68.965517241379317</c:v>
                </c:pt>
                <c:pt idx="5">
                  <c:v>70</c:v>
                </c:pt>
                <c:pt idx="6">
                  <c:v>77.777777777777786</c:v>
                </c:pt>
                <c:pt idx="7">
                  <c:v>78.260869565217391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9-4041-98B1-99986942108A}"/>
            </c:ext>
          </c:extLst>
        </c:ser>
        <c:ser>
          <c:idx val="2"/>
          <c:order val="2"/>
          <c:tx>
            <c:strRef>
              <c:f>Sheet1!$A$12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Sheet1!$B$7:$I$7</c:f>
              <c:strCache>
                <c:ptCount val="8"/>
                <c:pt idx="0">
                  <c:v>ΣΥΝΟΛΟ (n=463)</c:v>
                </c:pt>
                <c:pt idx="1">
                  <c:v>Ρευματοειδής αρθρίτιδα (n=178)</c:v>
                </c:pt>
                <c:pt idx="2">
                  <c:v>Συστηματικός Ερυθηματώδης Λύκος (n=105)</c:v>
                </c:pt>
                <c:pt idx="3">
                  <c:v>Αγκυλοποιητική σπονδυλαρθρίτιδα (n=61)</c:v>
                </c:pt>
                <c:pt idx="4">
                  <c:v>Ψωριασική αρθρίτιδα (n=58)</c:v>
                </c:pt>
                <c:pt idx="5">
                  <c:v>Νεανική ιδιοπαθής αρθρίτιδα (n=20*)</c:v>
                </c:pt>
                <c:pt idx="6">
                  <c:v>Ινομυαλγία (n=18*)</c:v>
                </c:pt>
                <c:pt idx="7">
                  <c:v>Άλλη (n=23)</c:v>
                </c:pt>
              </c:strCache>
            </c:strRef>
          </c:cat>
          <c:val>
            <c:numRef>
              <c:f>Sheet1!$B$12:$I$12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2409-4041-98B1-999869421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316536720"/>
        <c:axId val="316537112"/>
      </c:barChart>
      <c:catAx>
        <c:axId val="3165367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16537112"/>
        <c:crosses val="autoZero"/>
        <c:auto val="1"/>
        <c:lblAlgn val="ctr"/>
        <c:lblOffset val="100"/>
        <c:noMultiLvlLbl val="0"/>
      </c:catAx>
      <c:valAx>
        <c:axId val="316537112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3165367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00">
                <a:solidFill>
                  <a:srgbClr val="717171"/>
                </a:solidFill>
              </a:defRPr>
            </a:pPr>
            <a:endParaRPr lang="el-GR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35900650585197452"/>
          <c:y val="0.9126448505583622"/>
          <c:w val="0.52564669851332391"/>
          <c:h val="8.7355113528278655E-2"/>
        </c:manualLayout>
      </c:layout>
      <c:overlay val="0"/>
      <c:txPr>
        <a:bodyPr/>
        <a:lstStyle/>
        <a:p>
          <a:pPr>
            <a:defRPr sz="1000"/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l-GR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719374092295457"/>
          <c:y val="6.6930085608249035E-2"/>
          <c:w val="0.57742648537963415"/>
          <c:h val="0.866139828783501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EAE0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5B9BD5"/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A8-46BF-B128-7120375E3B5E}"/>
              </c:ext>
            </c:extLst>
          </c:dPt>
          <c:dPt>
            <c:idx val="1"/>
            <c:bubble3D val="0"/>
            <c:spPr>
              <a:solidFill>
                <a:srgbClr val="7F7F7F"/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A8-46BF-B128-7120375E3B5E}"/>
              </c:ext>
            </c:extLst>
          </c:dPt>
          <c:dPt>
            <c:idx val="2"/>
            <c:bubble3D val="0"/>
            <c:spPr>
              <a:solidFill>
                <a:srgbClr val="DA5CC2"/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BA8-46BF-B128-7120375E3B5E}"/>
              </c:ext>
            </c:extLst>
          </c:dPt>
          <c:dLbls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l-GR" sz="1600" b="1" i="0" u="none" strike="noStrike" kern="1200" baseline="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Tahoma"/>
                      <a:cs typeface="Tahoma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BA8-46BF-B128-7120375E3B5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Tahoma"/>
                      <a:cs typeface="Tahoma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BA8-46BF-B128-7120375E3B5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600" b="1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Tahoma"/>
                    <a:cs typeface="Tahoma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###0</c:formatCode>
                <c:ptCount val="3"/>
                <c:pt idx="0">
                  <c:v>68</c:v>
                </c:pt>
                <c:pt idx="1">
                  <c:v>18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A8-46BF-B128-7120375E3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080770199546613"/>
          <c:y val="0"/>
          <c:w val="0.4544531825772205"/>
          <c:h val="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ΣΥΝΟΛΟ </c:v>
                </c:pt>
              </c:strCache>
            </c:strRef>
          </c:tx>
          <c:spPr>
            <a:solidFill>
              <a:srgbClr val="FA730A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1"/>
          <c:dPt>
            <c:idx val="0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5B-426A-8C39-FAFEA036FFCD}"/>
              </c:ext>
            </c:extLst>
          </c:dPt>
          <c:dPt>
            <c:idx val="1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25B-426A-8C39-FAFEA036FFCD}"/>
              </c:ext>
            </c:extLst>
          </c:dPt>
          <c:dPt>
            <c:idx val="2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25B-426A-8C39-FAFEA036FFCD}"/>
              </c:ext>
            </c:extLst>
          </c:dPt>
          <c:dPt>
            <c:idx val="3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25B-426A-8C39-FAFEA036FFC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Σχετικά με τη διάγνωση</c:v>
                </c:pt>
                <c:pt idx="1">
                  <c:v>Σχετικά με τον γιατρό</c:v>
                </c:pt>
                <c:pt idx="2">
                  <c:v>Μεγάλη αναμονή στα ραντεβού</c:v>
                </c:pt>
                <c:pt idx="3">
                  <c:v>Δεν αντιμετώπισα κανένα πρόβλημα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53</c:v>
                </c:pt>
                <c:pt idx="1">
                  <c:v>29</c:v>
                </c:pt>
                <c:pt idx="2">
                  <c:v>8</c:v>
                </c:pt>
                <c:pt idx="3">
                  <c:v>34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08-B25B-426A-8C39-FAFEA036FFC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1768092560"/>
        <c:axId val="1768087664"/>
      </c:barChart>
      <c:catAx>
        <c:axId val="1768092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68087664"/>
        <c:crosses val="autoZero"/>
        <c:auto val="1"/>
        <c:lblAlgn val="ctr"/>
        <c:lblOffset val="100"/>
        <c:noMultiLvlLbl val="1"/>
      </c:catAx>
      <c:valAx>
        <c:axId val="1768087664"/>
        <c:scaling>
          <c:orientation val="minMax"/>
          <c:max val="12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768092560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7077356262048714"/>
          <c:y val="0"/>
          <c:w val="0.55454064283871118"/>
          <c:h val="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ΣΥΝΟΛΟ (n=463)</c:v>
                </c:pt>
              </c:strCache>
            </c:strRef>
          </c:tx>
          <c:spPr>
            <a:solidFill>
              <a:srgbClr val="FA730A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1"/>
          <c:dPt>
            <c:idx val="0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7EA-480A-B384-07727C7812FC}"/>
              </c:ext>
            </c:extLst>
          </c:dPt>
          <c:dPt>
            <c:idx val="1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7EA-480A-B384-07727C7812FC}"/>
              </c:ext>
            </c:extLst>
          </c:dPt>
          <c:dPt>
            <c:idx val="2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7EA-480A-B384-07727C7812FC}"/>
              </c:ext>
            </c:extLst>
          </c:dPt>
          <c:dPt>
            <c:idx val="3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7EA-480A-B384-07727C7812FC}"/>
              </c:ext>
            </c:extLst>
          </c:dPt>
          <c:dPt>
            <c:idx val="4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7EA-480A-B384-07727C7812FC}"/>
              </c:ext>
            </c:extLst>
          </c:dPt>
          <c:dPt>
            <c:idx val="5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7EA-480A-B384-07727C7812FC}"/>
              </c:ext>
            </c:extLst>
          </c:dPt>
          <c:dPt>
            <c:idx val="6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7EA-480A-B384-07727C7812F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Ορθοπεδικός</c:v>
                </c:pt>
                <c:pt idx="1">
                  <c:v>Ρευματολόγος</c:v>
                </c:pt>
                <c:pt idx="2">
                  <c:v>Παθολόγος</c:v>
                </c:pt>
                <c:pt idx="3">
                  <c:v>Οικογενειακός γιατρός</c:v>
                </c:pt>
                <c:pt idx="4">
                  <c:v>Δερματολόγος</c:v>
                </c:pt>
                <c:pt idx="5">
                  <c:v>Παιδίατρος</c:v>
                </c:pt>
                <c:pt idx="6">
                  <c:v>Άλλη</c:v>
                </c:pt>
              </c:strCache>
            </c:strRef>
          </c:cat>
          <c:val>
            <c:numRef>
              <c:f>Sheet1!$B$2:$B$8</c:f>
              <c:numCache>
                <c:formatCode>###0</c:formatCode>
                <c:ptCount val="7"/>
                <c:pt idx="0">
                  <c:v>36.933045356371494</c:v>
                </c:pt>
                <c:pt idx="1">
                  <c:v>22.678185745140389</c:v>
                </c:pt>
                <c:pt idx="2">
                  <c:v>19.438444924406049</c:v>
                </c:pt>
                <c:pt idx="3">
                  <c:v>6.4794816414686833</c:v>
                </c:pt>
                <c:pt idx="4">
                  <c:v>4.967602591792657</c:v>
                </c:pt>
                <c:pt idx="5">
                  <c:v>3.6717062634989204</c:v>
                </c:pt>
                <c:pt idx="6">
                  <c:v>5.3995680345572357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0E-C7EA-480A-B384-07727C7812F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1768092560"/>
        <c:axId val="1768087664"/>
      </c:barChart>
      <c:catAx>
        <c:axId val="1768092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97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68087664"/>
        <c:crosses val="autoZero"/>
        <c:auto val="1"/>
        <c:lblAlgn val="ctr"/>
        <c:lblOffset val="100"/>
        <c:noMultiLvlLbl val="1"/>
      </c:catAx>
      <c:valAx>
        <c:axId val="1768087664"/>
        <c:scaling>
          <c:orientation val="minMax"/>
          <c:max val="12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768092560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7077356262048714"/>
          <c:y val="0"/>
          <c:w val="0.55454064283871118"/>
          <c:h val="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ΣΥΝΟΛΟ (n=463)</c:v>
                </c:pt>
              </c:strCache>
            </c:strRef>
          </c:tx>
          <c:spPr>
            <a:solidFill>
              <a:srgbClr val="FA730A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1"/>
          <c:dPt>
            <c:idx val="0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BF7-4146-BC7D-D2D7ECDFF86D}"/>
              </c:ext>
            </c:extLst>
          </c:dPt>
          <c:dPt>
            <c:idx val="1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BF7-4146-BC7D-D2D7ECDFF86D}"/>
              </c:ext>
            </c:extLst>
          </c:dPt>
          <c:dPt>
            <c:idx val="2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BF7-4146-BC7D-D2D7ECDFF86D}"/>
              </c:ext>
            </c:extLst>
          </c:dPt>
          <c:dPt>
            <c:idx val="3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BF7-4146-BC7D-D2D7ECDFF86D}"/>
              </c:ext>
            </c:extLst>
          </c:dPt>
          <c:dPt>
            <c:idx val="4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BF7-4146-BC7D-D2D7ECDFF86D}"/>
              </c:ext>
            </c:extLst>
          </c:dPt>
          <c:dPt>
            <c:idx val="5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BF7-4146-BC7D-D2D7ECDFF86D}"/>
              </c:ext>
            </c:extLst>
          </c:dPt>
          <c:dPt>
            <c:idx val="6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BF7-4146-BC7D-D2D7ECDFF86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Ρευματολόγος</c:v>
                </c:pt>
                <c:pt idx="1">
                  <c:v>Παθολόγος</c:v>
                </c:pt>
                <c:pt idx="2">
                  <c:v>Ορθοπεδικός</c:v>
                </c:pt>
                <c:pt idx="3">
                  <c:v>Οικογενειακός γιατρός </c:v>
                </c:pt>
                <c:pt idx="4">
                  <c:v>Δερματολόγος</c:v>
                </c:pt>
                <c:pt idx="5">
                  <c:v>Παιδίατρος</c:v>
                </c:pt>
                <c:pt idx="6">
                  <c:v>Άλλη</c:v>
                </c:pt>
              </c:strCache>
            </c:strRef>
          </c:cat>
          <c:val>
            <c:numRef>
              <c:f>Sheet1!$B$2:$B$8</c:f>
              <c:numCache>
                <c:formatCode>###0</c:formatCode>
                <c:ptCount val="7"/>
                <c:pt idx="0">
                  <c:v>76.623376623376629</c:v>
                </c:pt>
                <c:pt idx="1">
                  <c:v>9.0909090909090917</c:v>
                </c:pt>
                <c:pt idx="2">
                  <c:v>6.0606060606060606</c:v>
                </c:pt>
                <c:pt idx="3">
                  <c:v>2.5974025974025974</c:v>
                </c:pt>
                <c:pt idx="4">
                  <c:v>1.5151515151515151</c:v>
                </c:pt>
                <c:pt idx="5">
                  <c:v>0.64935064935064934</c:v>
                </c:pt>
                <c:pt idx="6">
                  <c:v>3.4632034632034632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0E-9BF7-4146-BC7D-D2D7ECDFF86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1768092560"/>
        <c:axId val="1768087664"/>
      </c:barChart>
      <c:catAx>
        <c:axId val="1768092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97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68087664"/>
        <c:crosses val="autoZero"/>
        <c:auto val="1"/>
        <c:lblAlgn val="ctr"/>
        <c:lblOffset val="100"/>
        <c:noMultiLvlLbl val="1"/>
      </c:catAx>
      <c:valAx>
        <c:axId val="1768087664"/>
        <c:scaling>
          <c:orientation val="minMax"/>
          <c:max val="12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768092560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04211095873796"/>
          <c:y val="0"/>
          <c:w val="0.62515574711035238"/>
          <c:h val="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ΣΥΝΟΛΟ (n=168)</c:v>
                </c:pt>
              </c:strCache>
            </c:strRef>
          </c:tx>
          <c:spPr>
            <a:solidFill>
              <a:srgbClr val="A9D18E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1"/>
          <c:dPt>
            <c:idx val="0"/>
            <c:invertIfNegative val="1"/>
            <c:bubble3D val="0"/>
            <c:spPr>
              <a:solidFill>
                <a:srgbClr val="A9D18E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003-4BDF-9F55-E84CE567C869}"/>
              </c:ext>
            </c:extLst>
          </c:dPt>
          <c:dPt>
            <c:idx val="1"/>
            <c:invertIfNegative val="1"/>
            <c:bubble3D val="0"/>
            <c:spPr>
              <a:solidFill>
                <a:srgbClr val="A9D18E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003-4BDF-9F55-E84CE567C869}"/>
              </c:ext>
            </c:extLst>
          </c:dPt>
          <c:dPt>
            <c:idx val="2"/>
            <c:invertIfNegative val="1"/>
            <c:bubble3D val="0"/>
            <c:spPr>
              <a:solidFill>
                <a:srgbClr val="A9D18E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003-4BDF-9F55-E84CE567C869}"/>
              </c:ext>
            </c:extLst>
          </c:dPt>
          <c:dPt>
            <c:idx val="3"/>
            <c:invertIfNegative val="1"/>
            <c:bubble3D val="0"/>
            <c:spPr>
              <a:solidFill>
                <a:srgbClr val="A9D18E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003-4BDF-9F55-E84CE567C869}"/>
              </c:ext>
            </c:extLst>
          </c:dPt>
          <c:dPt>
            <c:idx val="4"/>
            <c:invertIfNegative val="1"/>
            <c:bubble3D val="0"/>
            <c:spPr>
              <a:solidFill>
                <a:srgbClr val="A9D18E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003-4BDF-9F55-E84CE567C869}"/>
              </c:ext>
            </c:extLst>
          </c:dPt>
          <c:dPt>
            <c:idx val="5"/>
            <c:invertIfNegative val="1"/>
            <c:bubble3D val="0"/>
            <c:spPr>
              <a:solidFill>
                <a:srgbClr val="A9D18E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003-4BDF-9F55-E84CE567C86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Ρευματολόγος</c:v>
                </c:pt>
                <c:pt idx="1">
                  <c:v>Παθολόγος</c:v>
                </c:pt>
                <c:pt idx="2">
                  <c:v>Ορθοπεδικός</c:v>
                </c:pt>
                <c:pt idx="3">
                  <c:v>Οικογενειακός γιατρός</c:v>
                </c:pt>
                <c:pt idx="4">
                  <c:v>Δερματολόγος</c:v>
                </c:pt>
                <c:pt idx="5">
                  <c:v>Παιδίατρος</c:v>
                </c:pt>
              </c:strCache>
            </c:strRef>
          </c:cat>
          <c:val>
            <c:numRef>
              <c:f>Sheet1!$B$2:$B$7</c:f>
              <c:numCache>
                <c:formatCode>###0</c:formatCode>
                <c:ptCount val="6"/>
                <c:pt idx="0">
                  <c:v>60.119047619047613</c:v>
                </c:pt>
                <c:pt idx="1">
                  <c:v>13.690476190476192</c:v>
                </c:pt>
                <c:pt idx="2">
                  <c:v>13.095238095238097</c:v>
                </c:pt>
                <c:pt idx="3">
                  <c:v>7.1428571428571423</c:v>
                </c:pt>
                <c:pt idx="4">
                  <c:v>3.5714285714285712</c:v>
                </c:pt>
                <c:pt idx="5">
                  <c:v>1.7857142857142856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12-A003-4BDF-9F55-E84CE567C86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1768092560"/>
        <c:axId val="1768087664"/>
      </c:barChart>
      <c:catAx>
        <c:axId val="1768092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5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68087664"/>
        <c:crosses val="autoZero"/>
        <c:auto val="1"/>
        <c:lblAlgn val="ctr"/>
        <c:lblOffset val="100"/>
        <c:noMultiLvlLbl val="1"/>
      </c:catAx>
      <c:valAx>
        <c:axId val="1768087664"/>
        <c:scaling>
          <c:orientation val="minMax"/>
          <c:max val="12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768092560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04211095873796"/>
          <c:y val="0"/>
          <c:w val="0.62515574711035238"/>
          <c:h val="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ΣΥΝΟΛΟ (n=295)</c:v>
                </c:pt>
              </c:strCache>
            </c:strRef>
          </c:tx>
          <c:spPr>
            <a:solidFill>
              <a:srgbClr val="DA5CC2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1"/>
          <c:dPt>
            <c:idx val="0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63-4847-82B9-4B664045B202}"/>
              </c:ext>
            </c:extLst>
          </c:dPt>
          <c:dPt>
            <c:idx val="1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63-4847-82B9-4B664045B202}"/>
              </c:ext>
            </c:extLst>
          </c:dPt>
          <c:dPt>
            <c:idx val="2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563-4847-82B9-4B664045B202}"/>
              </c:ext>
            </c:extLst>
          </c:dPt>
          <c:dPt>
            <c:idx val="3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563-4847-82B9-4B664045B202}"/>
              </c:ext>
            </c:extLst>
          </c:dPt>
          <c:dPt>
            <c:idx val="4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563-4847-82B9-4B664045B202}"/>
              </c:ext>
            </c:extLst>
          </c:dPt>
          <c:dPt>
            <c:idx val="5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563-4847-82B9-4B664045B202}"/>
              </c:ext>
            </c:extLst>
          </c:dPt>
          <c:dPt>
            <c:idx val="6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D02-42DF-9349-8ABCBDD73B4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Ορθοπεδικός</c:v>
                </c:pt>
                <c:pt idx="1">
                  <c:v>Παθολόγος</c:v>
                </c:pt>
                <c:pt idx="2">
                  <c:v>Οικογενειακός γιατρός</c:v>
                </c:pt>
                <c:pt idx="3">
                  <c:v>Δερματολόγος</c:v>
                </c:pt>
                <c:pt idx="4">
                  <c:v>Παιδίατρος</c:v>
                </c:pt>
                <c:pt idx="5">
                  <c:v>Ρευματολόγος</c:v>
                </c:pt>
                <c:pt idx="6">
                  <c:v>Άλλη</c:v>
                </c:pt>
              </c:strCache>
            </c:strRef>
          </c:cat>
          <c:val>
            <c:numRef>
              <c:f>Sheet1!$B$2:$B$8</c:f>
              <c:numCache>
                <c:formatCode>###0</c:formatCode>
                <c:ptCount val="7"/>
                <c:pt idx="0">
                  <c:v>50.50847457627119</c:v>
                </c:pt>
                <c:pt idx="1">
                  <c:v>22.711864406779661</c:v>
                </c:pt>
                <c:pt idx="2">
                  <c:v>6.1016949152542379</c:v>
                </c:pt>
                <c:pt idx="3">
                  <c:v>5.7627118644067794</c:v>
                </c:pt>
                <c:pt idx="4">
                  <c:v>4.7457627118644066</c:v>
                </c:pt>
                <c:pt idx="5">
                  <c:v>1</c:v>
                </c:pt>
                <c:pt idx="6">
                  <c:v>8.4745762711864394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0C-C563-4847-82B9-4B664045B20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1768092560"/>
        <c:axId val="1768087664"/>
      </c:barChart>
      <c:catAx>
        <c:axId val="1768092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68087664"/>
        <c:crosses val="autoZero"/>
        <c:auto val="1"/>
        <c:lblAlgn val="ctr"/>
        <c:lblOffset val="100"/>
        <c:noMultiLvlLbl val="1"/>
      </c:catAx>
      <c:valAx>
        <c:axId val="1768087664"/>
        <c:scaling>
          <c:orientation val="minMax"/>
          <c:max val="12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768092560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04211095873796"/>
          <c:y val="0"/>
          <c:w val="0.62515574711035238"/>
          <c:h val="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ΣΥΝΟΛΟ (n=295)</c:v>
                </c:pt>
              </c:strCache>
            </c:strRef>
          </c:tx>
          <c:spPr>
            <a:solidFill>
              <a:srgbClr val="DA5CC2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1"/>
          <c:dPt>
            <c:idx val="0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90-4A80-A605-FCDD9845E438}"/>
              </c:ext>
            </c:extLst>
          </c:dPt>
          <c:dPt>
            <c:idx val="1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90-4A80-A605-FCDD9845E438}"/>
              </c:ext>
            </c:extLst>
          </c:dPt>
          <c:dPt>
            <c:idx val="2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90-4A80-A605-FCDD9845E438}"/>
              </c:ext>
            </c:extLst>
          </c:dPt>
          <c:dPt>
            <c:idx val="3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290-4A80-A605-FCDD9845E438}"/>
              </c:ext>
            </c:extLst>
          </c:dPt>
          <c:dPt>
            <c:idx val="4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290-4A80-A605-FCDD9845E438}"/>
              </c:ext>
            </c:extLst>
          </c:dPt>
          <c:dPt>
            <c:idx val="5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290-4A80-A605-FCDD9845E43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Ρευματολόγος</c:v>
                </c:pt>
                <c:pt idx="1">
                  <c:v>Παθολόγος</c:v>
                </c:pt>
                <c:pt idx="2">
                  <c:v>Ορθοπεδικός</c:v>
                </c:pt>
                <c:pt idx="3">
                  <c:v>Άλλη</c:v>
                </c:pt>
              </c:strCache>
            </c:strRef>
          </c:cat>
          <c:val>
            <c:numRef>
              <c:f>Sheet1!$B$2:$B$7</c:f>
              <c:numCache>
                <c:formatCode>###0</c:formatCode>
                <c:ptCount val="6"/>
                <c:pt idx="0">
                  <c:v>85.762711864406782</c:v>
                </c:pt>
                <c:pt idx="1">
                  <c:v>6.4406779661016946</c:v>
                </c:pt>
                <c:pt idx="2">
                  <c:v>2.0338983050847457</c:v>
                </c:pt>
                <c:pt idx="3">
                  <c:v>5.4237288135593218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0C-2290-4A80-A605-FCDD9845E4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1768092560"/>
        <c:axId val="1768087664"/>
      </c:barChart>
      <c:catAx>
        <c:axId val="1768092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5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68087664"/>
        <c:crosses val="autoZero"/>
        <c:auto val="1"/>
        <c:lblAlgn val="ctr"/>
        <c:lblOffset val="100"/>
        <c:noMultiLvlLbl val="1"/>
      </c:catAx>
      <c:valAx>
        <c:axId val="1768087664"/>
        <c:scaling>
          <c:orientation val="minMax"/>
          <c:max val="12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768092560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080770199546613"/>
          <c:y val="0"/>
          <c:w val="0.4544531825772205"/>
          <c:h val="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ΣΥΝΟΛΟ (n=168)</c:v>
                </c:pt>
              </c:strCache>
            </c:strRef>
          </c:tx>
          <c:spPr>
            <a:solidFill>
              <a:srgbClr val="DA5CC2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1"/>
          <c:dPt>
            <c:idx val="0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AD-4BC5-8383-BB91AD583140}"/>
              </c:ext>
            </c:extLst>
          </c:dPt>
          <c:dPt>
            <c:idx val="1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AD-4BC5-8383-BB91AD583140}"/>
              </c:ext>
            </c:extLst>
          </c:dPt>
          <c:dPt>
            <c:idx val="2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AD-4BC5-8383-BB91AD583140}"/>
              </c:ext>
            </c:extLst>
          </c:dPt>
          <c:dPt>
            <c:idx val="3"/>
            <c:invertIfNegative val="1"/>
            <c:bubble3D val="0"/>
            <c:spPr>
              <a:solidFill>
                <a:srgbClr val="DA5CC2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AD-4BC5-8383-BB91AD58314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Σχετικά με τη διάγνωση</c:v>
                </c:pt>
                <c:pt idx="1">
                  <c:v>Σχετικά με τον γιατρό</c:v>
                </c:pt>
                <c:pt idx="2">
                  <c:v>Μεγάλη αναμονή στα ραντεβού</c:v>
                </c:pt>
                <c:pt idx="3">
                  <c:v>Δεν αντιμετώπισα κανένα πρόβλημα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71</c:v>
                </c:pt>
                <c:pt idx="1">
                  <c:v>40</c:v>
                </c:pt>
                <c:pt idx="2">
                  <c:v>7.1186440677966107</c:v>
                </c:pt>
                <c:pt idx="3">
                  <c:v>17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0C-4EAD-4BC5-8383-BB91AD5831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1768092560"/>
        <c:axId val="1768087664"/>
      </c:barChart>
      <c:catAx>
        <c:axId val="1768092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68087664"/>
        <c:crosses val="autoZero"/>
        <c:auto val="1"/>
        <c:lblAlgn val="ctr"/>
        <c:lblOffset val="100"/>
        <c:noMultiLvlLbl val="1"/>
      </c:catAx>
      <c:valAx>
        <c:axId val="1768087664"/>
        <c:scaling>
          <c:orientation val="minMax"/>
          <c:max val="12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768092560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719374092295457"/>
          <c:y val="6.6930085608249035E-2"/>
          <c:w val="0.57742648537963415"/>
          <c:h val="0.866139828783501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EAE0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5B9BD5"/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A8-46BF-B128-7120375E3B5E}"/>
              </c:ext>
            </c:extLst>
          </c:dPt>
          <c:dPt>
            <c:idx val="1"/>
            <c:bubble3D val="0"/>
            <c:spPr>
              <a:solidFill>
                <a:srgbClr val="7F7F7F"/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A8-46BF-B128-7120375E3B5E}"/>
              </c:ext>
            </c:extLst>
          </c:dPt>
          <c:dPt>
            <c:idx val="2"/>
            <c:bubble3D val="0"/>
            <c:spPr>
              <a:solidFill>
                <a:srgbClr val="DA5CC2"/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BA8-46BF-B128-7120375E3B5E}"/>
              </c:ext>
            </c:extLst>
          </c:dPt>
          <c:dLbls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l-GR" sz="1600" b="1" i="0" u="none" strike="noStrike" kern="1200" baseline="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Tahoma"/>
                      <a:cs typeface="Tahoma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BA8-46BF-B128-7120375E3B5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Tahoma"/>
                      <a:cs typeface="Tahoma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BA8-46BF-B128-7120375E3B5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600" b="1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Tahoma"/>
                    <a:cs typeface="Tahoma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###0</c:formatCode>
                <c:ptCount val="3"/>
                <c:pt idx="0">
                  <c:v>74</c:v>
                </c:pt>
                <c:pt idx="1">
                  <c:v>11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A8-46BF-B128-7120375E3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719374092295457"/>
          <c:y val="6.6930085608249035E-2"/>
          <c:w val="0.57742648537963415"/>
          <c:h val="0.8661398287835019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EAE0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5B9BD5"/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B16-4657-BB7A-F065C9ECDF26}"/>
              </c:ext>
            </c:extLst>
          </c:dPt>
          <c:dPt>
            <c:idx val="1"/>
            <c:bubble3D val="0"/>
            <c:spPr>
              <a:solidFill>
                <a:srgbClr val="7F7F7F"/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B16-4657-BB7A-F065C9ECDF26}"/>
              </c:ext>
            </c:extLst>
          </c:dPt>
          <c:dPt>
            <c:idx val="2"/>
            <c:bubble3D val="0"/>
            <c:spPr>
              <a:solidFill>
                <a:srgbClr val="DA5CC2"/>
              </a:solidFill>
              <a:ln w="190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B16-4657-BB7A-F065C9ECDF26}"/>
              </c:ext>
            </c:extLst>
          </c:dPt>
          <c:dLbls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l-GR" sz="1600" b="1" i="0" u="none" strike="noStrike" kern="1200" baseline="0">
                      <a:solidFill>
                        <a:schemeClr val="tx1"/>
                      </a:solidFill>
                      <a:latin typeface="Calibri Light" panose="020F0302020204030204" pitchFamily="34" charset="0"/>
                      <a:ea typeface="Tahoma"/>
                      <a:cs typeface="Tahoma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B16-4657-BB7A-F065C9ECDF2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bg1"/>
                      </a:solidFill>
                      <a:latin typeface="Calibri Light" panose="020F0302020204030204" pitchFamily="34" charset="0"/>
                      <a:ea typeface="Tahoma"/>
                      <a:cs typeface="Tahoma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B16-4657-BB7A-F065C9ECDF2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600" b="1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Tahoma"/>
                    <a:cs typeface="Tahoma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###0</c:formatCode>
                <c:ptCount val="3"/>
                <c:pt idx="0">
                  <c:v>64</c:v>
                </c:pt>
                <c:pt idx="1">
                  <c:v>21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16-4657-BB7A-F065C9ECD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723727176019028"/>
          <c:y val="7.6996777714799527E-2"/>
          <c:w val="0.61489453333128863"/>
          <c:h val="0.833813996194924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ΕΩΣ 3 ΜΗΝΕΣ</c:v>
                </c:pt>
              </c:strCache>
            </c:strRef>
          </c:tx>
          <c:spPr>
            <a:solidFill>
              <a:srgbClr val="3BAFB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Sheet1!$B$7:$I$7</c:f>
              <c:strCache>
                <c:ptCount val="8"/>
                <c:pt idx="0">
                  <c:v>ΣΥΝΟΛΟ 
(n=463)</c:v>
                </c:pt>
                <c:pt idx="1">
                  <c:v>Ρευματοειδής αρθρίτιδα 
(n=178)</c:v>
                </c:pt>
                <c:pt idx="2">
                  <c:v>Συστηματικός Ερυθηματώδης Λύκος 
(n=105)</c:v>
                </c:pt>
                <c:pt idx="3">
                  <c:v>Αγκυλοποιητική σπονδυλαρθρίτιδα 
(n=61)</c:v>
                </c:pt>
                <c:pt idx="4">
                  <c:v>Ψωριασική αρθρίτιδα 
(n=58)</c:v>
                </c:pt>
                <c:pt idx="5">
                  <c:v>Νεανική ιδιοπαθής αρθρίτιδα 
(n=20)</c:v>
                </c:pt>
                <c:pt idx="6">
                  <c:v>Ινομυαλγία 
(n=18)</c:v>
                </c:pt>
                <c:pt idx="7">
                  <c:v>Άλλο 
(n=23)</c:v>
                </c:pt>
              </c:strCache>
            </c:strRef>
          </c:cat>
          <c:val>
            <c:numRef>
              <c:f>Sheet1!$B$10:$I$10</c:f>
              <c:numCache>
                <c:formatCode>0</c:formatCode>
                <c:ptCount val="8"/>
                <c:pt idx="0">
                  <c:v>48.812095032397409</c:v>
                </c:pt>
                <c:pt idx="1">
                  <c:v>47.752808988764045</c:v>
                </c:pt>
                <c:pt idx="2">
                  <c:v>55.238095238095234</c:v>
                </c:pt>
                <c:pt idx="3">
                  <c:v>32.786885245901644</c:v>
                </c:pt>
                <c:pt idx="4">
                  <c:v>51.724137931034484</c:v>
                </c:pt>
                <c:pt idx="5">
                  <c:v>75</c:v>
                </c:pt>
                <c:pt idx="6">
                  <c:v>33.333333333333329</c:v>
                </c:pt>
                <c:pt idx="7">
                  <c:v>52.173913043478265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0-4E85-B7D7-4179FF3B2037}"/>
            </c:ext>
          </c:extLst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3-12 ΜΗΝΕΣ</c:v>
                </c:pt>
              </c:strCache>
            </c:strRef>
          </c:tx>
          <c:spPr>
            <a:solidFill>
              <a:srgbClr val="FDB338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Sheet1!$B$7:$I$7</c:f>
              <c:strCache>
                <c:ptCount val="8"/>
                <c:pt idx="0">
                  <c:v>ΣΥΝΟΛΟ 
(n=463)</c:v>
                </c:pt>
                <c:pt idx="1">
                  <c:v>Ρευματοειδής αρθρίτιδα 
(n=178)</c:v>
                </c:pt>
                <c:pt idx="2">
                  <c:v>Συστηματικός Ερυθηματώδης Λύκος 
(n=105)</c:v>
                </c:pt>
                <c:pt idx="3">
                  <c:v>Αγκυλοποιητική σπονδυλαρθρίτιδα 
(n=61)</c:v>
                </c:pt>
                <c:pt idx="4">
                  <c:v>Ψωριασική αρθρίτιδα 
(n=58)</c:v>
                </c:pt>
                <c:pt idx="5">
                  <c:v>Νεανική ιδιοπαθής αρθρίτιδα 
(n=20)</c:v>
                </c:pt>
                <c:pt idx="6">
                  <c:v>Ινομυαλγία 
(n=18)</c:v>
                </c:pt>
                <c:pt idx="7">
                  <c:v>Άλλο 
(n=23)</c:v>
                </c:pt>
              </c:strCache>
            </c:strRef>
          </c:cat>
          <c:val>
            <c:numRef>
              <c:f>Sheet1!$B$11:$I$11</c:f>
              <c:numCache>
                <c:formatCode>0</c:formatCode>
                <c:ptCount val="8"/>
                <c:pt idx="0">
                  <c:v>36.069114470842337</c:v>
                </c:pt>
                <c:pt idx="1">
                  <c:v>40.449438202247194</c:v>
                </c:pt>
                <c:pt idx="2">
                  <c:v>32.38095238095238</c:v>
                </c:pt>
                <c:pt idx="3">
                  <c:v>34.426229508196727</c:v>
                </c:pt>
                <c:pt idx="4">
                  <c:v>36.206896551724135</c:v>
                </c:pt>
                <c:pt idx="5">
                  <c:v>20</c:v>
                </c:pt>
                <c:pt idx="6">
                  <c:v>38.888888888888886</c:v>
                </c:pt>
                <c:pt idx="7">
                  <c:v>34.782608695652172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70-4E85-B7D7-4179FF3B2037}"/>
            </c:ext>
          </c:extLst>
        </c:ser>
        <c:ser>
          <c:idx val="2"/>
          <c:order val="2"/>
          <c:tx>
            <c:strRef>
              <c:f>Sheet1!$A$12</c:f>
              <c:strCache>
                <c:ptCount val="1"/>
                <c:pt idx="0">
                  <c:v>ΠΕΡΙΣΣΟΤΕΡΟ ΑΠΌ 1 ΧΡΟΝΟ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Sheet1!$B$7:$I$7</c:f>
              <c:strCache>
                <c:ptCount val="8"/>
                <c:pt idx="0">
                  <c:v>ΣΥΝΟΛΟ 
(n=463)</c:v>
                </c:pt>
                <c:pt idx="1">
                  <c:v>Ρευματοειδής αρθρίτιδα 
(n=178)</c:v>
                </c:pt>
                <c:pt idx="2">
                  <c:v>Συστηματικός Ερυθηματώδης Λύκος 
(n=105)</c:v>
                </c:pt>
                <c:pt idx="3">
                  <c:v>Αγκυλοποιητική σπονδυλαρθρίτιδα 
(n=61)</c:v>
                </c:pt>
                <c:pt idx="4">
                  <c:v>Ψωριασική αρθρίτιδα 
(n=58)</c:v>
                </c:pt>
                <c:pt idx="5">
                  <c:v>Νεανική ιδιοπαθής αρθρίτιδα 
(n=20)</c:v>
                </c:pt>
                <c:pt idx="6">
                  <c:v>Ινομυαλγία 
(n=18)</c:v>
                </c:pt>
                <c:pt idx="7">
                  <c:v>Άλλο 
(n=23)</c:v>
                </c:pt>
              </c:strCache>
            </c:strRef>
          </c:cat>
          <c:val>
            <c:numRef>
              <c:f>Sheet1!$B$12:$I$12</c:f>
              <c:numCache>
                <c:formatCode>0</c:formatCode>
                <c:ptCount val="8"/>
                <c:pt idx="0">
                  <c:v>14.038876889848812</c:v>
                </c:pt>
                <c:pt idx="1">
                  <c:v>10.674157303370787</c:v>
                </c:pt>
                <c:pt idx="2">
                  <c:v>12.380952380952381</c:v>
                </c:pt>
                <c:pt idx="3">
                  <c:v>31.147540983606561</c:v>
                </c:pt>
                <c:pt idx="4">
                  <c:v>10.344827586206895</c:v>
                </c:pt>
                <c:pt idx="5">
                  <c:v>5</c:v>
                </c:pt>
                <c:pt idx="6">
                  <c:v>27.777777777777779</c:v>
                </c:pt>
                <c:pt idx="7">
                  <c:v>8.695652173913043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70-4E85-B7D7-4179FF3B2037}"/>
            </c:ext>
          </c:extLst>
        </c:ser>
        <c:ser>
          <c:idx val="3"/>
          <c:order val="3"/>
          <c:tx>
            <c:strRef>
              <c:f>Sheet1!$A$13</c:f>
              <c:strCache>
                <c:ptCount val="1"/>
                <c:pt idx="0">
                  <c:v>ΔΕ ΘΥΜΑΜΑΙ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7C-4AA2-9C58-528C8E25195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7C-4AA2-9C58-528C8E25195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7C-4AA2-9C58-528C8E2519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Sheet1!$B$7:$I$7</c:f>
              <c:strCache>
                <c:ptCount val="8"/>
                <c:pt idx="0">
                  <c:v>ΣΥΝΟΛΟ 
(n=463)</c:v>
                </c:pt>
                <c:pt idx="1">
                  <c:v>Ρευματοειδής αρθρίτιδα 
(n=178)</c:v>
                </c:pt>
                <c:pt idx="2">
                  <c:v>Συστηματικός Ερυθηματώδης Λύκος 
(n=105)</c:v>
                </c:pt>
                <c:pt idx="3">
                  <c:v>Αγκυλοποιητική σπονδυλαρθρίτιδα 
(n=61)</c:v>
                </c:pt>
                <c:pt idx="4">
                  <c:v>Ψωριασική αρθρίτιδα 
(n=58)</c:v>
                </c:pt>
                <c:pt idx="5">
                  <c:v>Νεανική ιδιοπαθής αρθρίτιδα 
(n=20)</c:v>
                </c:pt>
                <c:pt idx="6">
                  <c:v>Ινομυαλγία 
(n=18)</c:v>
                </c:pt>
                <c:pt idx="7">
                  <c:v>Άλλο 
(n=23)</c:v>
                </c:pt>
              </c:strCache>
            </c:strRef>
          </c:cat>
          <c:val>
            <c:numRef>
              <c:f>Sheet1!$B$13:$I$13</c:f>
              <c:numCache>
                <c:formatCode>0</c:formatCode>
                <c:ptCount val="8"/>
                <c:pt idx="0">
                  <c:v>1.079913606911447</c:v>
                </c:pt>
                <c:pt idx="1">
                  <c:v>1.1235955056179776</c:v>
                </c:pt>
                <c:pt idx="2">
                  <c:v>0</c:v>
                </c:pt>
                <c:pt idx="3">
                  <c:v>1.639344262295082</c:v>
                </c:pt>
                <c:pt idx="4">
                  <c:v>1.7241379310344827</c:v>
                </c:pt>
                <c:pt idx="5">
                  <c:v>0</c:v>
                </c:pt>
                <c:pt idx="6">
                  <c:v>0</c:v>
                </c:pt>
                <c:pt idx="7">
                  <c:v>4.3478260869565215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C-4AA2-9C58-528C8E251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316536720"/>
        <c:axId val="316537112"/>
      </c:barChart>
      <c:catAx>
        <c:axId val="3165367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sz="1000"/>
            </a:pPr>
            <a:endParaRPr lang="el-GR"/>
          </a:p>
        </c:txPr>
        <c:crossAx val="316537112"/>
        <c:crosses val="autoZero"/>
        <c:auto val="1"/>
        <c:lblAlgn val="ctr"/>
        <c:lblOffset val="100"/>
        <c:noMultiLvlLbl val="0"/>
      </c:catAx>
      <c:valAx>
        <c:axId val="316537112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3165367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00">
                <a:solidFill>
                  <a:srgbClr val="717171"/>
                </a:solidFill>
              </a:defRPr>
            </a:pPr>
            <a:endParaRPr lang="el-GR"/>
          </a:p>
        </c:txPr>
      </c:legendEntry>
      <c:layout>
        <c:manualLayout>
          <c:xMode val="edge"/>
          <c:yMode val="edge"/>
          <c:x val="0.32441172036951416"/>
          <c:y val="0.91264483123359696"/>
          <c:w val="0.6745979494816543"/>
          <c:h val="8.7355168766403049E-2"/>
        </c:manualLayout>
      </c:layout>
      <c:overlay val="0"/>
      <c:txPr>
        <a:bodyPr/>
        <a:lstStyle/>
        <a:p>
          <a:pPr>
            <a:defRPr sz="1000"/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l-GR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080770199546613"/>
          <c:y val="0"/>
          <c:w val="0.4544531825772205"/>
          <c:h val="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ΣΥΝΟΛΟ (n=168)</c:v>
                </c:pt>
              </c:strCache>
            </c:strRef>
          </c:tx>
          <c:spPr>
            <a:solidFill>
              <a:srgbClr val="A9D18E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1"/>
          <c:dPt>
            <c:idx val="0"/>
            <c:invertIfNegative val="1"/>
            <c:bubble3D val="0"/>
            <c:spPr>
              <a:solidFill>
                <a:srgbClr val="A9D18E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5B-426A-8C39-FAFEA036FFCD}"/>
              </c:ext>
            </c:extLst>
          </c:dPt>
          <c:dPt>
            <c:idx val="1"/>
            <c:invertIfNegative val="1"/>
            <c:bubble3D val="0"/>
            <c:spPr>
              <a:solidFill>
                <a:srgbClr val="A9D18E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25B-426A-8C39-FAFEA036FFCD}"/>
              </c:ext>
            </c:extLst>
          </c:dPt>
          <c:dPt>
            <c:idx val="2"/>
            <c:invertIfNegative val="1"/>
            <c:bubble3D val="0"/>
            <c:spPr>
              <a:solidFill>
                <a:srgbClr val="A9D18E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25B-426A-8C39-FAFEA036FFCD}"/>
              </c:ext>
            </c:extLst>
          </c:dPt>
          <c:dPt>
            <c:idx val="3"/>
            <c:invertIfNegative val="1"/>
            <c:bubble3D val="0"/>
            <c:spPr>
              <a:solidFill>
                <a:srgbClr val="A9D18E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25B-426A-8C39-FAFEA036FFC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Σχετικά με τη διάγνωση</c:v>
                </c:pt>
                <c:pt idx="1">
                  <c:v>Σχετικά με τον γιατρό</c:v>
                </c:pt>
                <c:pt idx="2">
                  <c:v>Μεγάλη αναμονή στα ραντεβού</c:v>
                </c:pt>
                <c:pt idx="3">
                  <c:v>Δεν αντιμετώπισα κανένα πρόβλημα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23</c:v>
                </c:pt>
                <c:pt idx="1">
                  <c:v>10</c:v>
                </c:pt>
                <c:pt idx="2">
                  <c:v>8</c:v>
                </c:pt>
                <c:pt idx="3">
                  <c:v>64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08-B25B-426A-8C39-FAFEA036FFC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1768092560"/>
        <c:axId val="1768087664"/>
      </c:barChart>
      <c:catAx>
        <c:axId val="1768092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68087664"/>
        <c:crosses val="autoZero"/>
        <c:auto val="1"/>
        <c:lblAlgn val="ctr"/>
        <c:lblOffset val="100"/>
        <c:noMultiLvlLbl val="1"/>
      </c:catAx>
      <c:valAx>
        <c:axId val="1768087664"/>
        <c:scaling>
          <c:orientation val="minMax"/>
          <c:max val="12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768092560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8942578459774E-2"/>
          <c:y val="6.0500203644673629E-2"/>
          <c:w val="0.84059811933761752"/>
          <c:h val="0.87971731754556726"/>
        </c:manualLayout>
      </c:layout>
      <c:scatterChart>
        <c:scatterStyle val="smoothMarker"/>
        <c:varyColors val="0"/>
        <c:ser>
          <c:idx val="3"/>
          <c:order val="0"/>
          <c:spPr>
            <a:ln w="12700" cap="rnd">
              <a:solidFill>
                <a:srgbClr val="2F384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rgbClr val="2F384B"/>
              </a:solidFill>
              <a:ln w="12700" cap="rnd">
                <a:solidFill>
                  <a:srgbClr val="2F384B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Tahoma" panose="020B0604030504040204" pitchFamily="34" charset="0"/>
                    <a:cs typeface="Calibri Light" panose="020F0302020204030204" pitchFamily="34" charset="0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Sheet1!$A$3:$A$10</c:f>
              <c:numCache>
                <c:formatCode>#,##0.0</c:formatCode>
                <c:ptCount val="8"/>
                <c:pt idx="0">
                  <c:v>10.321979621539299</c:v>
                </c:pt>
                <c:pt idx="1">
                  <c:v>9.3729166666590906</c:v>
                </c:pt>
                <c:pt idx="2">
                  <c:v>9.0199999999809517</c:v>
                </c:pt>
                <c:pt idx="3">
                  <c:v>19.650000000000002</c:v>
                </c:pt>
                <c:pt idx="4">
                  <c:v>6.4561403508947377</c:v>
                </c:pt>
                <c:pt idx="5">
                  <c:v>5.91</c:v>
                </c:pt>
                <c:pt idx="6">
                  <c:v>17.509259259277776</c:v>
                </c:pt>
                <c:pt idx="7">
                  <c:v>6.8348484848636364</c:v>
                </c:pt>
              </c:numCache>
            </c:numRef>
          </c:xVal>
          <c:yVal>
            <c:numRef>
              <c:f>Sheet1!$B$3:$B$10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DB8-401D-89F9-231C6A2FC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1143328"/>
        <c:axId val="1768088752"/>
        <c:extLst/>
      </c:scatterChart>
      <c:valAx>
        <c:axId val="1501143328"/>
        <c:scaling>
          <c:orientation val="minMax"/>
          <c:max val="30"/>
          <c:min val="0"/>
        </c:scaling>
        <c:delete val="1"/>
        <c:axPos val="t"/>
        <c:numFmt formatCode="0" sourceLinked="0"/>
        <c:majorTickMark val="out"/>
        <c:minorTickMark val="none"/>
        <c:tickLblPos val="nextTo"/>
        <c:crossAx val="1768088752"/>
        <c:crossesAt val="8"/>
        <c:crossBetween val="midCat"/>
        <c:majorUnit val="20"/>
      </c:valAx>
      <c:valAx>
        <c:axId val="1768088752"/>
        <c:scaling>
          <c:orientation val="maxMin"/>
          <c:max val="8"/>
          <c:min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1501143328"/>
        <c:crossesAt val="0"/>
        <c:crossBetween val="midCat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8942578459774E-2"/>
          <c:y val="6.0500203644673629E-2"/>
          <c:w val="0.84059811933761752"/>
          <c:h val="0.87971731754556726"/>
        </c:manualLayout>
      </c:layout>
      <c:scatterChart>
        <c:scatterStyle val="smoothMarker"/>
        <c:varyColors val="0"/>
        <c:ser>
          <c:idx val="3"/>
          <c:order val="0"/>
          <c:spPr>
            <a:ln w="12700" cap="rnd">
              <a:solidFill>
                <a:srgbClr val="ED7D3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rgbClr val="ED7D31"/>
              </a:solidFill>
              <a:ln w="12700" cap="rnd">
                <a:solidFill>
                  <a:srgbClr val="ED7D31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Tahoma" panose="020B0604030504040204" pitchFamily="34" charset="0"/>
                    <a:cs typeface="Calibri Light" panose="020F0302020204030204" pitchFamily="34" charset="0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Sheet1!$A$3:$A$10</c:f>
              <c:numCache>
                <c:formatCode>0</c:formatCode>
                <c:ptCount val="8"/>
                <c:pt idx="0">
                  <c:v>50.107991360691145</c:v>
                </c:pt>
                <c:pt idx="1">
                  <c:v>51.123595505617985</c:v>
                </c:pt>
                <c:pt idx="2">
                  <c:v>44.761904761904759</c:v>
                </c:pt>
                <c:pt idx="3">
                  <c:v>65.573770491803288</c:v>
                </c:pt>
                <c:pt idx="4">
                  <c:v>46.551724137931032</c:v>
                </c:pt>
                <c:pt idx="5">
                  <c:v>25</c:v>
                </c:pt>
                <c:pt idx="6">
                  <c:v>66.666666666666657</c:v>
                </c:pt>
                <c:pt idx="7">
                  <c:v>43.478260869565219</c:v>
                </c:pt>
              </c:numCache>
            </c:numRef>
          </c:xVal>
          <c:yVal>
            <c:numRef>
              <c:f>Sheet1!$B$3:$B$10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46-41CF-B05E-2DA45FC01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1143328"/>
        <c:axId val="1768088752"/>
        <c:extLst/>
      </c:scatterChart>
      <c:valAx>
        <c:axId val="1501143328"/>
        <c:scaling>
          <c:orientation val="minMax"/>
        </c:scaling>
        <c:delete val="1"/>
        <c:axPos val="t"/>
        <c:numFmt formatCode="0" sourceLinked="0"/>
        <c:majorTickMark val="out"/>
        <c:minorTickMark val="none"/>
        <c:tickLblPos val="nextTo"/>
        <c:crossAx val="1768088752"/>
        <c:crossesAt val="8"/>
        <c:crossBetween val="midCat"/>
        <c:majorUnit val="20"/>
      </c:valAx>
      <c:valAx>
        <c:axId val="1768088752"/>
        <c:scaling>
          <c:orientation val="maxMin"/>
          <c:max val="8"/>
          <c:min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1501143328"/>
        <c:crossesAt val="0"/>
        <c:crossBetween val="midCat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7077356262048714"/>
          <c:y val="0"/>
          <c:w val="0.55454064283871118"/>
          <c:h val="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ΣΥΝΟΛΟ (n=232)</c:v>
                </c:pt>
              </c:strCache>
            </c:strRef>
          </c:tx>
          <c:spPr>
            <a:solidFill>
              <a:srgbClr val="FA730A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1"/>
          <c:dPt>
            <c:idx val="0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CEB-4D21-A931-4687DE2836CB}"/>
              </c:ext>
            </c:extLst>
          </c:dPt>
          <c:dPt>
            <c:idx val="1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EB-4D21-A931-4687DE2836CB}"/>
              </c:ext>
            </c:extLst>
          </c:dPt>
          <c:dPt>
            <c:idx val="2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EB-4D21-A931-4687DE2836CB}"/>
              </c:ext>
            </c:extLst>
          </c:dPt>
          <c:dPt>
            <c:idx val="3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CEB-4D21-A931-4687DE2836CB}"/>
              </c:ext>
            </c:extLst>
          </c:dPt>
          <c:dPt>
            <c:idx val="4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CEB-4D21-A931-4687DE2836CB}"/>
              </c:ext>
            </c:extLst>
          </c:dPt>
          <c:dPt>
            <c:idx val="5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CEB-4D21-A931-4687DE2836CB}"/>
              </c:ext>
            </c:extLst>
          </c:dPt>
          <c:dPt>
            <c:idx val="6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CEB-4D21-A931-4687DE2836CB}"/>
              </c:ext>
            </c:extLst>
          </c:dPt>
          <c:dPt>
            <c:idx val="7"/>
            <c:invertIfNegative val="1"/>
            <c:bubble3D val="0"/>
            <c:spPr>
              <a:solidFill>
                <a:srgbClr val="FA730A"/>
              </a:solidFill>
              <a:ln w="28575" cap="flat" cmpd="sng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A63-4CB0-AC78-136C149B42B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l-GR"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Δεν αξιολόγησα σοβαρά τα συμπτώματα</c:v>
                </c:pt>
                <c:pt idx="1">
                  <c:v>Δεν ήξερα πού να απευθυνθώ</c:v>
                </c:pt>
                <c:pt idx="2">
                  <c:v>Με απασχολούσαν άλλα προβλήματα και δεν προλάβαινα</c:v>
                </c:pt>
                <c:pt idx="3">
                  <c:v>Για οικονομικούς λόγους</c:v>
                </c:pt>
                <c:pt idx="4">
                  <c:v>Το αντιμετώπιζα αρχικά μόνος μου με φάρμακα</c:v>
                </c:pt>
                <c:pt idx="5">
                  <c:v>Λανθασμένη αρχική διάγνωση</c:v>
                </c:pt>
                <c:pt idx="6">
                  <c:v>Πήγαινα σε άλλες ειδικότητες</c:v>
                </c:pt>
                <c:pt idx="7">
                  <c:v>Από φόβο</c:v>
                </c:pt>
              </c:strCache>
            </c:strRef>
          </c:cat>
          <c:val>
            <c:numRef>
              <c:f>Sheet1!$B$2:$B$9</c:f>
              <c:numCache>
                <c:formatCode>###0</c:formatCode>
                <c:ptCount val="8"/>
                <c:pt idx="0">
                  <c:v>53.448275862068961</c:v>
                </c:pt>
                <c:pt idx="1">
                  <c:v>45.258620689655174</c:v>
                </c:pt>
                <c:pt idx="2">
                  <c:v>19.827586206896552</c:v>
                </c:pt>
                <c:pt idx="3">
                  <c:v>5.6034482758620694</c:v>
                </c:pt>
                <c:pt idx="4">
                  <c:v>5.1724137931034484</c:v>
                </c:pt>
                <c:pt idx="5">
                  <c:v>4.7413793103448274</c:v>
                </c:pt>
                <c:pt idx="6">
                  <c:v>3.4482758620689653</c:v>
                </c:pt>
                <c:pt idx="7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2E-0CEB-4D21-A931-4687DE2836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1"/>
        <c:axId val="1768092560"/>
        <c:axId val="1768087664"/>
      </c:barChart>
      <c:catAx>
        <c:axId val="1768092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68087664"/>
        <c:crosses val="autoZero"/>
        <c:auto val="1"/>
        <c:lblAlgn val="ctr"/>
        <c:lblOffset val="100"/>
        <c:noMultiLvlLbl val="1"/>
      </c:catAx>
      <c:valAx>
        <c:axId val="1768087664"/>
        <c:scaling>
          <c:orientation val="minMax"/>
          <c:max val="12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768092560"/>
        <c:crosses val="max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265871519577684"/>
          <c:y val="5.7284055099630242E-2"/>
          <c:w val="0.70197361669071756"/>
          <c:h val="0.6792582273231058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Σε Ορθοπεδικό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ΣΥΝΟΛΟ 
(n=463)</c:v>
                </c:pt>
                <c:pt idx="1">
                  <c:v>ΡΑ 
(n=178)</c:v>
                </c:pt>
                <c:pt idx="2">
                  <c:v>ΣΕΛ 
(n=105)</c:v>
                </c:pt>
                <c:pt idx="3">
                  <c:v>ΑΣ 
(n=61)</c:v>
                </c:pt>
                <c:pt idx="4">
                  <c:v>ΨΑ 
(n=58)</c:v>
                </c:pt>
                <c:pt idx="5">
                  <c:v>ΝΙΑ 
(n=20)</c:v>
                </c:pt>
                <c:pt idx="6">
                  <c:v>ΙΝΟ 
(n=18)</c:v>
                </c:pt>
                <c:pt idx="7">
                  <c:v>Άλλη
(n=23)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36.933045356371494</c:v>
                </c:pt>
                <c:pt idx="1">
                  <c:v>43.820224719101127</c:v>
                </c:pt>
                <c:pt idx="2">
                  <c:v>13.333333333333334</c:v>
                </c:pt>
                <c:pt idx="3">
                  <c:v>60.655737704918032</c:v>
                </c:pt>
                <c:pt idx="4">
                  <c:v>32.758620689655174</c:v>
                </c:pt>
                <c:pt idx="5">
                  <c:v>50</c:v>
                </c:pt>
                <c:pt idx="6">
                  <c:v>50</c:v>
                </c:pt>
                <c:pt idx="7">
                  <c:v>17.391304347826086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8D-48ED-B253-1AE8ADC9B7C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Σε Ρευματολόγο</c:v>
                </c:pt>
              </c:strCache>
            </c:strRef>
          </c:tx>
          <c:spPr>
            <a:solidFill>
              <a:srgbClr val="5B9BD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ΣΥΝΟΛΟ 
(n=463)</c:v>
                </c:pt>
                <c:pt idx="1">
                  <c:v>ΡΑ 
(n=178)</c:v>
                </c:pt>
                <c:pt idx="2">
                  <c:v>ΣΕΛ 
(n=105)</c:v>
                </c:pt>
                <c:pt idx="3">
                  <c:v>ΑΣ 
(n=61)</c:v>
                </c:pt>
                <c:pt idx="4">
                  <c:v>ΨΑ 
(n=58)</c:v>
                </c:pt>
                <c:pt idx="5">
                  <c:v>ΝΙΑ 
(n=20)</c:v>
                </c:pt>
                <c:pt idx="6">
                  <c:v>ΙΝΟ 
(n=18)</c:v>
                </c:pt>
                <c:pt idx="7">
                  <c:v>Άλλη
(n=23)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22.678185745140389</c:v>
                </c:pt>
                <c:pt idx="1">
                  <c:v>29.775280898876407</c:v>
                </c:pt>
                <c:pt idx="2">
                  <c:v>18.095238095238095</c:v>
                </c:pt>
                <c:pt idx="3">
                  <c:v>16.393442622950818</c:v>
                </c:pt>
                <c:pt idx="4">
                  <c:v>18.96551724137931</c:v>
                </c:pt>
                <c:pt idx="5">
                  <c:v>10</c:v>
                </c:pt>
                <c:pt idx="6">
                  <c:v>27.777777777777779</c:v>
                </c:pt>
                <c:pt idx="7">
                  <c:v>21.739130434782609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8D-48ED-B253-1AE8ADC9B7C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Σε Παθολόγο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7F-44AD-8F68-AF167B3D11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ΣΥΝΟΛΟ 
(n=463)</c:v>
                </c:pt>
                <c:pt idx="1">
                  <c:v>ΡΑ 
(n=178)</c:v>
                </c:pt>
                <c:pt idx="2">
                  <c:v>ΣΕΛ 
(n=105)</c:v>
                </c:pt>
                <c:pt idx="3">
                  <c:v>ΑΣ 
(n=61)</c:v>
                </c:pt>
                <c:pt idx="4">
                  <c:v>ΨΑ 
(n=58)</c:v>
                </c:pt>
                <c:pt idx="5">
                  <c:v>ΝΙΑ 
(n=20)</c:v>
                </c:pt>
                <c:pt idx="6">
                  <c:v>ΙΝΟ 
(n=18)</c:v>
                </c:pt>
                <c:pt idx="7">
                  <c:v>Άλλη
(n=23)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19.438444924406049</c:v>
                </c:pt>
                <c:pt idx="1">
                  <c:v>17.415730337078653</c:v>
                </c:pt>
                <c:pt idx="2">
                  <c:v>32.38095238095238</c:v>
                </c:pt>
                <c:pt idx="3">
                  <c:v>11.475409836065573</c:v>
                </c:pt>
                <c:pt idx="4">
                  <c:v>12.068965517241379</c:v>
                </c:pt>
                <c:pt idx="5">
                  <c:v>0</c:v>
                </c:pt>
                <c:pt idx="6">
                  <c:v>22.222222222222221</c:v>
                </c:pt>
                <c:pt idx="7">
                  <c:v>30.434782608695656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8D-48ED-B253-1AE8ADC9B7C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Στον οικογενειακό γιατρό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7F-44AD-8F68-AF167B3D114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7F-44AD-8F68-AF167B3D11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ΣΥΝΟΛΟ 
(n=463)</c:v>
                </c:pt>
                <c:pt idx="1">
                  <c:v>ΡΑ 
(n=178)</c:v>
                </c:pt>
                <c:pt idx="2">
                  <c:v>ΣΕΛ 
(n=105)</c:v>
                </c:pt>
                <c:pt idx="3">
                  <c:v>ΑΣ 
(n=61)</c:v>
                </c:pt>
                <c:pt idx="4">
                  <c:v>ΨΑ 
(n=58)</c:v>
                </c:pt>
                <c:pt idx="5">
                  <c:v>ΝΙΑ 
(n=20)</c:v>
                </c:pt>
                <c:pt idx="6">
                  <c:v>ΙΝΟ 
(n=18)</c:v>
                </c:pt>
                <c:pt idx="7">
                  <c:v>Άλλη
(n=23)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6.4794816414686833</c:v>
                </c:pt>
                <c:pt idx="1">
                  <c:v>7.8651685393258424</c:v>
                </c:pt>
                <c:pt idx="2">
                  <c:v>6.666666666666667</c:v>
                </c:pt>
                <c:pt idx="3">
                  <c:v>3.278688524590164</c:v>
                </c:pt>
                <c:pt idx="4">
                  <c:v>8.6206896551724146</c:v>
                </c:pt>
                <c:pt idx="5">
                  <c:v>0</c:v>
                </c:pt>
                <c:pt idx="6">
                  <c:v>0</c:v>
                </c:pt>
                <c:pt idx="7">
                  <c:v>8.695652173913043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8D-48ED-B253-1AE8ADC9B7C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Σε Δερματολόγο</c:v>
                </c:pt>
              </c:strCache>
            </c:strRef>
          </c:tx>
          <c:spPr>
            <a:solidFill>
              <a:srgbClr val="B5BBDB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7F-44AD-8F68-AF167B3D114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7F-44AD-8F68-AF167B3D114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7F-44AD-8F68-AF167B3D114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7F-44AD-8F68-AF167B3D11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ΣΥΝΟΛΟ 
(n=463)</c:v>
                </c:pt>
                <c:pt idx="1">
                  <c:v>ΡΑ 
(n=178)</c:v>
                </c:pt>
                <c:pt idx="2">
                  <c:v>ΣΕΛ 
(n=105)</c:v>
                </c:pt>
                <c:pt idx="3">
                  <c:v>ΑΣ 
(n=61)</c:v>
                </c:pt>
                <c:pt idx="4">
                  <c:v>ΨΑ 
(n=58)</c:v>
                </c:pt>
                <c:pt idx="5">
                  <c:v>ΝΙΑ 
(n=20)</c:v>
                </c:pt>
                <c:pt idx="6">
                  <c:v>ΙΝΟ 
(n=18)</c:v>
                </c:pt>
                <c:pt idx="7">
                  <c:v>Άλλη
(n=23)</c:v>
                </c:pt>
              </c:strCache>
            </c:strRef>
          </c:cat>
          <c:val>
            <c:numRef>
              <c:f>Sheet1!$B$6:$I$6</c:f>
              <c:numCache>
                <c:formatCode>0</c:formatCode>
                <c:ptCount val="8"/>
                <c:pt idx="0">
                  <c:v>4.967602591792657</c:v>
                </c:pt>
                <c:pt idx="1">
                  <c:v>0</c:v>
                </c:pt>
                <c:pt idx="2">
                  <c:v>9.5238095238095237</c:v>
                </c:pt>
                <c:pt idx="3">
                  <c:v>0</c:v>
                </c:pt>
                <c:pt idx="4">
                  <c:v>20.689655172413794</c:v>
                </c:pt>
                <c:pt idx="5">
                  <c:v>0</c:v>
                </c:pt>
                <c:pt idx="6">
                  <c:v>0</c:v>
                </c:pt>
                <c:pt idx="7">
                  <c:v>4.3478260869565215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8D-48ED-B253-1AE8ADC9B7C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Σε Παιδίατρο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7F-44AD-8F68-AF167B3D114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7F-44AD-8F68-AF167B3D114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7F-44AD-8F68-AF167B3D114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7F-44AD-8F68-AF167B3D11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ΣΥΝΟΛΟ 
(n=463)</c:v>
                </c:pt>
                <c:pt idx="1">
                  <c:v>ΡΑ 
(n=178)</c:v>
                </c:pt>
                <c:pt idx="2">
                  <c:v>ΣΕΛ 
(n=105)</c:v>
                </c:pt>
                <c:pt idx="3">
                  <c:v>ΑΣ 
(n=61)</c:v>
                </c:pt>
                <c:pt idx="4">
                  <c:v>ΨΑ 
(n=58)</c:v>
                </c:pt>
                <c:pt idx="5">
                  <c:v>ΝΙΑ 
(n=20)</c:v>
                </c:pt>
                <c:pt idx="6">
                  <c:v>ΙΝΟ 
(n=18)</c:v>
                </c:pt>
                <c:pt idx="7">
                  <c:v>Άλλη
(n=23)</c:v>
                </c:pt>
              </c:strCache>
            </c:strRef>
          </c:cat>
          <c:val>
            <c:numRef>
              <c:f>Sheet1!$B$7:$I$7</c:f>
              <c:numCache>
                <c:formatCode>0</c:formatCode>
                <c:ptCount val="8"/>
                <c:pt idx="0">
                  <c:v>3.6717062634989204</c:v>
                </c:pt>
                <c:pt idx="1">
                  <c:v>1.1235955056179776</c:v>
                </c:pt>
                <c:pt idx="2">
                  <c:v>7.6190476190476195</c:v>
                </c:pt>
                <c:pt idx="3">
                  <c:v>0</c:v>
                </c:pt>
                <c:pt idx="4">
                  <c:v>0</c:v>
                </c:pt>
                <c:pt idx="5">
                  <c:v>35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8D-48ED-B253-1AE8ADC9B7C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Σε άλλη ειδικότητα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C8D-48ED-B253-1AE8ADC9B7C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8D-48ED-B253-1AE8ADC9B7C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8D-48ED-B253-1AE8ADC9B7C9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8D-48ED-B253-1AE8ADC9B7C9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C4-4A01-B56B-4229C8FE3EE8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C4-4A01-B56B-4229C8FE3E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Sheet1!$B$1:$I$1</c:f>
              <c:strCache>
                <c:ptCount val="8"/>
                <c:pt idx="0">
                  <c:v>ΣΥΝΟΛΟ 
(n=463)</c:v>
                </c:pt>
                <c:pt idx="1">
                  <c:v>ΡΑ 
(n=178)</c:v>
                </c:pt>
                <c:pt idx="2">
                  <c:v>ΣΕΛ 
(n=105)</c:v>
                </c:pt>
                <c:pt idx="3">
                  <c:v>ΑΣ 
(n=61)</c:v>
                </c:pt>
                <c:pt idx="4">
                  <c:v>ΨΑ 
(n=58)</c:v>
                </c:pt>
                <c:pt idx="5">
                  <c:v>ΝΙΑ 
(n=20)</c:v>
                </c:pt>
                <c:pt idx="6">
                  <c:v>ΙΝΟ 
(n=18)</c:v>
                </c:pt>
                <c:pt idx="7">
                  <c:v>Άλλη
(n=23)</c:v>
                </c:pt>
              </c:strCache>
            </c:strRef>
          </c:cat>
          <c:val>
            <c:numRef>
              <c:f>Sheet1!$B$8:$I$8</c:f>
              <c:numCache>
                <c:formatCode>0</c:formatCode>
                <c:ptCount val="8"/>
                <c:pt idx="0">
                  <c:v>5.3995680345572357</c:v>
                </c:pt>
                <c:pt idx="1">
                  <c:v>0</c:v>
                </c:pt>
                <c:pt idx="2">
                  <c:v>12.380952380952381</c:v>
                </c:pt>
                <c:pt idx="3">
                  <c:v>6.557377049180328</c:v>
                </c:pt>
                <c:pt idx="4">
                  <c:v>5.1724137931034484</c:v>
                </c:pt>
                <c:pt idx="5">
                  <c:v>5</c:v>
                </c:pt>
                <c:pt idx="6">
                  <c:v>0</c:v>
                </c:pt>
                <c:pt idx="7">
                  <c:v>17.391304347826086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8D-48ED-B253-1AE8ADC9B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355567264"/>
        <c:axId val="355567656"/>
      </c:barChart>
      <c:catAx>
        <c:axId val="3555672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100" b="0">
                <a:solidFill>
                  <a:srgbClr val="404040"/>
                </a:solidFill>
              </a:defRPr>
            </a:pPr>
            <a:endParaRPr lang="el-GR"/>
          </a:p>
        </c:txPr>
        <c:crossAx val="355567656"/>
        <c:crosses val="autoZero"/>
        <c:auto val="1"/>
        <c:lblAlgn val="ctr"/>
        <c:lblOffset val="100"/>
        <c:noMultiLvlLbl val="0"/>
      </c:catAx>
      <c:valAx>
        <c:axId val="3555676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5556726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000">
                <a:solidFill>
                  <a:srgbClr val="717171"/>
                </a:solidFill>
              </a:defRPr>
            </a:pPr>
            <a:endParaRPr lang="el-GR"/>
          </a:p>
        </c:txPr>
      </c:legendEntry>
      <c:legendEntry>
        <c:idx val="1"/>
        <c:txPr>
          <a:bodyPr/>
          <a:lstStyle/>
          <a:p>
            <a:pPr>
              <a:defRPr sz="1000">
                <a:solidFill>
                  <a:srgbClr val="717171"/>
                </a:solidFill>
              </a:defRPr>
            </a:pPr>
            <a:endParaRPr lang="el-GR"/>
          </a:p>
        </c:txPr>
      </c:legendEntry>
      <c:legendEntry>
        <c:idx val="2"/>
        <c:txPr>
          <a:bodyPr/>
          <a:lstStyle/>
          <a:p>
            <a:pPr>
              <a:defRPr sz="1000">
                <a:solidFill>
                  <a:srgbClr val="717171"/>
                </a:solidFill>
              </a:defRPr>
            </a:pPr>
            <a:endParaRPr lang="el-GR"/>
          </a:p>
        </c:txPr>
      </c:legendEntry>
      <c:layout>
        <c:manualLayout>
          <c:xMode val="edge"/>
          <c:yMode val="edge"/>
          <c:x val="0.25262940040768533"/>
          <c:y val="0.76390631384868246"/>
          <c:w val="0.72360135290298622"/>
          <c:h val="0.15807007674211035"/>
        </c:manualLayout>
      </c:layout>
      <c:overlay val="0"/>
      <c:txPr>
        <a:bodyPr/>
        <a:lstStyle/>
        <a:p>
          <a:pPr>
            <a:defRPr sz="1000"/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l-G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ΟΧΙ</c:v>
                </c:pt>
              </c:strCache>
            </c:strRef>
          </c:tx>
          <c:spPr>
            <a:solidFill>
              <a:srgbClr val="FDB338"/>
            </a:solidFill>
            <a:ln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C9D-4F6E-93BA-73C2D154A46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C9D-4F6E-93BA-73C2D154A46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C9D-4F6E-93BA-73C2D154A46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C9D-4F6E-93BA-73C2D154A46A}"/>
              </c:ext>
            </c:extLst>
          </c:dPt>
          <c:dLbls>
            <c:dLbl>
              <c:idx val="0"/>
              <c:numFmt formatCode="#,##0;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rgbClr val="FFFFFF"/>
                      </a:solidFill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C9D-4F6E-93BA-73C2D154A46A}"/>
                </c:ext>
              </c:extLst>
            </c:dLbl>
            <c:dLbl>
              <c:idx val="1"/>
              <c:numFmt formatCode="#,##0;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rgbClr val="FFFFFF"/>
                      </a:solidFill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C9D-4F6E-93BA-73C2D154A46A}"/>
                </c:ext>
              </c:extLst>
            </c:dLbl>
            <c:dLbl>
              <c:idx val="2"/>
              <c:numFmt formatCode="#,##0;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rgbClr val="FFFFFF"/>
                      </a:solidFill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C9D-4F6E-93BA-73C2D154A46A}"/>
                </c:ext>
              </c:extLst>
            </c:dLbl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ΣΥΝΟΛΟ 
(n=463)</c:v>
                </c:pt>
                <c:pt idx="1">
                  <c:v>Ρευματοειδής αρθρίτιδα 
(n=178)</c:v>
                </c:pt>
                <c:pt idx="2">
                  <c:v>Συστηματικός Ερυθηματώδης Λύκος 
(n=105)</c:v>
                </c:pt>
                <c:pt idx="3">
                  <c:v>Αγκυλοποιητική σπονδυλαρθρίτιδα 
(n=61)</c:v>
                </c:pt>
                <c:pt idx="4">
                  <c:v>Ψωριασική αρθρίτιδα 
(n=58)</c:v>
                </c:pt>
                <c:pt idx="5">
                  <c:v>Νεανική ιδιοπαθής αρθρίτιδα 
(n=20)</c:v>
                </c:pt>
                <c:pt idx="6">
                  <c:v>Ινομυαλγία 
(n=18)</c:v>
                </c:pt>
                <c:pt idx="7">
                  <c:v>Άλλη
(n=23)</c:v>
                </c:pt>
              </c:strCache>
            </c:strRef>
          </c:cat>
          <c:val>
            <c:numRef>
              <c:f>Sheet1!$B$2:$B$9</c:f>
              <c:numCache>
                <c:formatCode>###0</c:formatCode>
                <c:ptCount val="8"/>
                <c:pt idx="0">
                  <c:v>-63.714902807775402</c:v>
                </c:pt>
                <c:pt idx="1">
                  <c:v>-54.494382022471903</c:v>
                </c:pt>
                <c:pt idx="2">
                  <c:v>-67.619047619047606</c:v>
                </c:pt>
                <c:pt idx="3">
                  <c:v>-81.967213114754102</c:v>
                </c:pt>
                <c:pt idx="4">
                  <c:v>-63.7931034482759</c:v>
                </c:pt>
                <c:pt idx="5">
                  <c:v>-90</c:v>
                </c:pt>
                <c:pt idx="6">
                  <c:v>-50</c:v>
                </c:pt>
                <c:pt idx="7">
                  <c:v>-56.521739130434803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9D-4F6E-93BA-73C2D154A4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rgbClr val="3BAFBF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rgbClr val="FFFFFF"/>
                      </a:solidFill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C9D-4F6E-93BA-73C2D154A46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rgbClr val="FFFFFF"/>
                      </a:solidFill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C9D-4F6E-93BA-73C2D154A46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rgbClr val="FFFFFF"/>
                      </a:solidFill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C9D-4F6E-93BA-73C2D154A4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ΣΥΝΟΛΟ 
(n=463)</c:v>
                </c:pt>
                <c:pt idx="1">
                  <c:v>Ρευματοειδής αρθρίτιδα 
(n=178)</c:v>
                </c:pt>
                <c:pt idx="2">
                  <c:v>Συστηματικός Ερυθηματώδης Λύκος 
(n=105)</c:v>
                </c:pt>
                <c:pt idx="3">
                  <c:v>Αγκυλοποιητική σπονδυλαρθρίτιδα 
(n=61)</c:v>
                </c:pt>
                <c:pt idx="4">
                  <c:v>Ψωριασική αρθρίτιδα 
(n=58)</c:v>
                </c:pt>
                <c:pt idx="5">
                  <c:v>Νεανική ιδιοπαθής αρθρίτιδα 
(n=20)</c:v>
                </c:pt>
                <c:pt idx="6">
                  <c:v>Ινομυαλγία 
(n=18)</c:v>
                </c:pt>
                <c:pt idx="7">
                  <c:v>Άλλη
(n=23)</c:v>
                </c:pt>
              </c:strCache>
            </c:strRef>
          </c:cat>
          <c:val>
            <c:numRef>
              <c:f>Sheet1!$C$2:$C$9</c:f>
              <c:numCache>
                <c:formatCode>###0</c:formatCode>
                <c:ptCount val="8"/>
                <c:pt idx="0">
                  <c:v>36.285097192224626</c:v>
                </c:pt>
                <c:pt idx="1">
                  <c:v>45.50561797752809</c:v>
                </c:pt>
                <c:pt idx="2">
                  <c:v>32.38095238095238</c:v>
                </c:pt>
                <c:pt idx="3">
                  <c:v>18.032786885245901</c:v>
                </c:pt>
                <c:pt idx="4">
                  <c:v>36.206896551724135</c:v>
                </c:pt>
                <c:pt idx="5">
                  <c:v>10</c:v>
                </c:pt>
                <c:pt idx="6">
                  <c:v>50</c:v>
                </c:pt>
                <c:pt idx="7">
                  <c:v>43.478260869565219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9D-4F6E-93BA-73C2D154A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352431512"/>
        <c:axId val="364961024"/>
      </c:barChart>
      <c:catAx>
        <c:axId val="3524315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 algn="r">
              <a:defRPr sz="1000"/>
            </a:pPr>
            <a:endParaRPr lang="el-GR"/>
          </a:p>
        </c:txPr>
        <c:crossAx val="364961024"/>
        <c:crosses val="autoZero"/>
        <c:auto val="1"/>
        <c:lblAlgn val="ctr"/>
        <c:lblOffset val="100"/>
        <c:noMultiLvlLbl val="0"/>
      </c:catAx>
      <c:valAx>
        <c:axId val="3649610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5243151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2000">
                <a:solidFill>
                  <a:srgbClr val="717171"/>
                </a:solidFill>
              </a:defRPr>
            </a:pPr>
            <a:endParaRPr lang="el-GR"/>
          </a:p>
        </c:txPr>
      </c:legendEntry>
      <c:legendEntry>
        <c:idx val="1"/>
        <c:txPr>
          <a:bodyPr/>
          <a:lstStyle/>
          <a:p>
            <a:pPr>
              <a:defRPr sz="2000">
                <a:solidFill>
                  <a:srgbClr val="717171"/>
                </a:solidFill>
              </a:defRPr>
            </a:pPr>
            <a:endParaRPr lang="el-GR"/>
          </a:p>
        </c:txPr>
      </c:legendEntry>
      <c:layout>
        <c:manualLayout>
          <c:xMode val="edge"/>
          <c:yMode val="edge"/>
          <c:x val="0.20953346580023641"/>
          <c:y val="4.363504591754578E-2"/>
          <c:w val="0.78949797462384375"/>
          <c:h val="5.3933547919679699E-2"/>
        </c:manualLayout>
      </c:layout>
      <c:overlay val="0"/>
      <c:txPr>
        <a:bodyPr/>
        <a:lstStyle/>
        <a:p>
          <a:pPr>
            <a:defRPr sz="2000"/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l-G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071789818715633"/>
          <c:y val="0"/>
          <c:w val="0.70836831495017949"/>
          <c:h val="0.92253239276230392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ΜΕΧΡΙ 15 ΜΕΡΕΣ</c:v>
                </c:pt>
              </c:strCache>
            </c:strRef>
          </c:tx>
          <c:spPr>
            <a:solidFill>
              <a:srgbClr val="7F6000"/>
            </a:solidFill>
            <a:ln w="28575" cap="flat" cmpd="sng" algn="ctr">
              <a:noFill/>
              <a:round/>
            </a:ln>
            <a:effectLst/>
          </c:spPr>
          <c:invertIfNegative val="1"/>
          <c:dPt>
            <c:idx val="0"/>
            <c:invertIfNegative val="1"/>
            <c:bubble3D val="0"/>
            <c:spPr>
              <a:solidFill>
                <a:schemeClr val="accent4">
                  <a:lumMod val="50000"/>
                </a:schemeClr>
              </a:solidFill>
              <a:ln w="2857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9A-41BA-8446-02F6BDBD7CE3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4">
                  <a:lumMod val="50000"/>
                </a:schemeClr>
              </a:solidFill>
              <a:ln w="2857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9A-41BA-8446-02F6BDBD7CE3}"/>
              </c:ext>
            </c:extLst>
          </c:dPt>
          <c:dPt>
            <c:idx val="3"/>
            <c:invertIfNegative val="1"/>
            <c:bubble3D val="0"/>
            <c:spPr>
              <a:solidFill>
                <a:schemeClr val="accent4">
                  <a:lumMod val="50000"/>
                </a:schemeClr>
              </a:solidFill>
              <a:ln w="2857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9A-41BA-8446-02F6BDBD7CE3}"/>
              </c:ext>
            </c:extLst>
          </c:dPt>
          <c:dPt>
            <c:idx val="4"/>
            <c:invertIfNegative val="1"/>
            <c:bubble3D val="0"/>
            <c:spPr>
              <a:solidFill>
                <a:schemeClr val="accent4">
                  <a:lumMod val="50000"/>
                </a:schemeClr>
              </a:solidFill>
              <a:ln w="2857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9A-41BA-8446-02F6BDBD7CE3}"/>
              </c:ext>
            </c:extLst>
          </c:dPt>
          <c:dPt>
            <c:idx val="5"/>
            <c:invertIfNegative val="1"/>
            <c:bubble3D val="0"/>
            <c:spPr>
              <a:solidFill>
                <a:schemeClr val="accent4">
                  <a:lumMod val="50000"/>
                </a:schemeClr>
              </a:solidFill>
              <a:ln w="2857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F19A-41BA-8446-02F6BDBD7CE3}"/>
              </c:ext>
            </c:extLst>
          </c:dPt>
          <c:dPt>
            <c:idx val="6"/>
            <c:invertIfNegative val="1"/>
            <c:bubble3D val="0"/>
            <c:spPr>
              <a:solidFill>
                <a:schemeClr val="accent4">
                  <a:lumMod val="50000"/>
                </a:schemeClr>
              </a:solidFill>
              <a:ln w="2857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F19A-41BA-8446-02F6BDBD7CE3}"/>
              </c:ext>
            </c:extLst>
          </c:dPt>
          <c:dPt>
            <c:idx val="7"/>
            <c:invertIfNegative val="1"/>
            <c:bubble3D val="0"/>
            <c:spPr>
              <a:solidFill>
                <a:schemeClr val="accent4">
                  <a:lumMod val="50000"/>
                </a:schemeClr>
              </a:solidFill>
              <a:ln w="2857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F19A-41BA-8446-02F6BDBD7C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Σύνολο (168)</c:v>
                </c:pt>
                <c:pt idx="1">
                  <c:v>Ρευματοειδής αρθρίτιδα (81)</c:v>
                </c:pt>
                <c:pt idx="2">
                  <c:v>Συστηματικός Ερυθηματώδης Λύκος (34)</c:v>
                </c:pt>
                <c:pt idx="3">
                  <c:v>Αγκυλοποιητική σπονδυλαρθρίτιδα (11)</c:v>
                </c:pt>
                <c:pt idx="4">
                  <c:v>Ψωριασική αρθρίτιδα (21)</c:v>
                </c:pt>
                <c:pt idx="5">
                  <c:v>Νεανική ιδιοπαθής αρθρίτιδα (2)</c:v>
                </c:pt>
                <c:pt idx="6">
                  <c:v>Ινομυαλγία (9)</c:v>
                </c:pt>
                <c:pt idx="7">
                  <c:v>Άλλη πάθηση (10)</c:v>
                </c:pt>
              </c:strCache>
            </c:strRef>
          </c:cat>
          <c:val>
            <c:numRef>
              <c:f>Sheet1!$B$2:$B$9</c:f>
              <c:numCache>
                <c:formatCode>###0</c:formatCode>
                <c:ptCount val="8"/>
                <c:pt idx="0">
                  <c:v>41.666666666666664</c:v>
                </c:pt>
                <c:pt idx="1">
                  <c:v>43.209876543209873</c:v>
                </c:pt>
                <c:pt idx="2">
                  <c:v>35.294117647058826</c:v>
                </c:pt>
                <c:pt idx="3">
                  <c:v>9.0909090909090917</c:v>
                </c:pt>
                <c:pt idx="4">
                  <c:v>61.904761904761898</c:v>
                </c:pt>
                <c:pt idx="5">
                  <c:v>100</c:v>
                </c:pt>
                <c:pt idx="6">
                  <c:v>33.333333333333329</c:v>
                </c:pt>
                <c:pt idx="7">
                  <c:v>40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 cap="flat" cmpd="sng" algn="ctr"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2E-F19A-41BA-8446-02F6BDBD7C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16-30 ΜΕΡΕΣ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4C14-41D4-91D2-C54EF64D6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Σύνολο (168)</c:v>
                </c:pt>
                <c:pt idx="1">
                  <c:v>Ρευματοειδής αρθρίτιδα (81)</c:v>
                </c:pt>
                <c:pt idx="2">
                  <c:v>Συστηματικός Ερυθηματώδης Λύκος (34)</c:v>
                </c:pt>
                <c:pt idx="3">
                  <c:v>Αγκυλοποιητική σπονδυλαρθρίτιδα (11)</c:v>
                </c:pt>
                <c:pt idx="4">
                  <c:v>Ψωριασική αρθρίτιδα (21)</c:v>
                </c:pt>
                <c:pt idx="5">
                  <c:v>Νεανική ιδιοπαθής αρθρίτιδα (2)</c:v>
                </c:pt>
                <c:pt idx="6">
                  <c:v>Ινομυαλγία (9)</c:v>
                </c:pt>
                <c:pt idx="7">
                  <c:v>Άλλη πάθηση (10)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19.642857142857142</c:v>
                </c:pt>
                <c:pt idx="1">
                  <c:v>13.580246913580247</c:v>
                </c:pt>
                <c:pt idx="2">
                  <c:v>26.470588235294116</c:v>
                </c:pt>
                <c:pt idx="3">
                  <c:v>36.363636363636367</c:v>
                </c:pt>
                <c:pt idx="4">
                  <c:v>19.047619047619047</c:v>
                </c:pt>
                <c:pt idx="5">
                  <c:v>0</c:v>
                </c:pt>
                <c:pt idx="6">
                  <c:v>22.222222222222221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7E24-453A-BBC7-2928346D5C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1-3 ΜΗΝΕΣ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4C14-41D4-91D2-C54EF64D63A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Σύνολο (168)</c:v>
                </c:pt>
                <c:pt idx="1">
                  <c:v>Ρευματοειδής αρθρίτιδα (81)</c:v>
                </c:pt>
                <c:pt idx="2">
                  <c:v>Συστηματικός Ερυθηματώδης Λύκος (34)</c:v>
                </c:pt>
                <c:pt idx="3">
                  <c:v>Αγκυλοποιητική σπονδυλαρθρίτιδα (11)</c:v>
                </c:pt>
                <c:pt idx="4">
                  <c:v>Ψωριασική αρθρίτιδα (21)</c:v>
                </c:pt>
                <c:pt idx="5">
                  <c:v>Νεανική ιδιοπαθής αρθρίτιδα (2)</c:v>
                </c:pt>
                <c:pt idx="6">
                  <c:v>Ινομυαλγία (9)</c:v>
                </c:pt>
                <c:pt idx="7">
                  <c:v>Άλλη πάθηση (10)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8"/>
                <c:pt idx="0">
                  <c:v>13.69047619047619</c:v>
                </c:pt>
                <c:pt idx="1">
                  <c:v>14.814814814814813</c:v>
                </c:pt>
                <c:pt idx="2">
                  <c:v>8.8235294117647065</c:v>
                </c:pt>
                <c:pt idx="3">
                  <c:v>18.181818181818183</c:v>
                </c:pt>
                <c:pt idx="4">
                  <c:v>14.285714285714285</c:v>
                </c:pt>
                <c:pt idx="5">
                  <c:v>0</c:v>
                </c:pt>
                <c:pt idx="6">
                  <c:v>11.111111111111111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7E24-453A-BBC7-2928346D5C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ΠΑΝΩ ΑΠΌ 3 ΜΗΝΕΣ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4C14-41D4-91D2-C54EF64D63A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Σύνολο (168)</c:v>
                </c:pt>
                <c:pt idx="1">
                  <c:v>Ρευματοειδής αρθρίτιδα (81)</c:v>
                </c:pt>
                <c:pt idx="2">
                  <c:v>Συστηματικός Ερυθηματώδης Λύκος (34)</c:v>
                </c:pt>
                <c:pt idx="3">
                  <c:v>Αγκυλοποιητική σπονδυλαρθρίτιδα (11)</c:v>
                </c:pt>
                <c:pt idx="4">
                  <c:v>Ψωριασική αρθρίτιδα (21)</c:v>
                </c:pt>
                <c:pt idx="5">
                  <c:v>Νεανική ιδιοπαθής αρθρίτιδα (2)</c:v>
                </c:pt>
                <c:pt idx="6">
                  <c:v>Ινομυαλγία (9)</c:v>
                </c:pt>
                <c:pt idx="7">
                  <c:v>Άλλη πάθηση (10)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22.619047619047617</c:v>
                </c:pt>
                <c:pt idx="1">
                  <c:v>24.69135802469135</c:v>
                </c:pt>
                <c:pt idx="2">
                  <c:v>26.470588235294116</c:v>
                </c:pt>
                <c:pt idx="3">
                  <c:v>36.363636363636367</c:v>
                </c:pt>
                <c:pt idx="4">
                  <c:v>4.7619047619047619</c:v>
                </c:pt>
                <c:pt idx="5">
                  <c:v>0</c:v>
                </c:pt>
                <c:pt idx="6">
                  <c:v>33.333333333333329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7E24-453A-BBC7-2928346D5C4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ΔΕ ΘΥΜΑΜΑΙ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4C14-41D4-91D2-C54EF64D63A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4C14-41D4-91D2-C54EF64D63A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4C14-41D4-91D2-C54EF64D63A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4C14-41D4-91D2-C54EF64D63A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4C14-41D4-91D2-C54EF64D6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Σύνολο (168)</c:v>
                </c:pt>
                <c:pt idx="1">
                  <c:v>Ρευματοειδής αρθρίτιδα (81)</c:v>
                </c:pt>
                <c:pt idx="2">
                  <c:v>Συστηματικός Ερυθηματώδης Λύκος (34)</c:v>
                </c:pt>
                <c:pt idx="3">
                  <c:v>Αγκυλοποιητική σπονδυλαρθρίτιδα (11)</c:v>
                </c:pt>
                <c:pt idx="4">
                  <c:v>Ψωριασική αρθρίτιδα (21)</c:v>
                </c:pt>
                <c:pt idx="5">
                  <c:v>Νεανική ιδιοπαθής αρθρίτιδα (2)</c:v>
                </c:pt>
                <c:pt idx="6">
                  <c:v>Ινομυαλγία (9)</c:v>
                </c:pt>
                <c:pt idx="7">
                  <c:v>Άλλη πάθηση (10)</c:v>
                </c:pt>
              </c:strCache>
            </c:strRef>
          </c:cat>
          <c:val>
            <c:numRef>
              <c:f>Sheet1!$F$2:$F$9</c:f>
              <c:numCache>
                <c:formatCode>#,##0</c:formatCode>
                <c:ptCount val="8"/>
                <c:pt idx="0">
                  <c:v>2.3809523809523809</c:v>
                </c:pt>
                <c:pt idx="1">
                  <c:v>3.7037037037037033</c:v>
                </c:pt>
                <c:pt idx="2">
                  <c:v>2.9411764705882351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7E24-453A-BBC7-2928346D5C4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1"/>
        <c:overlap val="100"/>
        <c:axId val="1768092560"/>
        <c:axId val="1768087664"/>
      </c:barChart>
      <c:catAx>
        <c:axId val="1768092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 algn="r">
              <a:defRPr/>
            </a:pPr>
            <a:endParaRPr lang="el-GR"/>
          </a:p>
        </c:txPr>
        <c:crossAx val="1768087664"/>
        <c:crosses val="autoZero"/>
        <c:auto val="1"/>
        <c:lblAlgn val="ctr"/>
        <c:lblOffset val="100"/>
        <c:noMultiLvlLbl val="1"/>
      </c:catAx>
      <c:valAx>
        <c:axId val="1768087664"/>
        <c:scaling>
          <c:orientation val="minMax"/>
          <c:max val="12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768092560"/>
        <c:crosses val="max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03701096956475"/>
          <c:y val="0.91304894102514855"/>
          <c:w val="0.66173572498667765"/>
          <c:h val="8.6951058974851406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l-GR"/>
        </a:p>
      </c:txPr>
    </c:legend>
    <c:plotVisOnly val="1"/>
    <c:dispBlanksAs val="gap"/>
    <c:showDLblsOverMax val="1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l-G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2FD9-D34B-4D88-AF0C-C2BBECFA15A3}" type="datetimeFigureOut">
              <a:rPr lang="el-GR" smtClean="0"/>
              <a:t>20/2/2023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E903-BCCB-4601-A0A9-E02F73B346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052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2FD9-D34B-4D88-AF0C-C2BBECFA15A3}" type="datetimeFigureOut">
              <a:rPr lang="el-GR" smtClean="0"/>
              <a:t>20/2/2023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E903-BCCB-4601-A0A9-E02F73B346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579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2FD9-D34B-4D88-AF0C-C2BBECFA15A3}" type="datetimeFigureOut">
              <a:rPr lang="el-GR" smtClean="0"/>
              <a:t>20/2/2023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E903-BCCB-4601-A0A9-E02F73B346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7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2FD9-D34B-4D88-AF0C-C2BBECFA15A3}" type="datetimeFigureOut">
              <a:rPr lang="el-GR" smtClean="0"/>
              <a:t>20/2/2023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E903-BCCB-4601-A0A9-E02F73B346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134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2FD9-D34B-4D88-AF0C-C2BBECFA15A3}" type="datetimeFigureOut">
              <a:rPr lang="el-GR" smtClean="0"/>
              <a:t>20/2/2023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E903-BCCB-4601-A0A9-E02F73B346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953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2FD9-D34B-4D88-AF0C-C2BBECFA15A3}" type="datetimeFigureOut">
              <a:rPr lang="el-GR" smtClean="0"/>
              <a:t>20/2/2023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E903-BCCB-4601-A0A9-E02F73B346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885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2FD9-D34B-4D88-AF0C-C2BBECFA15A3}" type="datetimeFigureOut">
              <a:rPr lang="el-GR" smtClean="0"/>
              <a:t>20/2/2023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E903-BCCB-4601-A0A9-E02F73B346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95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2FD9-D34B-4D88-AF0C-C2BBECFA15A3}" type="datetimeFigureOut">
              <a:rPr lang="el-GR" smtClean="0"/>
              <a:t>20/2/2023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E903-BCCB-4601-A0A9-E02F73B346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910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2FD9-D34B-4D88-AF0C-C2BBECFA15A3}" type="datetimeFigureOut">
              <a:rPr lang="el-GR" smtClean="0"/>
              <a:t>20/2/2023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E903-BCCB-4601-A0A9-E02F73B346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700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2FD9-D34B-4D88-AF0C-C2BBECFA15A3}" type="datetimeFigureOut">
              <a:rPr lang="el-GR" smtClean="0"/>
              <a:t>20/2/2023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E903-BCCB-4601-A0A9-E02F73B346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490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2FD9-D34B-4D88-AF0C-C2BBECFA15A3}" type="datetimeFigureOut">
              <a:rPr lang="el-GR" smtClean="0"/>
              <a:t>20/2/2023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E903-BCCB-4601-A0A9-E02F73B346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585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2FD9-D34B-4D88-AF0C-C2BBECFA15A3}" type="datetimeFigureOut">
              <a:rPr lang="el-GR" smtClean="0"/>
              <a:t>20/2/2023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1E903-BCCB-4601-A0A9-E02F73B346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667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3" Type="http://schemas.openxmlformats.org/officeDocument/2006/relationships/chart" Target="../charts/chart25.xml"/><Relationship Id="rId7" Type="http://schemas.openxmlformats.org/officeDocument/2006/relationships/chart" Target="../charts/chart29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hart" Target="../charts/chart2.xml"/><Relationship Id="rId5" Type="http://schemas.openxmlformats.org/officeDocument/2006/relationships/image" Target="../media/image3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EC90F2-E036-7ECE-E889-7F14E5A15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577" y="712100"/>
            <a:ext cx="7533685" cy="3299512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chemeClr val="accent2"/>
                </a:solidFill>
              </a:rPr>
              <a:t>ΕΡΕΥΝΑ:</a:t>
            </a:r>
            <a:br>
              <a:rPr lang="en-US" dirty="0"/>
            </a:br>
            <a:r>
              <a:rPr lang="el-GR" sz="4000" b="1" kern="0" dirty="0">
                <a:solidFill>
                  <a:schemeClr val="accent1">
                    <a:lumMod val="75000"/>
                  </a:schemeClr>
                </a:solidFill>
                <a:sym typeface="Dosis"/>
              </a:rPr>
              <a:t> Το ταξίδι του ασθενή με ρευματικό νόσημα μέχρι τη διάγνωση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BAF9A03-40B8-19CE-3DBD-4A308C924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51" y="4011612"/>
            <a:ext cx="5143500" cy="267652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D4DC690-A98B-717E-803D-FC6D5A44E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51" y="366838"/>
            <a:ext cx="3236814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2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E5DF26C-DA1B-CC76-3B53-9024D09DF654}"/>
              </a:ext>
            </a:extLst>
          </p:cNvPr>
          <p:cNvSpPr/>
          <p:nvPr/>
        </p:nvSpPr>
        <p:spPr>
          <a:xfrm>
            <a:off x="8401050" y="-14072"/>
            <a:ext cx="3308710" cy="688476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l-GR" sz="1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434E4FC5-41DB-793D-10BB-AE1A7DAFCC2C}"/>
              </a:ext>
            </a:extLst>
          </p:cNvPr>
          <p:cNvSpPr txBox="1">
            <a:spLocks/>
          </p:cNvSpPr>
          <p:nvPr/>
        </p:nvSpPr>
        <p:spPr bwMode="gray">
          <a:xfrm>
            <a:off x="9145770" y="506310"/>
            <a:ext cx="1471728" cy="530658"/>
          </a:xfrm>
          <a:prstGeom prst="rect">
            <a:avLst/>
          </a:prstGeom>
        </p:spPr>
        <p:txBody>
          <a:bodyPr anchor="t">
            <a:spAutoFit/>
          </a:bodyPr>
          <a:lstStyle>
            <a:defPPr>
              <a:defRPr lang="en-US"/>
            </a:defPPr>
            <a:lvl1pPr>
              <a:lnSpc>
                <a:spcPct val="89000"/>
              </a:lnSpc>
              <a:spcBef>
                <a:spcPct val="0"/>
              </a:spcBef>
              <a:buNone/>
              <a:defRPr sz="24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l-GR" sz="1600" b="1" dirty="0">
                <a:solidFill>
                  <a:srgbClr val="2F384B"/>
                </a:solidFill>
              </a:rPr>
              <a:t>Μέσος όρος </a:t>
            </a:r>
            <a:endParaRPr lang="en-US" sz="1600" b="1" dirty="0">
              <a:solidFill>
                <a:srgbClr val="2F384B"/>
              </a:solidFill>
            </a:endParaRPr>
          </a:p>
          <a:p>
            <a:pPr lvl="0" algn="ctr">
              <a:defRPr/>
            </a:pPr>
            <a:r>
              <a:rPr lang="el-GR" sz="1600" b="1" dirty="0">
                <a:solidFill>
                  <a:srgbClr val="2F384B"/>
                </a:solidFill>
              </a:rPr>
              <a:t>(σε μήνες) </a:t>
            </a:r>
            <a:endParaRPr lang="en-US" sz="1600" b="1" dirty="0">
              <a:solidFill>
                <a:srgbClr val="2F384B"/>
              </a:solidFill>
            </a:endParaRPr>
          </a:p>
        </p:txBody>
      </p:sp>
      <p:sp>
        <p:nvSpPr>
          <p:cNvPr id="31" name="TextBox 41">
            <a:extLst>
              <a:ext uri="{FF2B5EF4-FFF2-40B4-BE49-F238E27FC236}">
                <a16:creationId xmlns:a16="http://schemas.microsoft.com/office/drawing/2014/main" id="{B5BC106C-C6A0-48D4-8578-03444CC61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127" y="913610"/>
            <a:ext cx="311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4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4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62D6D-31D8-4BFB-ACF6-2C8CC1BEC7F8}"/>
              </a:ext>
            </a:extLst>
          </p:cNvPr>
          <p:cNvGrpSpPr/>
          <p:nvPr/>
        </p:nvGrpSpPr>
        <p:grpSpPr>
          <a:xfrm>
            <a:off x="943967" y="6519963"/>
            <a:ext cx="4194090" cy="360569"/>
            <a:chOff x="1009371" y="6512887"/>
            <a:chExt cx="5275187" cy="334775"/>
          </a:xfrm>
        </p:grpSpPr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1545AD7E-FB71-4C94-9222-8E5F8A643EA7}"/>
                </a:ext>
              </a:extLst>
            </p:cNvPr>
            <p:cNvSpPr txBox="1"/>
            <p:nvPr/>
          </p:nvSpPr>
          <p:spPr>
            <a:xfrm>
              <a:off x="1251077" y="6533327"/>
              <a:ext cx="5033481" cy="314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Ερ.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8 </a:t>
              </a:r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Segoe UI" panose="020B0502040204020203" pitchFamily="34" charset="0"/>
                </a:rPr>
                <a:t>Πόσος καιρός μεσολάβησε από την πρώτη σας επίσκεψη σε γιατρό για τα πρώτα συμπτώματα μέχρι την τελική διάγνωση του νοσήματός σας από την άλλη ειδικότητα; </a:t>
              </a:r>
            </a:p>
          </p:txBody>
        </p:sp>
        <p:pic>
          <p:nvPicPr>
            <p:cNvPr id="34" name="Picture 4" descr="ÎÏÎ¿ÏÎ­Î»ÎµÏÎ¼Î± ÎµÎ¹ÎºÏÎ½Î±Ï Î³Î¹Î± question clipart head">
              <a:extLst>
                <a:ext uri="{FF2B5EF4-FFF2-40B4-BE49-F238E27FC236}">
                  <a16:creationId xmlns:a16="http://schemas.microsoft.com/office/drawing/2014/main" id="{BF1D1B21-5407-4E76-AA97-E4272F5D7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5" t="53416" r="71122" b="17694"/>
            <a:stretch/>
          </p:blipFill>
          <p:spPr bwMode="auto">
            <a:xfrm>
              <a:off x="1009371" y="6512887"/>
              <a:ext cx="341627" cy="313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882F369-B18B-4CC8-B703-31ADA28D5139}"/>
              </a:ext>
            </a:extLst>
          </p:cNvPr>
          <p:cNvSpPr txBox="1"/>
          <p:nvPr/>
        </p:nvSpPr>
        <p:spPr>
          <a:xfrm>
            <a:off x="9075016" y="6456466"/>
            <a:ext cx="25822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Μικρή βάση: Ενδεικτικά αποτελέσματα</a:t>
            </a:r>
            <a:endParaRPr lang="el-GR" baseline="30000" dirty="0">
              <a:solidFill>
                <a:srgbClr val="C00000"/>
              </a:solidFill>
            </a:endParaRPr>
          </a:p>
        </p:txBody>
      </p:sp>
      <p:graphicFrame>
        <p:nvGraphicFramePr>
          <p:cNvPr id="11" name="Object 27">
            <a:extLst>
              <a:ext uri="{FF2B5EF4-FFF2-40B4-BE49-F238E27FC236}">
                <a16:creationId xmlns:a16="http://schemas.microsoft.com/office/drawing/2014/main" id="{1084D419-A1DA-65DB-4F3B-D37B1935CA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124" y="1113530"/>
          <a:ext cx="8830905" cy="534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18">
            <a:extLst>
              <a:ext uri="{FF2B5EF4-FFF2-40B4-BE49-F238E27FC236}">
                <a16:creationId xmlns:a16="http://schemas.microsoft.com/office/drawing/2014/main" id="{C7E4A6EB-7106-8AE5-8396-D9A883F93E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26511" y="974592"/>
          <a:ext cx="1736133" cy="496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C012AB4-E669-99DA-C19D-4CECCA55E6D2}"/>
              </a:ext>
            </a:extLst>
          </p:cNvPr>
          <p:cNvSpPr txBox="1">
            <a:spLocks/>
          </p:cNvSpPr>
          <p:nvPr/>
        </p:nvSpPr>
        <p:spPr bwMode="gray">
          <a:xfrm>
            <a:off x="426634" y="1680015"/>
            <a:ext cx="1471728" cy="284052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l-GR"/>
            </a:defPPr>
            <a:lvl1pPr marR="0" lvl="0" indent="0" fontAlgn="auto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2F384B"/>
                </a:solidFill>
                <a:effectLst/>
                <a:uLnTx/>
                <a:uFillTx/>
                <a:latin typeface="Calibri Light"/>
                <a:ea typeface="+mj-ea"/>
                <a:cs typeface="+mj-cs"/>
              </a:defRPr>
            </a:lvl1pPr>
          </a:lstStyle>
          <a:p>
            <a:r>
              <a:rPr lang="el-GR" dirty="0"/>
              <a:t>Πάθηση</a:t>
            </a:r>
            <a:endParaRPr lang="en-US" dirty="0"/>
          </a:p>
        </p:txBody>
      </p:sp>
      <p:sp>
        <p:nvSpPr>
          <p:cNvPr id="14" name="Line 30">
            <a:extLst>
              <a:ext uri="{FF2B5EF4-FFF2-40B4-BE49-F238E27FC236}">
                <a16:creationId xmlns:a16="http://schemas.microsoft.com/office/drawing/2014/main" id="{A50E5953-8B54-B205-EC66-3AEECA77F9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72" y="1706131"/>
            <a:ext cx="12176125" cy="0"/>
          </a:xfrm>
          <a:prstGeom prst="line">
            <a:avLst/>
          </a:prstGeom>
          <a:noFill/>
          <a:ln w="9525" cap="flat" cmpd="sng">
            <a:solidFill>
              <a:srgbClr val="B3B3B3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5816D1-C101-897C-0A1A-04FB914807E8}"/>
              </a:ext>
            </a:extLst>
          </p:cNvPr>
          <p:cNvSpPr txBox="1"/>
          <p:nvPr/>
        </p:nvSpPr>
        <p:spPr>
          <a:xfrm>
            <a:off x="2734970" y="4207699"/>
            <a:ext cx="282920" cy="37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C2C17-E633-FCE7-0EB6-5D897562AF38}"/>
              </a:ext>
            </a:extLst>
          </p:cNvPr>
          <p:cNvSpPr txBox="1"/>
          <p:nvPr/>
        </p:nvSpPr>
        <p:spPr>
          <a:xfrm>
            <a:off x="2706304" y="4803713"/>
            <a:ext cx="282920" cy="37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01F50-1E8A-67A7-FF1B-7C72AB77AABA}"/>
              </a:ext>
            </a:extLst>
          </p:cNvPr>
          <p:cNvSpPr txBox="1"/>
          <p:nvPr/>
        </p:nvSpPr>
        <p:spPr>
          <a:xfrm>
            <a:off x="2704799" y="5399728"/>
            <a:ext cx="282920" cy="37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lang="el-GR" dirty="0"/>
          </a:p>
        </p:txBody>
      </p:sp>
      <p:sp>
        <p:nvSpPr>
          <p:cNvPr id="7" name="Google Shape;81;p13">
            <a:extLst>
              <a:ext uri="{FF2B5EF4-FFF2-40B4-BE49-F238E27FC236}">
                <a16:creationId xmlns:a16="http://schemas.microsoft.com/office/drawing/2014/main" id="{F9375435-34AF-818A-65AF-507EAAEE7632}"/>
              </a:ext>
            </a:extLst>
          </p:cNvPr>
          <p:cNvSpPr txBox="1">
            <a:spLocks/>
          </p:cNvSpPr>
          <p:nvPr/>
        </p:nvSpPr>
        <p:spPr>
          <a:xfrm>
            <a:off x="626125" y="-87591"/>
            <a:ext cx="766646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lvl="0">
              <a:buClr>
                <a:srgbClr val="0DB7C4"/>
              </a:buClr>
              <a:defRPr/>
            </a:pPr>
            <a:r>
              <a:rPr lang="el-GR" b="1" kern="0" dirty="0">
                <a:solidFill>
                  <a:srgbClr val="0DB7C4"/>
                </a:solidFill>
                <a:latin typeface="+mj-lt"/>
              </a:rPr>
              <a:t>Πόσος καιρός μεσολάβησε από την πρώτη επίσκεψη σε γιατρό μέχρι την τελική διάγνωση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DB7C4"/>
              </a:solidFill>
              <a:effectLst/>
              <a:uLnTx/>
              <a:uFillTx/>
              <a:latin typeface="+mj-lt"/>
              <a:sym typeface="Dosi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45945F-D7A9-0176-A9F0-1E9990FF625E}"/>
              </a:ext>
            </a:extLst>
          </p:cNvPr>
          <p:cNvSpPr>
            <a:spLocks noChangeArrowheads="1"/>
          </p:cNvSpPr>
          <p:nvPr/>
        </p:nvSpPr>
        <p:spPr bwMode="gray">
          <a:xfrm>
            <a:off x="-353639" y="758381"/>
            <a:ext cx="79188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1400" b="1" dirty="0">
                <a:solidFill>
                  <a:schemeClr val="dk1"/>
                </a:solidFill>
              </a:rPr>
              <a:t>Βάση: Όσοι τους έγινε η τελική διάγνωση από </a:t>
            </a:r>
            <a:r>
              <a:rPr lang="el-GR" altLang="el-GR" sz="1400" b="1" u="sng" dirty="0">
                <a:solidFill>
                  <a:schemeClr val="dk1"/>
                </a:solidFill>
              </a:rPr>
              <a:t>άλλη</a:t>
            </a:r>
            <a:r>
              <a:rPr lang="el-GR" altLang="el-GR" sz="1400" b="1" dirty="0">
                <a:solidFill>
                  <a:schemeClr val="dk1"/>
                </a:solidFill>
              </a:rPr>
              <a:t> ειδικότητα  64% </a:t>
            </a:r>
            <a:r>
              <a:rPr lang="el-GR" altLang="el-GR" sz="1400" dirty="0">
                <a:solidFill>
                  <a:schemeClr val="dk1"/>
                </a:solidFill>
              </a:rPr>
              <a:t>(</a:t>
            </a:r>
            <a:r>
              <a:rPr lang="en-US" altLang="el-GR" sz="1400" dirty="0">
                <a:solidFill>
                  <a:schemeClr val="dk1"/>
                </a:solidFill>
              </a:rPr>
              <a:t>n=</a:t>
            </a:r>
            <a:r>
              <a:rPr lang="el-GR" altLang="el-GR" sz="1400" dirty="0">
                <a:solidFill>
                  <a:schemeClr val="dk1"/>
                </a:solidFill>
              </a:rPr>
              <a:t>295</a:t>
            </a:r>
            <a:r>
              <a:rPr lang="en-US" altLang="el-GR" sz="1400" dirty="0">
                <a:solidFill>
                  <a:schemeClr val="dk1"/>
                </a:solidFill>
              </a:rPr>
              <a:t>)</a:t>
            </a:r>
            <a:endParaRPr lang="el-GR" altLang="el-GR" sz="1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  <p:bldGraphic spid="30" grpId="0">
        <p:bldAsOne/>
      </p:bldGraphic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;p13">
            <a:extLst>
              <a:ext uri="{FF2B5EF4-FFF2-40B4-BE49-F238E27FC236}">
                <a16:creationId xmlns:a16="http://schemas.microsoft.com/office/drawing/2014/main" id="{C12D74E0-287C-43AE-84C0-92FE0715BD9D}"/>
              </a:ext>
            </a:extLst>
          </p:cNvPr>
          <p:cNvSpPr txBox="1">
            <a:spLocks/>
          </p:cNvSpPr>
          <p:nvPr/>
        </p:nvSpPr>
        <p:spPr>
          <a:xfrm>
            <a:off x="669524" y="180487"/>
            <a:ext cx="1075666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lvl="0">
              <a:buClr>
                <a:srgbClr val="0DB7C4"/>
              </a:buClr>
              <a:defRPr/>
            </a:pP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srgbClr val="0DB7C4"/>
                </a:solidFill>
                <a:effectLst/>
                <a:uLnTx/>
                <a:uFillTx/>
                <a:latin typeface="+mj-lt"/>
                <a:sym typeface="Dosis"/>
              </a:rPr>
              <a:t> </a:t>
            </a:r>
            <a:r>
              <a:rPr lang="el-GR" b="1" kern="0" dirty="0">
                <a:solidFill>
                  <a:srgbClr val="0DB7C4"/>
                </a:solidFill>
                <a:latin typeface="+mj-lt"/>
              </a:rPr>
              <a:t>Ειδικότητα που έκανε την τελική διάγνωση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DB7C4"/>
              </a:solidFill>
              <a:effectLst/>
              <a:uLnTx/>
              <a:uFillTx/>
              <a:latin typeface="+mj-lt"/>
              <a:sym typeface="Dosi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62D6D-31D8-4BFB-ACF6-2C8CC1BEC7F8}"/>
              </a:ext>
            </a:extLst>
          </p:cNvPr>
          <p:cNvGrpSpPr/>
          <p:nvPr/>
        </p:nvGrpSpPr>
        <p:grpSpPr>
          <a:xfrm>
            <a:off x="1009388" y="6518050"/>
            <a:ext cx="6206223" cy="313930"/>
            <a:chOff x="1009371" y="6512887"/>
            <a:chExt cx="6206223" cy="313930"/>
          </a:xfrm>
        </p:grpSpPr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1545AD7E-FB71-4C94-9222-8E5F8A643EA7}"/>
                </a:ext>
              </a:extLst>
            </p:cNvPr>
            <p:cNvSpPr txBox="1"/>
            <p:nvPr/>
          </p:nvSpPr>
          <p:spPr>
            <a:xfrm>
              <a:off x="1251077" y="6587230"/>
              <a:ext cx="59645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Ερ.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7</a:t>
              </a:r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Segoe UI" panose="020B0502040204020203" pitchFamily="34" charset="0"/>
                </a:rPr>
                <a:t> Ποια ειδικότητα έκανε τη διάγνωση του νοσήματός σας;</a:t>
              </a:r>
            </a:p>
          </p:txBody>
        </p:sp>
        <p:pic>
          <p:nvPicPr>
            <p:cNvPr id="34" name="Picture 4" descr="ÎÏÎ¿ÏÎ­Î»ÎµÏÎ¼Î± ÎµÎ¹ÎºÏÎ½Î±Ï Î³Î¹Î± question clipart head">
              <a:extLst>
                <a:ext uri="{FF2B5EF4-FFF2-40B4-BE49-F238E27FC236}">
                  <a16:creationId xmlns:a16="http://schemas.microsoft.com/office/drawing/2014/main" id="{BF1D1B21-5407-4E76-AA97-E4272F5D7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5" t="53416" r="71122" b="17694"/>
            <a:stretch/>
          </p:blipFill>
          <p:spPr bwMode="auto">
            <a:xfrm>
              <a:off x="1009371" y="6512887"/>
              <a:ext cx="341627" cy="313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882F369-B18B-4CC8-B703-31ADA28D5139}"/>
              </a:ext>
            </a:extLst>
          </p:cNvPr>
          <p:cNvSpPr txBox="1"/>
          <p:nvPr/>
        </p:nvSpPr>
        <p:spPr>
          <a:xfrm>
            <a:off x="8358642" y="6590763"/>
            <a:ext cx="25822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Μικρή βάση: Ενδεικτικά αποτελέσματα</a:t>
            </a:r>
            <a:endParaRPr lang="el-GR" baseline="30000" dirty="0">
              <a:solidFill>
                <a:srgbClr val="C00000"/>
              </a:solidFill>
            </a:endParaRPr>
          </a:p>
        </p:txBody>
      </p:sp>
      <p:sp>
        <p:nvSpPr>
          <p:cNvPr id="9" name="Line 30">
            <a:extLst>
              <a:ext uri="{FF2B5EF4-FFF2-40B4-BE49-F238E27FC236}">
                <a16:creationId xmlns:a16="http://schemas.microsoft.com/office/drawing/2014/main" id="{62AD6E5F-DD99-7407-58C5-10AC3E44DF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5" y="1802704"/>
            <a:ext cx="12176125" cy="0"/>
          </a:xfrm>
          <a:prstGeom prst="line">
            <a:avLst/>
          </a:prstGeom>
          <a:noFill/>
          <a:ln w="9525" cap="flat" cmpd="sng">
            <a:solidFill>
              <a:srgbClr val="B3B3B3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58045EA8-9174-B565-162F-ABEA620CC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788" y="895983"/>
            <a:ext cx="311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4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4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A05EB968-F774-00AD-E6CD-52BFAC2AAE6A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790403" y="855332"/>
          <a:ext cx="8818075" cy="570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102BCC-A50C-69BC-AC9C-25EAE5F84CEB}"/>
              </a:ext>
            </a:extLst>
          </p:cNvPr>
          <p:cNvSpPr txBox="1"/>
          <p:nvPr/>
        </p:nvSpPr>
        <p:spPr>
          <a:xfrm>
            <a:off x="2996816" y="4545833"/>
            <a:ext cx="282920" cy="37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F9CD6C-EFC8-8A60-AA66-DCA177AEA586}"/>
              </a:ext>
            </a:extLst>
          </p:cNvPr>
          <p:cNvSpPr txBox="1"/>
          <p:nvPr/>
        </p:nvSpPr>
        <p:spPr>
          <a:xfrm>
            <a:off x="2968149" y="5178062"/>
            <a:ext cx="282920" cy="37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932D39-A739-011D-4C98-D1897ADD87A9}"/>
              </a:ext>
            </a:extLst>
          </p:cNvPr>
          <p:cNvSpPr txBox="1"/>
          <p:nvPr/>
        </p:nvSpPr>
        <p:spPr>
          <a:xfrm>
            <a:off x="2993804" y="5800510"/>
            <a:ext cx="282920" cy="37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lang="el-G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23A1E8-F949-E929-6E9F-C66BA3B9B0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-353639" y="758381"/>
            <a:ext cx="79188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1400" b="1" dirty="0">
                <a:solidFill>
                  <a:schemeClr val="dk1"/>
                </a:solidFill>
              </a:rPr>
              <a:t>Βάση: Όσοι τους έγινε η τελική διάγνωση από </a:t>
            </a:r>
            <a:r>
              <a:rPr lang="el-GR" altLang="el-GR" sz="1400" b="1" u="sng" dirty="0">
                <a:solidFill>
                  <a:schemeClr val="dk1"/>
                </a:solidFill>
              </a:rPr>
              <a:t>άλλη</a:t>
            </a:r>
            <a:r>
              <a:rPr lang="el-GR" altLang="el-GR" sz="1400" b="1" dirty="0">
                <a:solidFill>
                  <a:schemeClr val="dk1"/>
                </a:solidFill>
              </a:rPr>
              <a:t> ειδικότητα  64% </a:t>
            </a:r>
            <a:r>
              <a:rPr lang="el-GR" altLang="el-GR" sz="1400" dirty="0">
                <a:solidFill>
                  <a:schemeClr val="dk1"/>
                </a:solidFill>
              </a:rPr>
              <a:t>(</a:t>
            </a:r>
            <a:r>
              <a:rPr lang="en-US" altLang="el-GR" sz="1400" dirty="0">
                <a:solidFill>
                  <a:schemeClr val="dk1"/>
                </a:solidFill>
              </a:rPr>
              <a:t>n=</a:t>
            </a:r>
            <a:r>
              <a:rPr lang="el-GR" altLang="el-GR" sz="1400" dirty="0">
                <a:solidFill>
                  <a:schemeClr val="dk1"/>
                </a:solidFill>
              </a:rPr>
              <a:t>295</a:t>
            </a:r>
            <a:r>
              <a:rPr lang="en-US" altLang="el-GR" sz="1400" dirty="0">
                <a:solidFill>
                  <a:schemeClr val="dk1"/>
                </a:solidFill>
              </a:rPr>
              <a:t>)</a:t>
            </a:r>
            <a:endParaRPr lang="el-GR" altLang="el-GR" sz="1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6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11D6EF1-D0D3-383D-980E-51548CBC7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913791" y="734456"/>
            <a:ext cx="3531994" cy="5814395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6E5CCF-1AAA-1914-3347-2E945B4A1703}"/>
              </a:ext>
            </a:extLst>
          </p:cNvPr>
          <p:cNvSpPr/>
          <p:nvPr/>
        </p:nvSpPr>
        <p:spPr>
          <a:xfrm>
            <a:off x="379802" y="5277655"/>
            <a:ext cx="11432395" cy="1144421"/>
          </a:xfrm>
          <a:prstGeom prst="rect">
            <a:avLst/>
          </a:prstGeom>
          <a:solidFill>
            <a:srgbClr val="5B9BD5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6" name="Object 27">
            <a:extLst>
              <a:ext uri="{FF2B5EF4-FFF2-40B4-BE49-F238E27FC236}">
                <a16:creationId xmlns:a16="http://schemas.microsoft.com/office/drawing/2014/main" id="{B7B403FA-3208-2F4C-D1B3-C826DC242B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442" y="1332558"/>
          <a:ext cx="5016624" cy="5050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62D6D-31D8-4BFB-ACF6-2C8CC1BEC7F8}"/>
              </a:ext>
            </a:extLst>
          </p:cNvPr>
          <p:cNvGrpSpPr/>
          <p:nvPr/>
        </p:nvGrpSpPr>
        <p:grpSpPr>
          <a:xfrm>
            <a:off x="1009388" y="6518050"/>
            <a:ext cx="3591641" cy="369355"/>
            <a:chOff x="1009371" y="6512887"/>
            <a:chExt cx="3591641" cy="369355"/>
          </a:xfrm>
        </p:grpSpPr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1545AD7E-FB71-4C94-9222-8E5F8A643EA7}"/>
                </a:ext>
              </a:extLst>
            </p:cNvPr>
            <p:cNvSpPr txBox="1"/>
            <p:nvPr/>
          </p:nvSpPr>
          <p:spPr>
            <a:xfrm>
              <a:off x="1251077" y="6543688"/>
              <a:ext cx="3349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Ερ.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9</a:t>
              </a:r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Segoe UI" panose="020B0502040204020203" pitchFamily="34" charset="0"/>
                </a:rPr>
                <a:t> Ποιο ήταν το σημαντικότερο πρόβλημα που αντιμετωπίσατε, αν αντιμετωπίσατε, μέχρι την τελική διάγνωση του νοσήματός σας;</a:t>
              </a:r>
            </a:p>
          </p:txBody>
        </p:sp>
        <p:pic>
          <p:nvPicPr>
            <p:cNvPr id="34" name="Picture 4" descr="ÎÏÎ¿ÏÎ­Î»ÎµÏÎ¼Î± ÎµÎ¹ÎºÏÎ½Î±Ï Î³Î¹Î± question clipart head">
              <a:extLst>
                <a:ext uri="{FF2B5EF4-FFF2-40B4-BE49-F238E27FC236}">
                  <a16:creationId xmlns:a16="http://schemas.microsoft.com/office/drawing/2014/main" id="{BF1D1B21-5407-4E76-AA97-E4272F5D7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5" t="53416" r="71122" b="17694"/>
            <a:stretch/>
          </p:blipFill>
          <p:spPr bwMode="auto">
            <a:xfrm>
              <a:off x="1009371" y="6512887"/>
              <a:ext cx="341627" cy="313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41">
            <a:extLst>
              <a:ext uri="{FF2B5EF4-FFF2-40B4-BE49-F238E27FC236}">
                <a16:creationId xmlns:a16="http://schemas.microsoft.com/office/drawing/2014/main" id="{61588E37-B3EC-4F05-ABEC-118B8A40D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996" y="1178669"/>
            <a:ext cx="311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4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4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15" name="TextBox 41">
            <a:extLst>
              <a:ext uri="{FF2B5EF4-FFF2-40B4-BE49-F238E27FC236}">
                <a16:creationId xmlns:a16="http://schemas.microsoft.com/office/drawing/2014/main" id="{A7342759-D68C-F780-764F-B82913FFF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595" y="1206530"/>
            <a:ext cx="311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4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4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18" name="TextBox 41">
            <a:extLst>
              <a:ext uri="{FF2B5EF4-FFF2-40B4-BE49-F238E27FC236}">
                <a16:creationId xmlns:a16="http://schemas.microsoft.com/office/drawing/2014/main" id="{371529C1-5443-61D9-B1E7-03C675AA4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560" y="1203841"/>
            <a:ext cx="311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4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4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graphicFrame>
        <p:nvGraphicFramePr>
          <p:cNvPr id="3" name="Object 27">
            <a:extLst>
              <a:ext uri="{FF2B5EF4-FFF2-40B4-BE49-F238E27FC236}">
                <a16:creationId xmlns:a16="http://schemas.microsoft.com/office/drawing/2014/main" id="{949DBE6D-5B29-CDFF-D57F-F1B46036AC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766" y="1332558"/>
          <a:ext cx="5016624" cy="5050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Object 27">
            <a:extLst>
              <a:ext uri="{FF2B5EF4-FFF2-40B4-BE49-F238E27FC236}">
                <a16:creationId xmlns:a16="http://schemas.microsoft.com/office/drawing/2014/main" id="{ECB72FEA-E4F3-D75E-6B81-A434A3D6E1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4521" y="1332558"/>
          <a:ext cx="5016624" cy="5050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740E763-D42C-5AFF-74E0-96721F22480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58313" y="780926"/>
            <a:ext cx="2563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1200" b="1" dirty="0">
                <a:solidFill>
                  <a:schemeClr val="dk1"/>
                </a:solidFill>
              </a:rPr>
              <a:t>Όσοι τους έγινε η τελική διάγνωση από την </a:t>
            </a:r>
            <a:r>
              <a:rPr lang="el-GR" altLang="el-GR" sz="1200" b="1" u="sng" dirty="0">
                <a:solidFill>
                  <a:schemeClr val="dk1"/>
                </a:solidFill>
              </a:rPr>
              <a:t>αρχική</a:t>
            </a:r>
            <a:r>
              <a:rPr lang="el-GR" altLang="el-GR" sz="1200" b="1" dirty="0">
                <a:solidFill>
                  <a:schemeClr val="dk1"/>
                </a:solidFill>
              </a:rPr>
              <a:t> ειδικότητα (</a:t>
            </a:r>
            <a:r>
              <a:rPr lang="en-US" altLang="el-GR" sz="1200" b="1" dirty="0">
                <a:solidFill>
                  <a:schemeClr val="dk1"/>
                </a:solidFill>
              </a:rPr>
              <a:t>n=</a:t>
            </a:r>
            <a:r>
              <a:rPr lang="el-GR" altLang="el-GR" sz="1200" b="1" dirty="0">
                <a:solidFill>
                  <a:schemeClr val="dk1"/>
                </a:solidFill>
              </a:rPr>
              <a:t>168</a:t>
            </a:r>
            <a:r>
              <a:rPr lang="en-US" altLang="el-GR" sz="1200" b="1" dirty="0">
                <a:solidFill>
                  <a:schemeClr val="dk1"/>
                </a:solidFill>
              </a:rPr>
              <a:t>)</a:t>
            </a:r>
            <a:endParaRPr lang="el-GR" altLang="el-GR" sz="1200" b="1" dirty="0">
              <a:solidFill>
                <a:schemeClr val="dk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AD2E4-7B12-1138-B0AC-70F2691610C2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23776" y="765515"/>
            <a:ext cx="3559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1200" b="1" dirty="0">
                <a:solidFill>
                  <a:schemeClr val="dk1"/>
                </a:solidFill>
              </a:rPr>
              <a:t>Όσοι τους έγινε η τελική διάγνωση από</a:t>
            </a:r>
          </a:p>
          <a:p>
            <a:pPr algn="ctr"/>
            <a:r>
              <a:rPr lang="el-GR" altLang="el-GR" sz="1200" b="1" u="sng" dirty="0">
                <a:solidFill>
                  <a:schemeClr val="dk1"/>
                </a:solidFill>
              </a:rPr>
              <a:t>άλλη</a:t>
            </a:r>
            <a:r>
              <a:rPr lang="el-GR" altLang="el-GR" sz="1200" b="1" dirty="0">
                <a:solidFill>
                  <a:schemeClr val="dk1"/>
                </a:solidFill>
              </a:rPr>
              <a:t> ειδικότητα  </a:t>
            </a:r>
            <a:r>
              <a:rPr lang="el-GR" altLang="el-GR" sz="1200" dirty="0">
                <a:solidFill>
                  <a:schemeClr val="dk1"/>
                </a:solidFill>
              </a:rPr>
              <a:t>(</a:t>
            </a:r>
            <a:r>
              <a:rPr lang="en-US" altLang="el-GR" sz="1200" dirty="0">
                <a:solidFill>
                  <a:schemeClr val="dk1"/>
                </a:solidFill>
              </a:rPr>
              <a:t>n=</a:t>
            </a:r>
            <a:r>
              <a:rPr lang="el-GR" altLang="el-GR" sz="1200" dirty="0">
                <a:solidFill>
                  <a:schemeClr val="dk1"/>
                </a:solidFill>
              </a:rPr>
              <a:t>295</a:t>
            </a:r>
            <a:r>
              <a:rPr lang="en-US" altLang="el-GR" sz="1200" dirty="0">
                <a:solidFill>
                  <a:schemeClr val="dk1"/>
                </a:solidFill>
              </a:rPr>
              <a:t>)</a:t>
            </a:r>
            <a:endParaRPr lang="el-GR" altLang="el-GR" sz="1200" dirty="0">
              <a:solidFill>
                <a:schemeClr val="dk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E6A5A7-CFA1-6CCB-12B7-D193BAA0A55B}"/>
              </a:ext>
            </a:extLst>
          </p:cNvPr>
          <p:cNvSpPr txBox="1"/>
          <p:nvPr/>
        </p:nvSpPr>
        <p:spPr>
          <a:xfrm>
            <a:off x="1974078" y="837420"/>
            <a:ext cx="2273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2F384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Σύνολο 463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E03AC6-2A0D-7327-1633-19E20FBA99EB}"/>
              </a:ext>
            </a:extLst>
          </p:cNvPr>
          <p:cNvSpPr/>
          <p:nvPr/>
        </p:nvSpPr>
        <p:spPr>
          <a:xfrm>
            <a:off x="4601029" y="4542968"/>
            <a:ext cx="3744712" cy="759859"/>
          </a:xfrm>
          <a:prstGeom prst="ellipse">
            <a:avLst/>
          </a:prstGeom>
          <a:noFill/>
          <a:ln>
            <a:solidFill>
              <a:srgbClr val="A9D18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8C1A90A-9F86-286E-76A6-160DFE367D88}"/>
              </a:ext>
            </a:extLst>
          </p:cNvPr>
          <p:cNvSpPr/>
          <p:nvPr/>
        </p:nvSpPr>
        <p:spPr>
          <a:xfrm>
            <a:off x="8679543" y="5204014"/>
            <a:ext cx="3132654" cy="1179135"/>
          </a:xfrm>
          <a:prstGeom prst="ellipse">
            <a:avLst/>
          </a:prstGeom>
          <a:noFill/>
          <a:ln>
            <a:solidFill>
              <a:srgbClr val="DA5CC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Text Box 61">
            <a:extLst>
              <a:ext uri="{FF2B5EF4-FFF2-40B4-BE49-F238E27FC236}">
                <a16:creationId xmlns:a16="http://schemas.microsoft.com/office/drawing/2014/main" id="{C9452124-12D0-7DB5-4BCB-96637CB82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744" y="6558774"/>
            <a:ext cx="23545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el-G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* </a:t>
            </a:r>
            <a:r>
              <a:rPr lang="el-GR" altLang="el-G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Στατιστικά σημαντικές</a:t>
            </a:r>
            <a:r>
              <a:rPr lang="en-US" altLang="el-G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l-GR" altLang="el-G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διαφορές μεταξύ των 2 ομάδων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D39488-AA8E-E2CE-1290-321DEF8E24AD}"/>
              </a:ext>
            </a:extLst>
          </p:cNvPr>
          <p:cNvSpPr/>
          <p:nvPr/>
        </p:nvSpPr>
        <p:spPr>
          <a:xfrm>
            <a:off x="7442588" y="1265311"/>
            <a:ext cx="4592727" cy="1265678"/>
          </a:xfrm>
          <a:prstGeom prst="ellipse">
            <a:avLst/>
          </a:prstGeom>
          <a:noFill/>
          <a:ln>
            <a:solidFill>
              <a:srgbClr val="DA5CC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A11643-A2C7-F9A3-6C3B-04D94C732D7A}"/>
              </a:ext>
            </a:extLst>
          </p:cNvPr>
          <p:cNvSpPr txBox="1"/>
          <p:nvPr/>
        </p:nvSpPr>
        <p:spPr>
          <a:xfrm>
            <a:off x="10976193" y="1461075"/>
            <a:ext cx="29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* </a:t>
            </a:r>
            <a:endParaRPr lang="el-GR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4E72C6-1FD3-B5BD-2D2D-C4B635AC073E}"/>
              </a:ext>
            </a:extLst>
          </p:cNvPr>
          <p:cNvSpPr txBox="1"/>
          <p:nvPr/>
        </p:nvSpPr>
        <p:spPr>
          <a:xfrm>
            <a:off x="10884025" y="2003182"/>
            <a:ext cx="29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* </a:t>
            </a:r>
            <a:endParaRPr lang="el-GR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2B2063-2062-9784-B8EF-75C3129D2306}"/>
              </a:ext>
            </a:extLst>
          </p:cNvPr>
          <p:cNvSpPr txBox="1"/>
          <p:nvPr/>
        </p:nvSpPr>
        <p:spPr>
          <a:xfrm>
            <a:off x="10528424" y="2549646"/>
            <a:ext cx="29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* </a:t>
            </a:r>
            <a:endParaRPr lang="el-GR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EF6A9C-323D-2B81-18C5-4210D566F097}"/>
              </a:ext>
            </a:extLst>
          </p:cNvPr>
          <p:cNvSpPr txBox="1"/>
          <p:nvPr/>
        </p:nvSpPr>
        <p:spPr>
          <a:xfrm>
            <a:off x="10345112" y="3647358"/>
            <a:ext cx="29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* </a:t>
            </a:r>
            <a:endParaRPr lang="el-GR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D503A6-802A-B573-75CF-C4B0FAAC6070}"/>
              </a:ext>
            </a:extLst>
          </p:cNvPr>
          <p:cNvSpPr txBox="1"/>
          <p:nvPr/>
        </p:nvSpPr>
        <p:spPr>
          <a:xfrm>
            <a:off x="7662468" y="4731977"/>
            <a:ext cx="29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* </a:t>
            </a:r>
            <a:endParaRPr lang="el-GR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707195-32E2-7347-4E1C-C149A71DE3A9}"/>
              </a:ext>
            </a:extLst>
          </p:cNvPr>
          <p:cNvSpPr txBox="1"/>
          <p:nvPr/>
        </p:nvSpPr>
        <p:spPr>
          <a:xfrm>
            <a:off x="11271095" y="5241682"/>
            <a:ext cx="29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* </a:t>
            </a:r>
            <a:endParaRPr lang="el-GR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B9A61E-63AA-3612-74F4-41B9E3967D22}"/>
              </a:ext>
            </a:extLst>
          </p:cNvPr>
          <p:cNvSpPr txBox="1"/>
          <p:nvPr/>
        </p:nvSpPr>
        <p:spPr>
          <a:xfrm>
            <a:off x="10770352" y="5785966"/>
            <a:ext cx="29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* </a:t>
            </a:r>
            <a:endParaRPr lang="el-GR" sz="4000" dirty="0"/>
          </a:p>
        </p:txBody>
      </p:sp>
      <p:sp>
        <p:nvSpPr>
          <p:cNvPr id="26" name="Google Shape;81;p13">
            <a:extLst>
              <a:ext uri="{FF2B5EF4-FFF2-40B4-BE49-F238E27FC236}">
                <a16:creationId xmlns:a16="http://schemas.microsoft.com/office/drawing/2014/main" id="{FF525DE2-ADB0-6368-A169-D928E6BB6A07}"/>
              </a:ext>
            </a:extLst>
          </p:cNvPr>
          <p:cNvSpPr txBox="1">
            <a:spLocks/>
          </p:cNvSpPr>
          <p:nvPr/>
        </p:nvSpPr>
        <p:spPr>
          <a:xfrm>
            <a:off x="651465" y="-74557"/>
            <a:ext cx="1075666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lvl="0">
              <a:buClr>
                <a:srgbClr val="0DB7C4"/>
              </a:buClr>
              <a:defRPr/>
            </a:pPr>
            <a:r>
              <a:rPr lang="el-GR" b="1" kern="0" dirty="0">
                <a:solidFill>
                  <a:srgbClr val="0DB7C4"/>
                </a:solidFill>
                <a:latin typeface="+mj-lt"/>
              </a:rPr>
              <a:t>Σημαντικότερο πρόβλημα που αντιμετώπισαν μέχρι την τελική</a:t>
            </a:r>
          </a:p>
          <a:p>
            <a:pPr>
              <a:buClr>
                <a:srgbClr val="0DB7C4"/>
              </a:buClr>
              <a:defRPr/>
            </a:pPr>
            <a:r>
              <a:rPr lang="el-GR" b="1" kern="0" dirty="0">
                <a:solidFill>
                  <a:srgbClr val="0DB7C4"/>
                </a:solidFill>
                <a:latin typeface="+mj-lt"/>
              </a:rPr>
              <a:t>διάγνωση του νοσήματος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DB7C4"/>
              </a:solidFill>
              <a:effectLst/>
              <a:uLnTx/>
              <a:uFillTx/>
              <a:latin typeface="+mj-lt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389175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9D7FDC-23CB-9430-8258-15744AB53881}"/>
              </a:ext>
            </a:extLst>
          </p:cNvPr>
          <p:cNvSpPr/>
          <p:nvPr/>
        </p:nvSpPr>
        <p:spPr>
          <a:xfrm>
            <a:off x="8401050" y="1161073"/>
            <a:ext cx="2452882" cy="478252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l-GR" sz="1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62D6D-31D8-4BFB-ACF6-2C8CC1BEC7F8}"/>
              </a:ext>
            </a:extLst>
          </p:cNvPr>
          <p:cNvGrpSpPr/>
          <p:nvPr/>
        </p:nvGrpSpPr>
        <p:grpSpPr>
          <a:xfrm>
            <a:off x="1009388" y="6518050"/>
            <a:ext cx="6206223" cy="313930"/>
            <a:chOff x="1009371" y="6512887"/>
            <a:chExt cx="6206223" cy="313930"/>
          </a:xfrm>
        </p:grpSpPr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1545AD7E-FB71-4C94-9222-8E5F8A643EA7}"/>
                </a:ext>
              </a:extLst>
            </p:cNvPr>
            <p:cNvSpPr txBox="1"/>
            <p:nvPr/>
          </p:nvSpPr>
          <p:spPr>
            <a:xfrm>
              <a:off x="1251077" y="6587230"/>
              <a:ext cx="59645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Ερ.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9</a:t>
              </a:r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Segoe UI" panose="020B0502040204020203" pitchFamily="34" charset="0"/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Segoe UI" panose="020B0502040204020203" pitchFamily="34" charset="0"/>
                </a:rPr>
                <a:t>VS </a:t>
              </a:r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Ερ.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 10</a:t>
              </a:r>
              <a:endParaRPr lang="el-GR" sz="800" dirty="0">
                <a:solidFill>
                  <a:schemeClr val="bg1">
                    <a:lumMod val="5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pic>
          <p:nvPicPr>
            <p:cNvPr id="34" name="Picture 4" descr="ÎÏÎ¿ÏÎ­Î»ÎµÏÎ¼Î± ÎµÎ¹ÎºÏÎ½Î±Ï Î³Î¹Î± question clipart head">
              <a:extLst>
                <a:ext uri="{FF2B5EF4-FFF2-40B4-BE49-F238E27FC236}">
                  <a16:creationId xmlns:a16="http://schemas.microsoft.com/office/drawing/2014/main" id="{BF1D1B21-5407-4E76-AA97-E4272F5D7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5" t="53416" r="71122" b="17694"/>
            <a:stretch/>
          </p:blipFill>
          <p:spPr bwMode="auto">
            <a:xfrm>
              <a:off x="1009371" y="6512887"/>
              <a:ext cx="341627" cy="313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Line 30">
            <a:extLst>
              <a:ext uri="{FF2B5EF4-FFF2-40B4-BE49-F238E27FC236}">
                <a16:creationId xmlns:a16="http://schemas.microsoft.com/office/drawing/2014/main" id="{62AD6E5F-DD99-7407-58C5-10AC3E44DF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5" y="2741970"/>
            <a:ext cx="12176125" cy="0"/>
          </a:xfrm>
          <a:prstGeom prst="line">
            <a:avLst/>
          </a:prstGeom>
          <a:noFill/>
          <a:ln w="9525" cap="flat" cmpd="sng">
            <a:solidFill>
              <a:srgbClr val="B3B3B3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id="{E92B0449-CEA7-DAAC-7706-B49A91D22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897" y="1378219"/>
            <a:ext cx="311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4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4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A05EB968-F774-00AD-E6CD-52BFAC2AAE6A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790403" y="1272582"/>
          <a:ext cx="8284613" cy="5635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80EC24D-16EC-1010-3097-9A3835A5FBF9}"/>
              </a:ext>
            </a:extLst>
          </p:cNvPr>
          <p:cNvSpPr txBox="1">
            <a:spLocks/>
          </p:cNvSpPr>
          <p:nvPr/>
        </p:nvSpPr>
        <p:spPr bwMode="gray">
          <a:xfrm>
            <a:off x="8668972" y="1432975"/>
            <a:ext cx="1471728" cy="311496"/>
          </a:xfrm>
          <a:prstGeom prst="rect">
            <a:avLst/>
          </a:prstGeom>
        </p:spPr>
        <p:txBody>
          <a:bodyPr anchor="t">
            <a:spAutoFit/>
          </a:bodyPr>
          <a:lstStyle>
            <a:defPPr>
              <a:defRPr lang="en-US"/>
            </a:defPPr>
            <a:lvl1pPr>
              <a:lnSpc>
                <a:spcPct val="89000"/>
              </a:lnSpc>
              <a:spcBef>
                <a:spcPct val="0"/>
              </a:spcBef>
              <a:buNone/>
              <a:defRPr sz="24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l-GR" sz="1600" b="1" dirty="0">
                <a:solidFill>
                  <a:srgbClr val="2F384B"/>
                </a:solidFill>
              </a:rPr>
              <a:t>Μέσος όρος</a:t>
            </a:r>
            <a:endParaRPr lang="en-US" sz="1600" b="1" dirty="0">
              <a:solidFill>
                <a:srgbClr val="2F384B"/>
              </a:solidFill>
            </a:endParaRPr>
          </a:p>
        </p:txBody>
      </p:sp>
      <p:graphicFrame>
        <p:nvGraphicFramePr>
          <p:cNvPr id="13" name="Object 18">
            <a:extLst>
              <a:ext uri="{FF2B5EF4-FFF2-40B4-BE49-F238E27FC236}">
                <a16:creationId xmlns:a16="http://schemas.microsoft.com/office/drawing/2014/main" id="{F2BA5792-2AE4-D139-C3AB-9203F5681C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51906" y="1945363"/>
          <a:ext cx="1736133" cy="373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id="{45888AC7-016F-2F97-06B2-C64A564CCAB7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-888107" y="3888193"/>
            <a:ext cx="2422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el-GR" kern="0" dirty="0">
                <a:solidFill>
                  <a:srgbClr val="0DB7C4"/>
                </a:solidFill>
                <a:latin typeface="+mj-lt"/>
              </a:rPr>
              <a:t>ΣΗΜΑΝΤΙΚΟΤΕΡΟ ΠΡΟΒΛΗΜΑ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6554BBB1-791E-F556-B9DB-ED7C88164E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12096" y="1301065"/>
            <a:ext cx="3325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srgbClr val="0DB7C4"/>
                </a:solidFill>
                <a:effectLst/>
                <a:uLnTx/>
                <a:uFillTx/>
                <a:latin typeface="+mj-lt"/>
                <a:sym typeface="Dosis"/>
              </a:rPr>
              <a:t>ΒΑΘΜΟΣ ΙΚΑΝΟΠΟΙΗΣΗΣ</a:t>
            </a:r>
            <a:endParaRPr lang="el-GR" altLang="el-GR" kern="0" dirty="0">
              <a:solidFill>
                <a:srgbClr val="0DB7C4"/>
              </a:solidFill>
              <a:latin typeface="+mj-lt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23B4D3B5-3594-0E9B-7572-ADC560C21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6615" y="-5249"/>
            <a:ext cx="2339305" cy="539250"/>
          </a:xfrm>
          <a:prstGeom prst="rect">
            <a:avLst/>
          </a:prstGeom>
          <a:solidFill>
            <a:srgbClr val="3BAFBF"/>
          </a:solidFill>
          <a:ln w="12700" algn="ctr">
            <a:noFill/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l-GR" altLang="el-GR" sz="1200" kern="0" dirty="0">
                <a:solidFill>
                  <a:schemeClr val="bg1"/>
                </a:solidFill>
                <a:latin typeface="Calibri Light"/>
              </a:rPr>
              <a:t>Κλίμακα</a:t>
            </a:r>
            <a:r>
              <a:rPr lang="en-US" altLang="el-GR" sz="1200" kern="0" dirty="0">
                <a:solidFill>
                  <a:schemeClr val="bg1"/>
                </a:solidFill>
                <a:latin typeface="Calibri Light"/>
              </a:rPr>
              <a:t>: </a:t>
            </a:r>
            <a:br>
              <a:rPr lang="en-US" altLang="el-GR" sz="1200" kern="0" dirty="0">
                <a:solidFill>
                  <a:schemeClr val="bg1"/>
                </a:solidFill>
                <a:latin typeface="Calibri Light"/>
              </a:rPr>
            </a:br>
            <a:r>
              <a:rPr lang="el-GR" altLang="el-GR" sz="1200" kern="0" dirty="0">
                <a:solidFill>
                  <a:schemeClr val="bg1"/>
                </a:solidFill>
                <a:latin typeface="Calibri Light"/>
              </a:rPr>
              <a:t>1 =καθόλου ικανοποιημένος/η</a:t>
            </a:r>
            <a:r>
              <a:rPr lang="en-US" altLang="el-GR" sz="1200" kern="0" dirty="0">
                <a:solidFill>
                  <a:schemeClr val="bg1"/>
                </a:solidFill>
                <a:latin typeface="Calibri Light"/>
              </a:rPr>
              <a:t>… </a:t>
            </a:r>
            <a:r>
              <a:rPr lang="el-GR" altLang="el-GR" sz="1200" kern="0" dirty="0">
                <a:solidFill>
                  <a:schemeClr val="bg1"/>
                </a:solidFill>
                <a:latin typeface="Calibri Light"/>
              </a:rPr>
              <a:t>5=πάρα πολύ ικανοποιημένος/η</a:t>
            </a:r>
            <a:endParaRPr lang="en-US" altLang="el-GR" sz="1200" kern="0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21" name="Rectangle 43">
            <a:extLst>
              <a:ext uri="{FF2B5EF4-FFF2-40B4-BE49-F238E27FC236}">
                <a16:creationId xmlns:a16="http://schemas.microsoft.com/office/drawing/2014/main" id="{801FACA4-C8D5-019A-456C-26DD6C4ADE8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529181" y="670174"/>
            <a:ext cx="16437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altLang="el-GR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Βάση: Όλοι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679C8D-07A6-236A-6597-1B90A55D459A}"/>
              </a:ext>
            </a:extLst>
          </p:cNvPr>
          <p:cNvSpPr txBox="1"/>
          <p:nvPr/>
        </p:nvSpPr>
        <p:spPr>
          <a:xfrm>
            <a:off x="696416" y="967438"/>
            <a:ext cx="2273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2F384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Σύνολο 463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Google Shape;81;p13">
            <a:extLst>
              <a:ext uri="{FF2B5EF4-FFF2-40B4-BE49-F238E27FC236}">
                <a16:creationId xmlns:a16="http://schemas.microsoft.com/office/drawing/2014/main" id="{C41E3A66-6FEF-D506-A322-6A656B51FBA6}"/>
              </a:ext>
            </a:extLst>
          </p:cNvPr>
          <p:cNvSpPr txBox="1">
            <a:spLocks/>
          </p:cNvSpPr>
          <p:nvPr/>
        </p:nvSpPr>
        <p:spPr>
          <a:xfrm>
            <a:off x="643448" y="6482"/>
            <a:ext cx="9433952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l-GR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kumimoji="0" sz="2400" b="0" i="0" u="none" strike="noStrike" kern="0" cap="none" spc="0" normalizeH="0" baseline="0">
                <a:ln>
                  <a:noFill/>
                </a:ln>
                <a:solidFill>
                  <a:srgbClr val="0DB7C4"/>
                </a:solidFill>
                <a:effectLst/>
                <a:uLnTx/>
                <a:uFillTx/>
                <a:latin typeface="+mj-lt"/>
                <a:ea typeface="Dosis"/>
                <a:cs typeface="Dosis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9pPr>
          </a:lstStyle>
          <a:p>
            <a:r>
              <a:rPr lang="el-GR" b="1" dirty="0">
                <a:sym typeface="Dosis"/>
              </a:rPr>
              <a:t>Βαθμός ικανοποίησης από τις πληροφορίες που έλαβαν ανάλογα με το σημαντικότερο πρόβλημα που αντιμετώπισαν μέχρι την τελική διάγνωση</a:t>
            </a:r>
            <a:endParaRPr lang="en-US" b="1" dirty="0"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27417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Graphic spid="1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;p3">
            <a:extLst>
              <a:ext uri="{FF2B5EF4-FFF2-40B4-BE49-F238E27FC236}">
                <a16:creationId xmlns:a16="http://schemas.microsoft.com/office/drawing/2014/main" id="{45459599-51F6-8ADC-5900-AF242C6C2333}"/>
              </a:ext>
            </a:extLst>
          </p:cNvPr>
          <p:cNvSpPr/>
          <p:nvPr/>
        </p:nvSpPr>
        <p:spPr>
          <a:xfrm rot="10800000">
            <a:off x="0" y="2816698"/>
            <a:ext cx="12192000" cy="251004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81;p13">
            <a:extLst>
              <a:ext uri="{FF2B5EF4-FFF2-40B4-BE49-F238E27FC236}">
                <a16:creationId xmlns:a16="http://schemas.microsoft.com/office/drawing/2014/main" id="{C12D74E0-287C-43AE-84C0-92FE0715BD9D}"/>
              </a:ext>
            </a:extLst>
          </p:cNvPr>
          <p:cNvSpPr txBox="1">
            <a:spLocks/>
          </p:cNvSpPr>
          <p:nvPr/>
        </p:nvSpPr>
        <p:spPr>
          <a:xfrm>
            <a:off x="717667" y="-25547"/>
            <a:ext cx="10756666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l-G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tabLst/>
              <a:defRPr kumimoji="0" sz="3200" b="0" i="0" u="none" strike="noStrike" kern="0" cap="none" spc="0" normalizeH="0" baseline="0">
                <a:ln>
                  <a:noFill/>
                </a:ln>
                <a:solidFill>
                  <a:srgbClr val="0DB7C4"/>
                </a:solidFill>
                <a:effectLst/>
                <a:uLnTx/>
                <a:uFillTx/>
                <a:latin typeface="Calibri Light"/>
                <a:ea typeface="Dosis"/>
                <a:cs typeface="Dosis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9pPr>
          </a:lstStyle>
          <a:p>
            <a:r>
              <a:rPr lang="el-GR" dirty="0">
                <a:sym typeface="Dosis"/>
              </a:rPr>
              <a:t>Χρονικό διάστημα από τα πρώτα συμπτώματα μέχρι την τελική διάγνωση</a:t>
            </a:r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BC4D33-63FC-088A-BCCB-4196697F343F}"/>
              </a:ext>
            </a:extLst>
          </p:cNvPr>
          <p:cNvSpPr txBox="1"/>
          <p:nvPr/>
        </p:nvSpPr>
        <p:spPr>
          <a:xfrm>
            <a:off x="3450545" y="1852857"/>
            <a:ext cx="1748118" cy="646331"/>
          </a:xfrm>
          <a:prstGeom prst="rect">
            <a:avLst/>
          </a:prstGeom>
          <a:noFill/>
          <a:ln>
            <a:solidFill>
              <a:srgbClr val="3BA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>
            <a:defPPr>
              <a:defRPr lang="el-GR"/>
            </a:defPPr>
            <a:lvl1pPr algn="ctr">
              <a:defRPr sz="1400"/>
            </a:lvl1pPr>
          </a:lstStyle>
          <a:p>
            <a:r>
              <a:rPr lang="el-GR" sz="1800" dirty="0"/>
              <a:t>ΕΜΦΑΝΙΣΗ ΣΥΜΠΤΩΜΑΤΩΝ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2E8445-94C1-808E-6F63-937953A8ED9F}"/>
              </a:ext>
            </a:extLst>
          </p:cNvPr>
          <p:cNvSpPr txBox="1"/>
          <p:nvPr/>
        </p:nvSpPr>
        <p:spPr>
          <a:xfrm>
            <a:off x="6570690" y="1851650"/>
            <a:ext cx="1748118" cy="646331"/>
          </a:xfrm>
          <a:prstGeom prst="rect">
            <a:avLst/>
          </a:prstGeom>
          <a:noFill/>
          <a:ln>
            <a:solidFill>
              <a:srgbClr val="3BA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>
            <a:defPPr>
              <a:defRPr lang="el-GR"/>
            </a:defPPr>
            <a:lvl1pPr algn="ctr">
              <a:defRPr sz="1400"/>
            </a:lvl1pPr>
          </a:lstStyle>
          <a:p>
            <a:r>
              <a:rPr lang="el-GR" sz="1800" dirty="0"/>
              <a:t>ΕΠΙΣΚΕΨΗ ΣΕ ΓΙΑΤΡΟ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E78191-2D82-9087-F953-EF2B26C2212F}"/>
              </a:ext>
            </a:extLst>
          </p:cNvPr>
          <p:cNvSpPr txBox="1"/>
          <p:nvPr/>
        </p:nvSpPr>
        <p:spPr>
          <a:xfrm>
            <a:off x="9690983" y="1851650"/>
            <a:ext cx="1748118" cy="646331"/>
          </a:xfrm>
          <a:prstGeom prst="rect">
            <a:avLst/>
          </a:prstGeom>
          <a:noFill/>
          <a:ln>
            <a:solidFill>
              <a:srgbClr val="3BA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>
            <a:defPPr>
              <a:defRPr lang="el-GR"/>
            </a:defPPr>
            <a:lvl1pPr algn="ctr">
              <a:defRPr sz="1400"/>
            </a:lvl1pPr>
          </a:lstStyle>
          <a:p>
            <a:r>
              <a:rPr lang="el-GR" sz="1800" dirty="0"/>
              <a:t>ΤΕΛΙΚΗ ΔΙΑΓΝΩΣΗ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8953CE5-9339-4916-81E9-FE9ACE0E26D7}"/>
              </a:ext>
            </a:extLst>
          </p:cNvPr>
          <p:cNvSpPr/>
          <p:nvPr/>
        </p:nvSpPr>
        <p:spPr>
          <a:xfrm>
            <a:off x="4878159" y="3575930"/>
            <a:ext cx="1923202" cy="206134"/>
          </a:xfrm>
          <a:prstGeom prst="rightArrow">
            <a:avLst/>
          </a:prstGeom>
          <a:solidFill>
            <a:srgbClr val="3BAFBF"/>
          </a:solidFill>
          <a:ln>
            <a:solidFill>
              <a:srgbClr val="3BA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E3E6236-BBE0-513A-AE26-465C7515AE2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09822" y="3109429"/>
            <a:ext cx="1823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el-GR" sz="1200" dirty="0">
                <a:solidFill>
                  <a:schemeClr val="dk1"/>
                </a:solidFill>
              </a:rPr>
              <a:t> </a:t>
            </a:r>
            <a:r>
              <a:rPr lang="el-GR" altLang="el-GR" b="1" kern="0" dirty="0">
                <a:solidFill>
                  <a:srgbClr val="2F384B"/>
                </a:solidFill>
              </a:rPr>
              <a:t>10,3</a:t>
            </a:r>
            <a:r>
              <a:rPr lang="el-GR" altLang="el-GR" sz="1200" dirty="0">
                <a:solidFill>
                  <a:schemeClr val="dk1"/>
                </a:solidFill>
              </a:rPr>
              <a:t> </a:t>
            </a:r>
            <a:r>
              <a:rPr lang="el-GR" altLang="el-GR" b="1" kern="0" dirty="0">
                <a:solidFill>
                  <a:srgbClr val="2F384B"/>
                </a:solidFill>
              </a:rPr>
              <a:t>ΜΗΝΕΣ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DFBFCB-1A83-EBB9-5A09-919767DE9CAD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88767" y="2987365"/>
            <a:ext cx="18233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el-GR" b="1" kern="0" dirty="0">
                <a:solidFill>
                  <a:srgbClr val="2F384B"/>
                </a:solidFill>
              </a:rPr>
              <a:t>18,2 ΜΗΝΕΣ</a:t>
            </a:r>
          </a:p>
          <a:p>
            <a:pPr algn="ctr"/>
            <a:r>
              <a:rPr lang="el-GR" altLang="el-GR" sz="1600" b="1" i="1" kern="0" dirty="0">
                <a:solidFill>
                  <a:srgbClr val="2F384B"/>
                </a:solidFill>
              </a:rPr>
              <a:t>(υπολογισμός)</a:t>
            </a:r>
          </a:p>
        </p:txBody>
      </p:sp>
      <p:grpSp>
        <p:nvGrpSpPr>
          <p:cNvPr id="6" name="Google Shape;291;p28">
            <a:extLst>
              <a:ext uri="{FF2B5EF4-FFF2-40B4-BE49-F238E27FC236}">
                <a16:creationId xmlns:a16="http://schemas.microsoft.com/office/drawing/2014/main" id="{2B24E834-5305-C7DA-3077-D2F8ADC9CEBD}"/>
              </a:ext>
            </a:extLst>
          </p:cNvPr>
          <p:cNvGrpSpPr/>
          <p:nvPr/>
        </p:nvGrpSpPr>
        <p:grpSpPr>
          <a:xfrm>
            <a:off x="4107704" y="3462097"/>
            <a:ext cx="433800" cy="433800"/>
            <a:chOff x="5382800" y="412975"/>
            <a:chExt cx="433800" cy="433800"/>
          </a:xfrm>
        </p:grpSpPr>
        <p:sp>
          <p:nvSpPr>
            <p:cNvPr id="7" name="Google Shape;292;p28">
              <a:extLst>
                <a:ext uri="{FF2B5EF4-FFF2-40B4-BE49-F238E27FC236}">
                  <a16:creationId xmlns:a16="http://schemas.microsoft.com/office/drawing/2014/main" id="{313B9A83-A5BC-055C-5104-469979676AE5}"/>
                </a:ext>
              </a:extLst>
            </p:cNvPr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Google Shape;293;p28">
              <a:extLst>
                <a:ext uri="{FF2B5EF4-FFF2-40B4-BE49-F238E27FC236}">
                  <a16:creationId xmlns:a16="http://schemas.microsoft.com/office/drawing/2014/main" id="{08F3D070-AF71-8B31-A0CE-71CB356DAF98}"/>
                </a:ext>
              </a:extLst>
            </p:cNvPr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Google Shape;294;p28">
              <a:extLst>
                <a:ext uri="{FF2B5EF4-FFF2-40B4-BE49-F238E27FC236}">
                  <a16:creationId xmlns:a16="http://schemas.microsoft.com/office/drawing/2014/main" id="{2BF8D990-C62D-1AFF-01BD-3DC15412A3E4}"/>
                </a:ext>
              </a:extLst>
            </p:cNvPr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" name="Google Shape;291;p28">
            <a:extLst>
              <a:ext uri="{FF2B5EF4-FFF2-40B4-BE49-F238E27FC236}">
                <a16:creationId xmlns:a16="http://schemas.microsoft.com/office/drawing/2014/main" id="{1072CB65-8204-B03B-6B0E-6B7981757E16}"/>
              </a:ext>
            </a:extLst>
          </p:cNvPr>
          <p:cNvGrpSpPr/>
          <p:nvPr/>
        </p:nvGrpSpPr>
        <p:grpSpPr>
          <a:xfrm>
            <a:off x="7227849" y="3462097"/>
            <a:ext cx="433800" cy="433800"/>
            <a:chOff x="5382800" y="412975"/>
            <a:chExt cx="433800" cy="433800"/>
          </a:xfrm>
        </p:grpSpPr>
        <p:sp>
          <p:nvSpPr>
            <p:cNvPr id="12" name="Google Shape;292;p28">
              <a:extLst>
                <a:ext uri="{FF2B5EF4-FFF2-40B4-BE49-F238E27FC236}">
                  <a16:creationId xmlns:a16="http://schemas.microsoft.com/office/drawing/2014/main" id="{4365D485-5106-8E2F-12BE-A4B1FFFB93DB}"/>
                </a:ext>
              </a:extLst>
            </p:cNvPr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Google Shape;293;p28">
              <a:extLst>
                <a:ext uri="{FF2B5EF4-FFF2-40B4-BE49-F238E27FC236}">
                  <a16:creationId xmlns:a16="http://schemas.microsoft.com/office/drawing/2014/main" id="{DAACD49C-593A-CD99-E52A-13E15AEE923A}"/>
                </a:ext>
              </a:extLst>
            </p:cNvPr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Google Shape;294;p28">
              <a:extLst>
                <a:ext uri="{FF2B5EF4-FFF2-40B4-BE49-F238E27FC236}">
                  <a16:creationId xmlns:a16="http://schemas.microsoft.com/office/drawing/2014/main" id="{C8179F64-8094-AE99-CFD9-29CB0E05F128}"/>
                </a:ext>
              </a:extLst>
            </p:cNvPr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8" name="Google Shape;291;p28">
            <a:extLst>
              <a:ext uri="{FF2B5EF4-FFF2-40B4-BE49-F238E27FC236}">
                <a16:creationId xmlns:a16="http://schemas.microsoft.com/office/drawing/2014/main" id="{45C56158-31E3-857A-2E13-0877DFED16FF}"/>
              </a:ext>
            </a:extLst>
          </p:cNvPr>
          <p:cNvGrpSpPr/>
          <p:nvPr/>
        </p:nvGrpSpPr>
        <p:grpSpPr>
          <a:xfrm>
            <a:off x="10348142" y="3462097"/>
            <a:ext cx="433800" cy="433800"/>
            <a:chOff x="5382800" y="412975"/>
            <a:chExt cx="433800" cy="433800"/>
          </a:xfrm>
        </p:grpSpPr>
        <p:sp>
          <p:nvSpPr>
            <p:cNvPr id="23" name="Google Shape;292;p28">
              <a:extLst>
                <a:ext uri="{FF2B5EF4-FFF2-40B4-BE49-F238E27FC236}">
                  <a16:creationId xmlns:a16="http://schemas.microsoft.com/office/drawing/2014/main" id="{E28EEF84-1CC8-FC7F-D081-68F3C70BB43D}"/>
                </a:ext>
              </a:extLst>
            </p:cNvPr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6" name="Google Shape;293;p28">
              <a:extLst>
                <a:ext uri="{FF2B5EF4-FFF2-40B4-BE49-F238E27FC236}">
                  <a16:creationId xmlns:a16="http://schemas.microsoft.com/office/drawing/2014/main" id="{1E8C1E20-5C4B-4155-44EA-080949D61E50}"/>
                </a:ext>
              </a:extLst>
            </p:cNvPr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Google Shape;294;p28">
              <a:extLst>
                <a:ext uri="{FF2B5EF4-FFF2-40B4-BE49-F238E27FC236}">
                  <a16:creationId xmlns:a16="http://schemas.microsoft.com/office/drawing/2014/main" id="{081444A9-F9BE-E9AA-FE47-47ED567AC631}"/>
                </a:ext>
              </a:extLst>
            </p:cNvPr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9D39E213-4C6C-CAC2-4C9E-A3F63F8C31D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64927" y="4668032"/>
            <a:ext cx="35661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el-GR" sz="2000" b="1" kern="0" dirty="0">
                <a:solidFill>
                  <a:srgbClr val="2F384B"/>
                </a:solidFill>
              </a:rPr>
              <a:t>28,5 ΜΗΝΕΣ </a:t>
            </a:r>
            <a:r>
              <a:rPr lang="el-GR" altLang="el-GR" sz="2000" b="1" kern="0" dirty="0">
                <a:solidFill>
                  <a:srgbClr val="2F384B"/>
                </a:solidFill>
                <a:sym typeface="Wingdings" panose="05000000000000000000" pitchFamily="2" charset="2"/>
              </a:rPr>
              <a:t> ~ 2,4 ΧΡΟΝΙΑ</a:t>
            </a:r>
            <a:endParaRPr lang="el-GR" altLang="el-GR" sz="2000" b="1" kern="0" dirty="0">
              <a:solidFill>
                <a:srgbClr val="2F384B"/>
              </a:solidFill>
            </a:endParaRPr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FDE5F54C-499A-BB17-863A-55B10ED35705}"/>
              </a:ext>
            </a:extLst>
          </p:cNvPr>
          <p:cNvSpPr/>
          <p:nvPr/>
        </p:nvSpPr>
        <p:spPr>
          <a:xfrm rot="16200000">
            <a:off x="7222001" y="1024184"/>
            <a:ext cx="445496" cy="6350537"/>
          </a:xfrm>
          <a:prstGeom prst="leftBrace">
            <a:avLst/>
          </a:prstGeom>
          <a:ln>
            <a:solidFill>
              <a:srgbClr val="3BA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4486CA7-571E-6FB8-6379-436303FE81AE}"/>
              </a:ext>
            </a:extLst>
          </p:cNvPr>
          <p:cNvSpPr/>
          <p:nvPr/>
        </p:nvSpPr>
        <p:spPr>
          <a:xfrm>
            <a:off x="8038816" y="3575930"/>
            <a:ext cx="1923202" cy="206134"/>
          </a:xfrm>
          <a:prstGeom prst="rightArrow">
            <a:avLst/>
          </a:prstGeom>
          <a:solidFill>
            <a:srgbClr val="3BAFBF"/>
          </a:solidFill>
          <a:ln>
            <a:solidFill>
              <a:srgbClr val="3BA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FBD07F-1384-6671-2F18-7914A75B516C}"/>
              </a:ext>
            </a:extLst>
          </p:cNvPr>
          <p:cNvSpPr txBox="1"/>
          <p:nvPr/>
        </p:nvSpPr>
        <p:spPr>
          <a:xfrm>
            <a:off x="375400" y="3574780"/>
            <a:ext cx="2273004" cy="523220"/>
          </a:xfrm>
          <a:prstGeom prst="rect">
            <a:avLst/>
          </a:prstGeom>
          <a:solidFill>
            <a:srgbClr val="FA730A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2F384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Σύνολο 463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57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;p13">
            <a:extLst>
              <a:ext uri="{FF2B5EF4-FFF2-40B4-BE49-F238E27FC236}">
                <a16:creationId xmlns:a16="http://schemas.microsoft.com/office/drawing/2014/main" id="{C12D74E0-287C-43AE-84C0-92FE0715BD9D}"/>
              </a:ext>
            </a:extLst>
          </p:cNvPr>
          <p:cNvSpPr txBox="1">
            <a:spLocks/>
          </p:cNvSpPr>
          <p:nvPr/>
        </p:nvSpPr>
        <p:spPr>
          <a:xfrm>
            <a:off x="669524" y="118932"/>
            <a:ext cx="1075666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l-G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tabLst/>
              <a:defRPr kumimoji="0" sz="3200" b="0" i="0" u="none" strike="noStrike" kern="0" cap="none" spc="0" normalizeH="0" baseline="0">
                <a:ln>
                  <a:noFill/>
                </a:ln>
                <a:solidFill>
                  <a:srgbClr val="0DB7C4"/>
                </a:solidFill>
                <a:effectLst/>
                <a:uLnTx/>
                <a:uFillTx/>
                <a:latin typeface="Calibri Light"/>
                <a:ea typeface="Dosis"/>
                <a:cs typeface="Dosis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9pPr>
          </a:lstStyle>
          <a:p>
            <a:r>
              <a:rPr lang="el-GR" dirty="0">
                <a:sym typeface="Dosis"/>
              </a:rPr>
              <a:t>Συγκεντρωτικά στοιχεία</a:t>
            </a:r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BC4D33-63FC-088A-BCCB-4196697F343F}"/>
              </a:ext>
            </a:extLst>
          </p:cNvPr>
          <p:cNvSpPr txBox="1"/>
          <p:nvPr/>
        </p:nvSpPr>
        <p:spPr>
          <a:xfrm>
            <a:off x="688901" y="1296773"/>
            <a:ext cx="2073049" cy="738664"/>
          </a:xfrm>
          <a:prstGeom prst="rect">
            <a:avLst/>
          </a:prstGeom>
          <a:noFill/>
          <a:ln>
            <a:solidFill>
              <a:srgbClr val="3BA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l-GR" sz="1400" dirty="0"/>
              <a:t>ΑΡΧΙΚΗ ΕΙΔΙΚΟΤΗΤΑ ΠΟΥ ΕΠΙΣΚΕΦΘΗΚΑΝ ΓΙΑ ΤΑ ΠΡΩΤΑ ΣΥΜΠΤΩΜΑΤΑ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2E8445-94C1-808E-6F63-937953A8ED9F}"/>
              </a:ext>
            </a:extLst>
          </p:cNvPr>
          <p:cNvSpPr txBox="1"/>
          <p:nvPr/>
        </p:nvSpPr>
        <p:spPr>
          <a:xfrm>
            <a:off x="4041892" y="1296773"/>
            <a:ext cx="1748118" cy="738664"/>
          </a:xfrm>
          <a:prstGeom prst="rect">
            <a:avLst/>
          </a:prstGeom>
          <a:noFill/>
          <a:ln>
            <a:solidFill>
              <a:srgbClr val="3BA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>
            <a:defPPr>
              <a:defRPr lang="el-GR"/>
            </a:defPPr>
            <a:lvl1pPr algn="ctr">
              <a:defRPr sz="1400"/>
            </a:lvl1pPr>
          </a:lstStyle>
          <a:p>
            <a:r>
              <a:rPr lang="el-GR" dirty="0"/>
              <a:t>ΕΙΔΙΚΟΤΗΤΑ ΠΟΥ ΕΚΑΝΕ ΤΗΝ ΤΕΛΙΚΗ ΔΙΑΓΝΩΣΗ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E78191-2D82-9087-F953-EF2B26C2212F}"/>
              </a:ext>
            </a:extLst>
          </p:cNvPr>
          <p:cNvSpPr txBox="1"/>
          <p:nvPr/>
        </p:nvSpPr>
        <p:spPr>
          <a:xfrm>
            <a:off x="7069952" y="1296773"/>
            <a:ext cx="2422741" cy="738664"/>
          </a:xfrm>
          <a:prstGeom prst="rect">
            <a:avLst/>
          </a:prstGeom>
          <a:noFill/>
          <a:ln>
            <a:solidFill>
              <a:srgbClr val="3BA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>
            <a:defPPr>
              <a:defRPr lang="el-GR"/>
            </a:defPPr>
            <a:lvl1pPr algn="ctr">
              <a:defRPr sz="1400"/>
            </a:lvl1pPr>
          </a:lstStyle>
          <a:p>
            <a:r>
              <a:rPr lang="el-GR" dirty="0"/>
              <a:t>ΣΗΜΑΝΤΙΚΟΤΕΡΟ ΠΡΟΒΛΗΜΑ ΠΟΥ ΑΝΤΙΜΕΤΩΠΙΣΑΝ</a:t>
            </a:r>
          </a:p>
          <a:p>
            <a:r>
              <a:rPr lang="el-GR" dirty="0"/>
              <a:t>ΜΕΧΡΙ ΤΗ ΔΙΑΓΝΩΣΗ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B60388-51D5-E626-3E1B-CC55299413AD}"/>
              </a:ext>
            </a:extLst>
          </p:cNvPr>
          <p:cNvSpPr txBox="1"/>
          <p:nvPr/>
        </p:nvSpPr>
        <p:spPr>
          <a:xfrm>
            <a:off x="9717560" y="1296773"/>
            <a:ext cx="2422741" cy="738664"/>
          </a:xfrm>
          <a:prstGeom prst="rect">
            <a:avLst/>
          </a:prstGeom>
          <a:noFill/>
          <a:ln>
            <a:solidFill>
              <a:srgbClr val="3BA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>
            <a:defPPr>
              <a:defRPr lang="el-GR"/>
            </a:defPPr>
            <a:lvl1pPr algn="ctr">
              <a:defRPr sz="1400"/>
            </a:lvl1pPr>
          </a:lstStyle>
          <a:p>
            <a:r>
              <a:rPr lang="el-GR" dirty="0"/>
              <a:t>ΒΑΘΜΟΣ ΙΚΑΝΟΠΟΙΗΣΗΣ ΑΠΟ ΤΙΣ ΠΛΗΡΟΦΟΡΙΕΣ ΠΟΥ ΕΛΑΒΑΝ ΚΑΤΆ ΤΗ ΔΙΑΓΝΩΣΗ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B91A72-D18E-1321-35AA-ABDDAA42F778}"/>
              </a:ext>
            </a:extLst>
          </p:cNvPr>
          <p:cNvGraphicFramePr/>
          <p:nvPr/>
        </p:nvGraphicFramePr>
        <p:xfrm>
          <a:off x="9706863" y="2992445"/>
          <a:ext cx="2422741" cy="1628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32">
            <a:extLst>
              <a:ext uri="{FF2B5EF4-FFF2-40B4-BE49-F238E27FC236}">
                <a16:creationId xmlns:a16="http://schemas.microsoft.com/office/drawing/2014/main" id="{CE8DDC39-426A-4AD3-5AFE-AA38455AF56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217981" y="5173481"/>
            <a:ext cx="1421901" cy="25853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l-G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lvl="0">
              <a:defRPr/>
            </a:pPr>
            <a:r>
              <a:rPr lang="el-GR" altLang="el-GR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Μέτρια (3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)</a:t>
            </a:r>
            <a:endParaRPr kumimoji="0" lang="en-US" alt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AB0F857-7B6C-B726-4885-54455A57998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217981" y="5408564"/>
            <a:ext cx="2205075" cy="25853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l-G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lvl="0">
              <a:defRPr/>
            </a:pPr>
            <a:r>
              <a:rPr lang="el-GR" altLang="el-GR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Ελάχιστα/ καθόλου 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(2-1) </a:t>
            </a:r>
            <a:endParaRPr kumimoji="0" lang="en-US" alt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315304-86F9-8DF2-FEE0-D352C2B7B94B}"/>
              </a:ext>
            </a:extLst>
          </p:cNvPr>
          <p:cNvSpPr/>
          <p:nvPr/>
        </p:nvSpPr>
        <p:spPr>
          <a:xfrm>
            <a:off x="10097355" y="5507866"/>
            <a:ext cx="170719" cy="96366"/>
          </a:xfrm>
          <a:prstGeom prst="rect">
            <a:avLst/>
          </a:prstGeom>
          <a:solidFill>
            <a:srgbClr val="DA5CC2"/>
          </a:solidFill>
          <a:ln>
            <a:noFill/>
          </a:ln>
          <a:effectLst>
            <a:outerShdw blurRad="177800" dist="152400" dir="2400000" sx="105000" sy="105000" algn="t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4436DE-C80A-7B8F-2C02-102CB45C7A01}"/>
              </a:ext>
            </a:extLst>
          </p:cNvPr>
          <p:cNvSpPr/>
          <p:nvPr/>
        </p:nvSpPr>
        <p:spPr>
          <a:xfrm>
            <a:off x="10097355" y="5035927"/>
            <a:ext cx="170719" cy="96366"/>
          </a:xfrm>
          <a:prstGeom prst="rect">
            <a:avLst/>
          </a:prstGeom>
          <a:solidFill>
            <a:srgbClr val="5B9BD5"/>
          </a:solidFill>
          <a:ln>
            <a:noFill/>
          </a:ln>
          <a:effectLst>
            <a:outerShdw blurRad="177800" dist="152400" dir="2400000" sx="105000" sy="105000" algn="t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9DA7019-4F6A-DA1D-263C-10E70461F8F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217981" y="4942579"/>
            <a:ext cx="1872443" cy="25853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l-G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lvl="0">
              <a:defRPr/>
            </a:pPr>
            <a:r>
              <a:rPr lang="el-GR" altLang="el-GR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Πάρα πολύ/ Αρκετά (4-5)</a:t>
            </a:r>
            <a:endParaRPr kumimoji="0" lang="en-US" alt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5A93C0-A710-B571-9F4A-967DB1F66E14}"/>
              </a:ext>
            </a:extLst>
          </p:cNvPr>
          <p:cNvSpPr/>
          <p:nvPr/>
        </p:nvSpPr>
        <p:spPr>
          <a:xfrm>
            <a:off x="10097355" y="5266829"/>
            <a:ext cx="170719" cy="96366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177800" dist="152400" dir="2400000" sx="105000" sy="105000" algn="t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526592E-84E9-EFE2-1634-D9CD19E71B1A}"/>
              </a:ext>
            </a:extLst>
          </p:cNvPr>
          <p:cNvSpPr txBox="1">
            <a:spLocks/>
          </p:cNvSpPr>
          <p:nvPr/>
        </p:nvSpPr>
        <p:spPr bwMode="gray">
          <a:xfrm>
            <a:off x="9897542" y="2257898"/>
            <a:ext cx="2041383" cy="738664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lnSpc>
                <a:spcPct val="89000"/>
              </a:lnSpc>
              <a:spcBef>
                <a:spcPct val="0"/>
              </a:spcBef>
              <a:buNone/>
              <a:defRPr sz="24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2F384B"/>
                </a:solidFill>
                <a:effectLst/>
                <a:uLnTx/>
                <a:uFillTx/>
                <a:latin typeface="+mn-lt"/>
              </a:rPr>
              <a:t>Μέσος όρος:</a:t>
            </a:r>
          </a:p>
          <a:p>
            <a:pPr lvl="0" algn="ctr">
              <a:lnSpc>
                <a:spcPct val="100000"/>
              </a:lnSpc>
              <a:defRPr/>
            </a:pPr>
            <a:r>
              <a:rPr lang="el-GR" sz="1200" b="1" i="1" dirty="0">
                <a:solidFill>
                  <a:srgbClr val="2F384B"/>
                </a:solidFill>
                <a:latin typeface="+mn-lt"/>
              </a:rPr>
              <a:t>«Αρκετά» </a:t>
            </a:r>
          </a:p>
          <a:p>
            <a:pPr lvl="0" algn="ctr">
              <a:lnSpc>
                <a:spcPct val="100000"/>
              </a:lnSpc>
              <a:defRPr/>
            </a:pPr>
            <a:r>
              <a:rPr lang="el-GR" sz="1800" b="1" i="1" dirty="0">
                <a:solidFill>
                  <a:srgbClr val="2F384B"/>
                </a:solidFill>
                <a:latin typeface="+mn-lt"/>
              </a:rPr>
              <a:t>3,9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F384B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18" name="Object 27">
            <a:extLst>
              <a:ext uri="{FF2B5EF4-FFF2-40B4-BE49-F238E27FC236}">
                <a16:creationId xmlns:a16="http://schemas.microsoft.com/office/drawing/2014/main" id="{FD391B75-15FF-1E8C-DDF0-B7C3EA951A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7249" y="2512687"/>
          <a:ext cx="2857779" cy="2429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1DD83AB3-573F-E56F-06F2-8C5ED4A90809}"/>
              </a:ext>
            </a:extLst>
          </p:cNvPr>
          <p:cNvSpPr/>
          <p:nvPr/>
        </p:nvSpPr>
        <p:spPr>
          <a:xfrm>
            <a:off x="303728" y="2469145"/>
            <a:ext cx="2584718" cy="553968"/>
          </a:xfrm>
          <a:prstGeom prst="rect">
            <a:avLst/>
          </a:prstGeom>
          <a:noFill/>
          <a:ln>
            <a:solidFill>
              <a:srgbClr val="3BAF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A9F06F-11D5-67B1-C056-340A073D28A3}"/>
              </a:ext>
            </a:extLst>
          </p:cNvPr>
          <p:cNvSpPr txBox="1"/>
          <p:nvPr/>
        </p:nvSpPr>
        <p:spPr>
          <a:xfrm>
            <a:off x="5179358" y="403819"/>
            <a:ext cx="2273004" cy="523220"/>
          </a:xfrm>
          <a:prstGeom prst="rect">
            <a:avLst/>
          </a:prstGeom>
          <a:solidFill>
            <a:srgbClr val="FA730A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2F384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Σύνολο 463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4" name="Object 27">
            <a:extLst>
              <a:ext uri="{FF2B5EF4-FFF2-40B4-BE49-F238E27FC236}">
                <a16:creationId xmlns:a16="http://schemas.microsoft.com/office/drawing/2014/main" id="{22BC7F9C-3C21-AA7E-C9F8-B7413FF982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14356" y="2512687"/>
          <a:ext cx="4258195" cy="360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Object 27">
            <a:extLst>
              <a:ext uri="{FF2B5EF4-FFF2-40B4-BE49-F238E27FC236}">
                <a16:creationId xmlns:a16="http://schemas.microsoft.com/office/drawing/2014/main" id="{883E5414-900E-F7A4-E0D3-316AF8B9C3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90053" y="2549614"/>
          <a:ext cx="4258195" cy="360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AB065238-E64D-4BA1-D2AD-F142AA3B8B71}"/>
              </a:ext>
            </a:extLst>
          </p:cNvPr>
          <p:cNvSpPr/>
          <p:nvPr/>
        </p:nvSpPr>
        <p:spPr>
          <a:xfrm>
            <a:off x="3688209" y="2518093"/>
            <a:ext cx="3156470" cy="553968"/>
          </a:xfrm>
          <a:prstGeom prst="rect">
            <a:avLst/>
          </a:prstGeom>
          <a:noFill/>
          <a:ln>
            <a:solidFill>
              <a:srgbClr val="3BAF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C395BE-02EB-4CE8-F8B9-11E1637D4DBB}"/>
              </a:ext>
            </a:extLst>
          </p:cNvPr>
          <p:cNvSpPr txBox="1"/>
          <p:nvPr/>
        </p:nvSpPr>
        <p:spPr>
          <a:xfrm>
            <a:off x="4177229" y="2122204"/>
            <a:ext cx="13994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l-G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(Υπολογισμός)</a:t>
            </a:r>
            <a:endParaRPr lang="el-GR" b="1" i="1" dirty="0"/>
          </a:p>
        </p:txBody>
      </p:sp>
      <p:sp>
        <p:nvSpPr>
          <p:cNvPr id="36" name="TextBox 41">
            <a:extLst>
              <a:ext uri="{FF2B5EF4-FFF2-40B4-BE49-F238E27FC236}">
                <a16:creationId xmlns:a16="http://schemas.microsoft.com/office/drawing/2014/main" id="{8B4DA846-731A-930A-7829-F21E1D42C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381" y="2167983"/>
            <a:ext cx="311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4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4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37" name="TextBox 41">
            <a:extLst>
              <a:ext uri="{FF2B5EF4-FFF2-40B4-BE49-F238E27FC236}">
                <a16:creationId xmlns:a16="http://schemas.microsoft.com/office/drawing/2014/main" id="{16EFE5FD-4FAD-DA1C-6B5E-206000981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8453" y="2320149"/>
            <a:ext cx="311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4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4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38" name="TextBox 41">
            <a:extLst>
              <a:ext uri="{FF2B5EF4-FFF2-40B4-BE49-F238E27FC236}">
                <a16:creationId xmlns:a16="http://schemas.microsoft.com/office/drawing/2014/main" id="{2C1B6FEC-2197-9285-3EA1-F1B749577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516" y="2267824"/>
            <a:ext cx="311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4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4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39" name="TextBox 41">
            <a:extLst>
              <a:ext uri="{FF2B5EF4-FFF2-40B4-BE49-F238E27FC236}">
                <a16:creationId xmlns:a16="http://schemas.microsoft.com/office/drawing/2014/main" id="{88F6DF93-712C-A1FA-DDF2-AA989455B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3279" y="3641100"/>
            <a:ext cx="311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4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4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214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80B154-D9DA-F88F-E7C1-ECC5E6D1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kern="0" dirty="0">
                <a:solidFill>
                  <a:srgbClr val="0DB7C4"/>
                </a:solidFill>
                <a:latin typeface="Calibri Light"/>
                <a:sym typeface="Dosis"/>
              </a:rPr>
              <a:t>Κυριότερα ευρήματα για το σύνολο των συμμετεχόντων</a:t>
            </a:r>
            <a:endParaRPr lang="el-GR" sz="3200" b="1" kern="0" dirty="0">
              <a:solidFill>
                <a:srgbClr val="0DB7C4"/>
              </a:solidFill>
              <a:latin typeface="Calibri Ligh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C4F52E-23A1-7881-2F25-01E0786C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Χρονικό διάστημα μέχρι την τελική διάγνωση: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μήνες από την εμφάνιση των συμπτωμάτων μέχρι να </a:t>
            </a:r>
            <a:r>
              <a:rPr lang="el-GR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απευθυνθούν σε έναν γιατρό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 18 μήνες από την πρώτη επίσκεψη σε γιατρό μέχρι τη διάγνωση του </a:t>
            </a:r>
            <a:r>
              <a:rPr kumimoji="0" lang="el-GR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νοσήματ</a:t>
            </a:r>
            <a:r>
              <a:rPr lang="el-GR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ς τους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l-GR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</a:t>
            </a:r>
            <a:r>
              <a:rPr lang="el-GR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l-GR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Συνολικά μεσολάβησαν κατά μέσο όρο 2,4 χρόνια από την εμφάνιση των συμπτωμάτων </a:t>
            </a: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μέχρι την τελική διάγνωση</a:t>
            </a:r>
            <a:endParaRPr kumimoji="0" lang="el-GR" i="0" u="none" strike="noStrike" kern="1200" cap="none" spc="0" normalizeH="0" baseline="0" noProof="0" dirty="0">
              <a:ln>
                <a:noFill/>
              </a:ln>
              <a:solidFill>
                <a:srgbClr val="456F9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6540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913CD4-33E8-9974-FBB0-03E244607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60" y="713063"/>
            <a:ext cx="11018240" cy="5981351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ειδικότητα που επισκέφθηκαν αρχικά ήταν κυρίως ο Ορθοπεδικός (37%) και σε μικρότερο βαθμό ο Ρευματολόγος (23%) ή ο Παθολόγος (19%)</a:t>
            </a:r>
          </a:p>
          <a:p>
            <a:r>
              <a:rPr lang="el-GR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Ωστόσο, η ειδικότητα που έκανε την τελική διάγνωση ήταν κυρίως ο Ρευματολόγος (77%)</a:t>
            </a:r>
          </a:p>
          <a:p>
            <a:r>
              <a:rPr lang="el-GR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 τους μισούς περίπου συμμετέχοντες, το σημαντικότερο πρόβλημα που αντιμετώπισαν, αφορούσε τη διάγνωσή τους (53%)</a:t>
            </a:r>
          </a:p>
          <a:p>
            <a:pPr>
              <a:buFont typeface="Wingdings" panose="05000000000000000000" pitchFamily="2" charset="2"/>
              <a:buChar char="Ä"/>
            </a:pPr>
            <a:r>
              <a:rPr lang="el-GR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Ωστόσο, 1 στους 3 δεν αντιμετώπισε κανένα πρόβλημα (34%)</a:t>
            </a:r>
          </a:p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στους 10 συμμετέχοντες είναι αρκετά έως πάρα πολύ ικανοποιημένοι από τις πληροφορίες που έλαβαν από τον γιατρό κατά τη διάγνωσή τους (68%)</a:t>
            </a:r>
          </a:p>
          <a:p>
            <a:endParaRPr lang="el-GR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rgbClr val="456F91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  <a:p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rgbClr val="456F91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5650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;p3">
            <a:extLst>
              <a:ext uri="{FF2B5EF4-FFF2-40B4-BE49-F238E27FC236}">
                <a16:creationId xmlns:a16="http://schemas.microsoft.com/office/drawing/2014/main" id="{C316C16F-EEA0-3994-8F17-56310904F965}"/>
              </a:ext>
            </a:extLst>
          </p:cNvPr>
          <p:cNvSpPr/>
          <p:nvPr/>
        </p:nvSpPr>
        <p:spPr>
          <a:xfrm rot="10800000">
            <a:off x="0" y="4404459"/>
            <a:ext cx="12192000" cy="1830416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14;p3">
            <a:extLst>
              <a:ext uri="{FF2B5EF4-FFF2-40B4-BE49-F238E27FC236}">
                <a16:creationId xmlns:a16="http://schemas.microsoft.com/office/drawing/2014/main" id="{45459599-51F6-8ADC-5900-AF242C6C2333}"/>
              </a:ext>
            </a:extLst>
          </p:cNvPr>
          <p:cNvSpPr/>
          <p:nvPr/>
        </p:nvSpPr>
        <p:spPr>
          <a:xfrm rot="10800000">
            <a:off x="0" y="2221615"/>
            <a:ext cx="12192000" cy="175775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81;p13">
            <a:extLst>
              <a:ext uri="{FF2B5EF4-FFF2-40B4-BE49-F238E27FC236}">
                <a16:creationId xmlns:a16="http://schemas.microsoft.com/office/drawing/2014/main" id="{C12D74E0-287C-43AE-84C0-92FE0715BD9D}"/>
              </a:ext>
            </a:extLst>
          </p:cNvPr>
          <p:cNvSpPr txBox="1">
            <a:spLocks/>
          </p:cNvSpPr>
          <p:nvPr/>
        </p:nvSpPr>
        <p:spPr>
          <a:xfrm>
            <a:off x="717667" y="-45501"/>
            <a:ext cx="10756666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l-G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tabLst/>
              <a:defRPr kumimoji="0" sz="3200" b="0" i="0" u="none" strike="noStrike" kern="0" cap="none" spc="0" normalizeH="0" baseline="0">
                <a:ln>
                  <a:noFill/>
                </a:ln>
                <a:solidFill>
                  <a:srgbClr val="0DB7C4"/>
                </a:solidFill>
                <a:effectLst/>
                <a:uLnTx/>
                <a:uFillTx/>
                <a:latin typeface="Calibri Light"/>
                <a:ea typeface="Dosis"/>
                <a:cs typeface="Dosis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9pPr>
          </a:lstStyle>
          <a:p>
            <a:r>
              <a:rPr lang="el-GR" dirty="0">
                <a:sym typeface="Dosis"/>
              </a:rPr>
              <a:t>Χρονικό διάστημα από τα πρώτα συμπτώματα μέχρι την τελική διάγνωση</a:t>
            </a:r>
            <a:endParaRPr lang="en-US" dirty="0">
              <a:sym typeface="Dosi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BC4D33-63FC-088A-BCCB-4196697F343F}"/>
              </a:ext>
            </a:extLst>
          </p:cNvPr>
          <p:cNvSpPr txBox="1"/>
          <p:nvPr/>
        </p:nvSpPr>
        <p:spPr>
          <a:xfrm>
            <a:off x="3450545" y="1257772"/>
            <a:ext cx="1748118" cy="646331"/>
          </a:xfrm>
          <a:prstGeom prst="rect">
            <a:avLst/>
          </a:prstGeom>
          <a:noFill/>
          <a:ln>
            <a:solidFill>
              <a:srgbClr val="3BA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>
            <a:defPPr>
              <a:defRPr lang="el-GR"/>
            </a:defPPr>
            <a:lvl1pPr algn="ctr">
              <a:defRPr sz="1400"/>
            </a:lvl1pPr>
          </a:lstStyle>
          <a:p>
            <a:r>
              <a:rPr lang="el-GR" sz="1800" dirty="0"/>
              <a:t>ΕΜΦΑΝΙΣΗ ΣΥΜΠΤΩΜΑΤΩΝ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2E8445-94C1-808E-6F63-937953A8ED9F}"/>
              </a:ext>
            </a:extLst>
          </p:cNvPr>
          <p:cNvSpPr txBox="1"/>
          <p:nvPr/>
        </p:nvSpPr>
        <p:spPr>
          <a:xfrm>
            <a:off x="6599715" y="1256565"/>
            <a:ext cx="1748118" cy="646331"/>
          </a:xfrm>
          <a:prstGeom prst="rect">
            <a:avLst/>
          </a:prstGeom>
          <a:noFill/>
          <a:ln>
            <a:solidFill>
              <a:srgbClr val="3BA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>
            <a:defPPr>
              <a:defRPr lang="el-GR"/>
            </a:defPPr>
            <a:lvl1pPr algn="ctr">
              <a:defRPr sz="1400"/>
            </a:lvl1pPr>
          </a:lstStyle>
          <a:p>
            <a:r>
              <a:rPr lang="el-GR" sz="1800" dirty="0"/>
              <a:t>ΕΠΙΣΚΕΨΗ ΣΕ ΓΙΑΤΡΟ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E78191-2D82-9087-F953-EF2B26C2212F}"/>
              </a:ext>
            </a:extLst>
          </p:cNvPr>
          <p:cNvSpPr txBox="1"/>
          <p:nvPr/>
        </p:nvSpPr>
        <p:spPr>
          <a:xfrm>
            <a:off x="9749040" y="1256565"/>
            <a:ext cx="1748118" cy="646331"/>
          </a:xfrm>
          <a:prstGeom prst="rect">
            <a:avLst/>
          </a:prstGeom>
          <a:noFill/>
          <a:ln>
            <a:solidFill>
              <a:srgbClr val="3BA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>
            <a:defPPr>
              <a:defRPr lang="el-GR"/>
            </a:defPPr>
            <a:lvl1pPr algn="ctr">
              <a:defRPr sz="1400"/>
            </a:lvl1pPr>
          </a:lstStyle>
          <a:p>
            <a:r>
              <a:rPr lang="el-GR" sz="1800" dirty="0"/>
              <a:t>ΤΕΛΙΚΗ ΔΙΑΓΝΩΣΗ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8953CE5-9339-4916-81E9-FE9ACE0E26D7}"/>
              </a:ext>
            </a:extLst>
          </p:cNvPr>
          <p:cNvSpPr/>
          <p:nvPr/>
        </p:nvSpPr>
        <p:spPr>
          <a:xfrm>
            <a:off x="4981944" y="2777646"/>
            <a:ext cx="1923202" cy="206134"/>
          </a:xfrm>
          <a:prstGeom prst="rightArrow">
            <a:avLst/>
          </a:prstGeom>
          <a:solidFill>
            <a:srgbClr val="3BAFBF"/>
          </a:solidFill>
          <a:ln>
            <a:solidFill>
              <a:srgbClr val="3BA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E3E6236-BBE0-513A-AE26-465C7515AE2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31895" y="2450336"/>
            <a:ext cx="1823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el-GR" b="1" kern="0" dirty="0">
                <a:solidFill>
                  <a:srgbClr val="2F384B"/>
                </a:solidFill>
              </a:rPr>
              <a:t>9,1</a:t>
            </a:r>
            <a:r>
              <a:rPr lang="el-GR" altLang="el-GR" sz="1200" dirty="0">
                <a:solidFill>
                  <a:schemeClr val="dk1"/>
                </a:solidFill>
              </a:rPr>
              <a:t> </a:t>
            </a:r>
            <a:r>
              <a:rPr lang="el-GR" altLang="el-GR" b="1" kern="0" dirty="0">
                <a:solidFill>
                  <a:srgbClr val="2F384B"/>
                </a:solidFill>
              </a:rPr>
              <a:t>ΜΗΝΕΣ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DFBFCB-1A83-EBB9-5A09-919767DE9CAD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25182" y="2450336"/>
            <a:ext cx="1823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el-GR" b="1" kern="0" dirty="0">
                <a:solidFill>
                  <a:srgbClr val="2F384B"/>
                </a:solidFill>
              </a:rPr>
              <a:t>3,9 ΜΗΝΕΣ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4DA36-7CE3-1361-E58C-F9B6B80E6F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31895" y="4609022"/>
            <a:ext cx="1823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el-GR" b="1" kern="0" dirty="0">
                <a:solidFill>
                  <a:srgbClr val="2F384B"/>
                </a:solidFill>
              </a:rPr>
              <a:t>11</a:t>
            </a:r>
            <a:r>
              <a:rPr lang="en-US" altLang="el-GR" b="1" kern="0" dirty="0">
                <a:solidFill>
                  <a:srgbClr val="2F384B"/>
                </a:solidFill>
              </a:rPr>
              <a:t>,0</a:t>
            </a:r>
            <a:r>
              <a:rPr lang="el-GR" altLang="el-GR" b="1" kern="0" dirty="0">
                <a:solidFill>
                  <a:srgbClr val="2F384B"/>
                </a:solidFill>
              </a:rPr>
              <a:t> ΜΗΝΕΣ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CA9C85D-7380-B8D2-CB95-B6D2B9EB07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25182" y="4609022"/>
            <a:ext cx="1823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el-GR" b="1" kern="0" dirty="0">
                <a:solidFill>
                  <a:srgbClr val="2F384B"/>
                </a:solidFill>
              </a:rPr>
              <a:t>26,3 ΜΗΝΕΣ</a:t>
            </a:r>
          </a:p>
        </p:txBody>
      </p:sp>
      <p:grpSp>
        <p:nvGrpSpPr>
          <p:cNvPr id="6" name="Google Shape;291;p28">
            <a:extLst>
              <a:ext uri="{FF2B5EF4-FFF2-40B4-BE49-F238E27FC236}">
                <a16:creationId xmlns:a16="http://schemas.microsoft.com/office/drawing/2014/main" id="{2B24E834-5305-C7DA-3077-D2F8ADC9CEBD}"/>
              </a:ext>
            </a:extLst>
          </p:cNvPr>
          <p:cNvGrpSpPr/>
          <p:nvPr/>
        </p:nvGrpSpPr>
        <p:grpSpPr>
          <a:xfrm>
            <a:off x="4107704" y="2663813"/>
            <a:ext cx="433800" cy="433800"/>
            <a:chOff x="5382800" y="412975"/>
            <a:chExt cx="433800" cy="433800"/>
          </a:xfrm>
        </p:grpSpPr>
        <p:sp>
          <p:nvSpPr>
            <p:cNvPr id="7" name="Google Shape;292;p28">
              <a:extLst>
                <a:ext uri="{FF2B5EF4-FFF2-40B4-BE49-F238E27FC236}">
                  <a16:creationId xmlns:a16="http://schemas.microsoft.com/office/drawing/2014/main" id="{313B9A83-A5BC-055C-5104-469979676AE5}"/>
                </a:ext>
              </a:extLst>
            </p:cNvPr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Google Shape;293;p28">
              <a:extLst>
                <a:ext uri="{FF2B5EF4-FFF2-40B4-BE49-F238E27FC236}">
                  <a16:creationId xmlns:a16="http://schemas.microsoft.com/office/drawing/2014/main" id="{08F3D070-AF71-8B31-A0CE-71CB356DAF98}"/>
                </a:ext>
              </a:extLst>
            </p:cNvPr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Google Shape;294;p28">
              <a:extLst>
                <a:ext uri="{FF2B5EF4-FFF2-40B4-BE49-F238E27FC236}">
                  <a16:creationId xmlns:a16="http://schemas.microsoft.com/office/drawing/2014/main" id="{2BF8D990-C62D-1AFF-01BD-3DC15412A3E4}"/>
                </a:ext>
              </a:extLst>
            </p:cNvPr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" name="Google Shape;291;p28">
            <a:extLst>
              <a:ext uri="{FF2B5EF4-FFF2-40B4-BE49-F238E27FC236}">
                <a16:creationId xmlns:a16="http://schemas.microsoft.com/office/drawing/2014/main" id="{1072CB65-8204-B03B-6B0E-6B7981757E16}"/>
              </a:ext>
            </a:extLst>
          </p:cNvPr>
          <p:cNvGrpSpPr/>
          <p:nvPr/>
        </p:nvGrpSpPr>
        <p:grpSpPr>
          <a:xfrm>
            <a:off x="7256874" y="2663813"/>
            <a:ext cx="433800" cy="433800"/>
            <a:chOff x="5382800" y="412975"/>
            <a:chExt cx="433800" cy="433800"/>
          </a:xfrm>
        </p:grpSpPr>
        <p:sp>
          <p:nvSpPr>
            <p:cNvPr id="12" name="Google Shape;292;p28">
              <a:extLst>
                <a:ext uri="{FF2B5EF4-FFF2-40B4-BE49-F238E27FC236}">
                  <a16:creationId xmlns:a16="http://schemas.microsoft.com/office/drawing/2014/main" id="{4365D485-5106-8E2F-12BE-A4B1FFFB93DB}"/>
                </a:ext>
              </a:extLst>
            </p:cNvPr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Google Shape;293;p28">
              <a:extLst>
                <a:ext uri="{FF2B5EF4-FFF2-40B4-BE49-F238E27FC236}">
                  <a16:creationId xmlns:a16="http://schemas.microsoft.com/office/drawing/2014/main" id="{DAACD49C-593A-CD99-E52A-13E15AEE923A}"/>
                </a:ext>
              </a:extLst>
            </p:cNvPr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Google Shape;294;p28">
              <a:extLst>
                <a:ext uri="{FF2B5EF4-FFF2-40B4-BE49-F238E27FC236}">
                  <a16:creationId xmlns:a16="http://schemas.microsoft.com/office/drawing/2014/main" id="{C8179F64-8094-AE99-CFD9-29CB0E05F128}"/>
                </a:ext>
              </a:extLst>
            </p:cNvPr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8" name="Google Shape;291;p28">
            <a:extLst>
              <a:ext uri="{FF2B5EF4-FFF2-40B4-BE49-F238E27FC236}">
                <a16:creationId xmlns:a16="http://schemas.microsoft.com/office/drawing/2014/main" id="{45C56158-31E3-857A-2E13-0877DFED16FF}"/>
              </a:ext>
            </a:extLst>
          </p:cNvPr>
          <p:cNvGrpSpPr/>
          <p:nvPr/>
        </p:nvGrpSpPr>
        <p:grpSpPr>
          <a:xfrm>
            <a:off x="10406199" y="2663813"/>
            <a:ext cx="433800" cy="433800"/>
            <a:chOff x="5382800" y="412975"/>
            <a:chExt cx="433800" cy="433800"/>
          </a:xfrm>
        </p:grpSpPr>
        <p:sp>
          <p:nvSpPr>
            <p:cNvPr id="23" name="Google Shape;292;p28">
              <a:extLst>
                <a:ext uri="{FF2B5EF4-FFF2-40B4-BE49-F238E27FC236}">
                  <a16:creationId xmlns:a16="http://schemas.microsoft.com/office/drawing/2014/main" id="{E28EEF84-1CC8-FC7F-D081-68F3C70BB43D}"/>
                </a:ext>
              </a:extLst>
            </p:cNvPr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6" name="Google Shape;293;p28">
              <a:extLst>
                <a:ext uri="{FF2B5EF4-FFF2-40B4-BE49-F238E27FC236}">
                  <a16:creationId xmlns:a16="http://schemas.microsoft.com/office/drawing/2014/main" id="{1E8C1E20-5C4B-4155-44EA-080949D61E50}"/>
                </a:ext>
              </a:extLst>
            </p:cNvPr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Google Shape;294;p28">
              <a:extLst>
                <a:ext uri="{FF2B5EF4-FFF2-40B4-BE49-F238E27FC236}">
                  <a16:creationId xmlns:a16="http://schemas.microsoft.com/office/drawing/2014/main" id="{081444A9-F9BE-E9AA-FE47-47ED567AC631}"/>
                </a:ext>
              </a:extLst>
            </p:cNvPr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1" name="Google Shape;291;p28">
            <a:extLst>
              <a:ext uri="{FF2B5EF4-FFF2-40B4-BE49-F238E27FC236}">
                <a16:creationId xmlns:a16="http://schemas.microsoft.com/office/drawing/2014/main" id="{7682AC37-1FB5-8E4C-3247-9BDC45B93ADB}"/>
              </a:ext>
            </a:extLst>
          </p:cNvPr>
          <p:cNvGrpSpPr/>
          <p:nvPr/>
        </p:nvGrpSpPr>
        <p:grpSpPr>
          <a:xfrm>
            <a:off x="4107704" y="4809318"/>
            <a:ext cx="433800" cy="433800"/>
            <a:chOff x="5382800" y="412975"/>
            <a:chExt cx="433800" cy="433800"/>
          </a:xfrm>
        </p:grpSpPr>
        <p:sp>
          <p:nvSpPr>
            <p:cNvPr id="42" name="Google Shape;292;p28">
              <a:extLst>
                <a:ext uri="{FF2B5EF4-FFF2-40B4-BE49-F238E27FC236}">
                  <a16:creationId xmlns:a16="http://schemas.microsoft.com/office/drawing/2014/main" id="{23400C47-15C8-8947-013F-22DADF08C582}"/>
                </a:ext>
              </a:extLst>
            </p:cNvPr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3" name="Google Shape;293;p28">
              <a:extLst>
                <a:ext uri="{FF2B5EF4-FFF2-40B4-BE49-F238E27FC236}">
                  <a16:creationId xmlns:a16="http://schemas.microsoft.com/office/drawing/2014/main" id="{C2CA9410-10DA-9564-72D2-A8047FB67750}"/>
                </a:ext>
              </a:extLst>
            </p:cNvPr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4" name="Google Shape;294;p28">
              <a:extLst>
                <a:ext uri="{FF2B5EF4-FFF2-40B4-BE49-F238E27FC236}">
                  <a16:creationId xmlns:a16="http://schemas.microsoft.com/office/drawing/2014/main" id="{2BAF0C8E-3F2D-49BD-FCEE-C0FAE0E8D1EB}"/>
                </a:ext>
              </a:extLst>
            </p:cNvPr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5" name="Google Shape;291;p28">
            <a:extLst>
              <a:ext uri="{FF2B5EF4-FFF2-40B4-BE49-F238E27FC236}">
                <a16:creationId xmlns:a16="http://schemas.microsoft.com/office/drawing/2014/main" id="{76518D73-10E1-0A21-6D99-10095CC6643F}"/>
              </a:ext>
            </a:extLst>
          </p:cNvPr>
          <p:cNvGrpSpPr/>
          <p:nvPr/>
        </p:nvGrpSpPr>
        <p:grpSpPr>
          <a:xfrm>
            <a:off x="7256874" y="4809318"/>
            <a:ext cx="433800" cy="433800"/>
            <a:chOff x="5382800" y="412975"/>
            <a:chExt cx="433800" cy="433800"/>
          </a:xfrm>
        </p:grpSpPr>
        <p:sp>
          <p:nvSpPr>
            <p:cNvPr id="46" name="Google Shape;292;p28">
              <a:extLst>
                <a:ext uri="{FF2B5EF4-FFF2-40B4-BE49-F238E27FC236}">
                  <a16:creationId xmlns:a16="http://schemas.microsoft.com/office/drawing/2014/main" id="{BD4DB556-6321-56E6-2041-8E7CCFF6D181}"/>
                </a:ext>
              </a:extLst>
            </p:cNvPr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Google Shape;293;p28">
              <a:extLst>
                <a:ext uri="{FF2B5EF4-FFF2-40B4-BE49-F238E27FC236}">
                  <a16:creationId xmlns:a16="http://schemas.microsoft.com/office/drawing/2014/main" id="{15DF0218-5BBE-9E3C-00B6-DBE64FB27BBF}"/>
                </a:ext>
              </a:extLst>
            </p:cNvPr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Google Shape;294;p28">
              <a:extLst>
                <a:ext uri="{FF2B5EF4-FFF2-40B4-BE49-F238E27FC236}">
                  <a16:creationId xmlns:a16="http://schemas.microsoft.com/office/drawing/2014/main" id="{6AFCCE08-EFFB-89B3-3FC2-C3C2FC1A3804}"/>
                </a:ext>
              </a:extLst>
            </p:cNvPr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9" name="Google Shape;291;p28">
            <a:extLst>
              <a:ext uri="{FF2B5EF4-FFF2-40B4-BE49-F238E27FC236}">
                <a16:creationId xmlns:a16="http://schemas.microsoft.com/office/drawing/2014/main" id="{FB650C3A-F9DF-C6A3-9FA4-EA328A01B204}"/>
              </a:ext>
            </a:extLst>
          </p:cNvPr>
          <p:cNvGrpSpPr/>
          <p:nvPr/>
        </p:nvGrpSpPr>
        <p:grpSpPr>
          <a:xfrm>
            <a:off x="10406199" y="4809318"/>
            <a:ext cx="433800" cy="433800"/>
            <a:chOff x="5382800" y="412975"/>
            <a:chExt cx="433800" cy="433800"/>
          </a:xfrm>
        </p:grpSpPr>
        <p:sp>
          <p:nvSpPr>
            <p:cNvPr id="50" name="Google Shape;292;p28">
              <a:extLst>
                <a:ext uri="{FF2B5EF4-FFF2-40B4-BE49-F238E27FC236}">
                  <a16:creationId xmlns:a16="http://schemas.microsoft.com/office/drawing/2014/main" id="{8062ACBD-8CE2-B080-6DEC-E3F2727332A6}"/>
                </a:ext>
              </a:extLst>
            </p:cNvPr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Google Shape;293;p28">
              <a:extLst>
                <a:ext uri="{FF2B5EF4-FFF2-40B4-BE49-F238E27FC236}">
                  <a16:creationId xmlns:a16="http://schemas.microsoft.com/office/drawing/2014/main" id="{CCDC227B-EF15-180E-D615-9C55E1F19ED9}"/>
                </a:ext>
              </a:extLst>
            </p:cNvPr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2" name="Google Shape;294;p28">
              <a:extLst>
                <a:ext uri="{FF2B5EF4-FFF2-40B4-BE49-F238E27FC236}">
                  <a16:creationId xmlns:a16="http://schemas.microsoft.com/office/drawing/2014/main" id="{C557F4F2-E277-B45E-EC45-1107291DF533}"/>
                </a:ext>
              </a:extLst>
            </p:cNvPr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9D39E213-4C6C-CAC2-4C9E-A3F63F8C31D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55210" y="3583155"/>
            <a:ext cx="3037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el-GR" b="1" kern="0" dirty="0">
                <a:solidFill>
                  <a:srgbClr val="2F384B"/>
                </a:solidFill>
              </a:rPr>
              <a:t>13 ΜΗΝΕΣ </a:t>
            </a:r>
            <a:r>
              <a:rPr lang="el-GR" altLang="el-GR" b="1" kern="0" dirty="0">
                <a:solidFill>
                  <a:srgbClr val="2F384B"/>
                </a:solidFill>
                <a:sym typeface="Wingdings" panose="05000000000000000000" pitchFamily="2" charset="2"/>
              </a:rPr>
              <a:t> ~ 1 ΧΡΟΝΟΣ</a:t>
            </a:r>
            <a:endParaRPr lang="el-GR" altLang="el-GR" b="1" kern="0" dirty="0">
              <a:solidFill>
                <a:srgbClr val="2F384B"/>
              </a:solidFill>
            </a:endParaRPr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FDE5F54C-499A-BB17-863A-55B10ED35705}"/>
              </a:ext>
            </a:extLst>
          </p:cNvPr>
          <p:cNvSpPr/>
          <p:nvPr/>
        </p:nvSpPr>
        <p:spPr>
          <a:xfrm rot="16200000">
            <a:off x="7251026" y="153329"/>
            <a:ext cx="445496" cy="6408595"/>
          </a:xfrm>
          <a:prstGeom prst="leftBrace">
            <a:avLst/>
          </a:prstGeom>
          <a:ln>
            <a:solidFill>
              <a:srgbClr val="3BA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366D24E-574F-8753-74AF-3E378601C54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62600" y="5843719"/>
            <a:ext cx="3222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el-GR" b="1" kern="0" dirty="0">
                <a:solidFill>
                  <a:srgbClr val="2F384B"/>
                </a:solidFill>
              </a:rPr>
              <a:t>37,4 ΜΗΝΕΣ </a:t>
            </a:r>
            <a:r>
              <a:rPr lang="el-GR" altLang="el-GR" b="1" kern="0" dirty="0">
                <a:solidFill>
                  <a:srgbClr val="2F384B"/>
                </a:solidFill>
                <a:sym typeface="Wingdings" panose="05000000000000000000" pitchFamily="2" charset="2"/>
              </a:rPr>
              <a:t> ~ 3 ΧΡΟΝΙΑ</a:t>
            </a:r>
            <a:endParaRPr lang="el-GR" altLang="el-GR" b="1" kern="0" dirty="0">
              <a:solidFill>
                <a:srgbClr val="2F384B"/>
              </a:solidFill>
            </a:endParaRPr>
          </a:p>
        </p:txBody>
      </p:sp>
      <p:sp>
        <p:nvSpPr>
          <p:cNvPr id="59" name="Left Brace 58">
            <a:extLst>
              <a:ext uri="{FF2B5EF4-FFF2-40B4-BE49-F238E27FC236}">
                <a16:creationId xmlns:a16="http://schemas.microsoft.com/office/drawing/2014/main" id="{2CB97262-0DBC-0866-BF78-0D0DD5FA1DA6}"/>
              </a:ext>
            </a:extLst>
          </p:cNvPr>
          <p:cNvSpPr/>
          <p:nvPr/>
        </p:nvSpPr>
        <p:spPr>
          <a:xfrm rot="16200000">
            <a:off x="7251026" y="2388590"/>
            <a:ext cx="445496" cy="6408596"/>
          </a:xfrm>
          <a:prstGeom prst="leftBrace">
            <a:avLst/>
          </a:prstGeom>
          <a:ln>
            <a:solidFill>
              <a:srgbClr val="3BA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4486CA7-571E-6FB8-6379-436303FE81AE}"/>
              </a:ext>
            </a:extLst>
          </p:cNvPr>
          <p:cNvSpPr/>
          <p:nvPr/>
        </p:nvSpPr>
        <p:spPr>
          <a:xfrm>
            <a:off x="8075231" y="2777646"/>
            <a:ext cx="1923202" cy="206134"/>
          </a:xfrm>
          <a:prstGeom prst="rightArrow">
            <a:avLst/>
          </a:prstGeom>
          <a:solidFill>
            <a:srgbClr val="3BAFBF"/>
          </a:solidFill>
          <a:ln>
            <a:solidFill>
              <a:srgbClr val="3BA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99BFFFD-0192-EFDD-4B95-6B32B78A63F0}"/>
              </a:ext>
            </a:extLst>
          </p:cNvPr>
          <p:cNvSpPr/>
          <p:nvPr/>
        </p:nvSpPr>
        <p:spPr>
          <a:xfrm>
            <a:off x="4981944" y="4923151"/>
            <a:ext cx="1923202" cy="206134"/>
          </a:xfrm>
          <a:prstGeom prst="rightArrow">
            <a:avLst/>
          </a:prstGeom>
          <a:solidFill>
            <a:srgbClr val="3BAFBF"/>
          </a:solidFill>
          <a:ln>
            <a:solidFill>
              <a:srgbClr val="3BA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B3BFB37-0FA5-7BEB-6511-32AC02D52529}"/>
              </a:ext>
            </a:extLst>
          </p:cNvPr>
          <p:cNvSpPr/>
          <p:nvPr/>
        </p:nvSpPr>
        <p:spPr>
          <a:xfrm>
            <a:off x="8075231" y="4923151"/>
            <a:ext cx="1923202" cy="206134"/>
          </a:xfrm>
          <a:prstGeom prst="rightArrow">
            <a:avLst/>
          </a:prstGeom>
          <a:solidFill>
            <a:srgbClr val="3BAFBF"/>
          </a:solidFill>
          <a:ln>
            <a:solidFill>
              <a:srgbClr val="3BA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AF4F1A-118A-B1E8-FF24-A53D3727ED3D}"/>
              </a:ext>
            </a:extLst>
          </p:cNvPr>
          <p:cNvSpPr txBox="1"/>
          <p:nvPr/>
        </p:nvSpPr>
        <p:spPr>
          <a:xfrm>
            <a:off x="17514" y="2331915"/>
            <a:ext cx="2463801" cy="1200329"/>
          </a:xfrm>
          <a:prstGeom prst="rect">
            <a:avLst/>
          </a:prstGeom>
          <a:solidFill>
            <a:srgbClr val="A9D18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l-GR" altLang="el-GR" sz="1800" b="1" dirty="0">
                <a:solidFill>
                  <a:schemeClr val="dk1"/>
                </a:solidFill>
              </a:rPr>
              <a:t>Όσοι τους έγινε η τελική διάγνωση από την </a:t>
            </a:r>
            <a:r>
              <a:rPr lang="el-GR" altLang="el-GR" sz="1800" b="1" u="sng" dirty="0">
                <a:solidFill>
                  <a:schemeClr val="dk1"/>
                </a:solidFill>
              </a:rPr>
              <a:t>αρχική</a:t>
            </a:r>
            <a:r>
              <a:rPr lang="el-GR" altLang="el-GR" sz="1800" b="1" dirty="0">
                <a:solidFill>
                  <a:schemeClr val="dk1"/>
                </a:solidFill>
              </a:rPr>
              <a:t> ειδικότητα 36% </a:t>
            </a:r>
            <a:r>
              <a:rPr lang="el-GR" altLang="el-GR" sz="1800" dirty="0">
                <a:solidFill>
                  <a:schemeClr val="dk1"/>
                </a:solidFill>
              </a:rPr>
              <a:t>(</a:t>
            </a:r>
            <a:r>
              <a:rPr lang="en-US" altLang="el-GR" sz="1800" dirty="0">
                <a:solidFill>
                  <a:schemeClr val="dk1"/>
                </a:solidFill>
              </a:rPr>
              <a:t>n=</a:t>
            </a:r>
            <a:r>
              <a:rPr lang="el-GR" altLang="el-GR" sz="1800" dirty="0">
                <a:solidFill>
                  <a:schemeClr val="dk1"/>
                </a:solidFill>
              </a:rPr>
              <a:t>168</a:t>
            </a:r>
            <a:r>
              <a:rPr lang="en-US" altLang="el-GR" sz="1800" dirty="0">
                <a:solidFill>
                  <a:schemeClr val="dk1"/>
                </a:solidFill>
              </a:rPr>
              <a:t>)</a:t>
            </a:r>
            <a:endParaRPr lang="el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FA2FE8-78B5-0C43-CCF9-DAF6A51F8A6B}"/>
              </a:ext>
            </a:extLst>
          </p:cNvPr>
          <p:cNvSpPr txBox="1"/>
          <p:nvPr/>
        </p:nvSpPr>
        <p:spPr>
          <a:xfrm>
            <a:off x="17513" y="4600063"/>
            <a:ext cx="2463801" cy="1200329"/>
          </a:xfrm>
          <a:prstGeom prst="rect">
            <a:avLst/>
          </a:prstGeom>
          <a:solidFill>
            <a:srgbClr val="DA5CC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l-GR" altLang="el-GR" sz="1800" b="1" dirty="0">
                <a:solidFill>
                  <a:schemeClr val="dk1"/>
                </a:solidFill>
              </a:rPr>
              <a:t>Όσοι τους έγινε η τελική διάγνωση από </a:t>
            </a:r>
            <a:r>
              <a:rPr lang="el-GR" altLang="el-GR" sz="1800" b="1" u="sng" dirty="0">
                <a:solidFill>
                  <a:schemeClr val="dk1"/>
                </a:solidFill>
              </a:rPr>
              <a:t>άλλη</a:t>
            </a:r>
            <a:r>
              <a:rPr lang="el-GR" altLang="el-GR" sz="1800" b="1" dirty="0">
                <a:solidFill>
                  <a:schemeClr val="dk1"/>
                </a:solidFill>
              </a:rPr>
              <a:t> ειδικότητα</a:t>
            </a:r>
          </a:p>
          <a:p>
            <a:pPr algn="ctr"/>
            <a:r>
              <a:rPr lang="el-GR" altLang="el-GR" sz="1800" b="1" dirty="0">
                <a:solidFill>
                  <a:schemeClr val="dk1"/>
                </a:solidFill>
              </a:rPr>
              <a:t>64% </a:t>
            </a:r>
            <a:r>
              <a:rPr lang="el-GR" altLang="el-GR" sz="1800" dirty="0">
                <a:solidFill>
                  <a:schemeClr val="dk1"/>
                </a:solidFill>
              </a:rPr>
              <a:t>(</a:t>
            </a:r>
            <a:r>
              <a:rPr lang="en-US" altLang="el-GR" sz="1800" dirty="0">
                <a:solidFill>
                  <a:schemeClr val="dk1"/>
                </a:solidFill>
              </a:rPr>
              <a:t>n=</a:t>
            </a:r>
            <a:r>
              <a:rPr lang="el-GR" altLang="el-GR" sz="1800" dirty="0">
                <a:solidFill>
                  <a:schemeClr val="dk1"/>
                </a:solidFill>
              </a:rPr>
              <a:t>295</a:t>
            </a:r>
            <a:r>
              <a:rPr lang="en-US" altLang="el-GR" sz="1800" dirty="0">
                <a:solidFill>
                  <a:schemeClr val="dk1"/>
                </a:solidFill>
              </a:rPr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1025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;p13">
            <a:extLst>
              <a:ext uri="{FF2B5EF4-FFF2-40B4-BE49-F238E27FC236}">
                <a16:creationId xmlns:a16="http://schemas.microsoft.com/office/drawing/2014/main" id="{C12D74E0-287C-43AE-84C0-92FE0715BD9D}"/>
              </a:ext>
            </a:extLst>
          </p:cNvPr>
          <p:cNvSpPr txBox="1">
            <a:spLocks/>
          </p:cNvSpPr>
          <p:nvPr/>
        </p:nvSpPr>
        <p:spPr>
          <a:xfrm>
            <a:off x="747648" y="79095"/>
            <a:ext cx="1075666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l-G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tabLst/>
              <a:defRPr kumimoji="0" sz="3200" b="0" i="0" u="none" strike="noStrike" kern="0" cap="none" spc="0" normalizeH="0" baseline="0">
                <a:ln>
                  <a:noFill/>
                </a:ln>
                <a:solidFill>
                  <a:srgbClr val="0DB7C4"/>
                </a:solidFill>
                <a:effectLst/>
                <a:uLnTx/>
                <a:uFillTx/>
                <a:latin typeface="Calibri Light"/>
                <a:ea typeface="Dosis"/>
                <a:cs typeface="Dosis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</a:defRPr>
            </a:lvl9pPr>
          </a:lstStyle>
          <a:p>
            <a:r>
              <a:rPr lang="el-GR" dirty="0">
                <a:sym typeface="Dosis"/>
              </a:rPr>
              <a:t>Συγκεντρωτικά στοιχεία</a:t>
            </a:r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BC4D33-63FC-088A-BCCB-4196697F343F}"/>
              </a:ext>
            </a:extLst>
          </p:cNvPr>
          <p:cNvSpPr txBox="1"/>
          <p:nvPr/>
        </p:nvSpPr>
        <p:spPr>
          <a:xfrm>
            <a:off x="2710755" y="1058118"/>
            <a:ext cx="2073049" cy="738664"/>
          </a:xfrm>
          <a:prstGeom prst="rect">
            <a:avLst/>
          </a:prstGeom>
          <a:noFill/>
          <a:ln>
            <a:solidFill>
              <a:srgbClr val="3BA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l-GR" sz="1400" dirty="0"/>
              <a:t>ΑΡΧΙΚΗ ΕΙΔΙΚΟΤΗΤΑ ΠΟΥ ΕΠΙΣΚΕΦΘΗΚΑΝ ΓΙΑ ΤΑ ΠΡΩΤΑ ΣΥΜΠΤΩΜΑΤΑ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2E8445-94C1-808E-6F63-937953A8ED9F}"/>
              </a:ext>
            </a:extLst>
          </p:cNvPr>
          <p:cNvSpPr txBox="1"/>
          <p:nvPr/>
        </p:nvSpPr>
        <p:spPr>
          <a:xfrm>
            <a:off x="5173798" y="1058118"/>
            <a:ext cx="1748118" cy="738664"/>
          </a:xfrm>
          <a:prstGeom prst="rect">
            <a:avLst/>
          </a:prstGeom>
          <a:noFill/>
          <a:ln>
            <a:solidFill>
              <a:srgbClr val="3BA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>
            <a:defPPr>
              <a:defRPr lang="el-GR"/>
            </a:defPPr>
            <a:lvl1pPr algn="ctr">
              <a:defRPr sz="1400"/>
            </a:lvl1pPr>
          </a:lstStyle>
          <a:p>
            <a:r>
              <a:rPr lang="el-GR" dirty="0"/>
              <a:t>ΕΙΔΙΚΟΤΗΤΑ ΠΟΥ ΕΚΑΝΕ ΤΗΝ ΤΕΛΙΚΗ ΔΙΑΓΝΩΣΗ</a:t>
            </a:r>
          </a:p>
        </p:txBody>
      </p:sp>
      <p:graphicFrame>
        <p:nvGraphicFramePr>
          <p:cNvPr id="41" name="Object 27">
            <a:extLst>
              <a:ext uri="{FF2B5EF4-FFF2-40B4-BE49-F238E27FC236}">
                <a16:creationId xmlns:a16="http://schemas.microsoft.com/office/drawing/2014/main" id="{0F801722-244D-4894-BF9C-BC66F663B8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3584" y="2195334"/>
          <a:ext cx="2679825" cy="155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2" name="Object 27">
            <a:extLst>
              <a:ext uri="{FF2B5EF4-FFF2-40B4-BE49-F238E27FC236}">
                <a16:creationId xmlns:a16="http://schemas.microsoft.com/office/drawing/2014/main" id="{3E684A9A-BA85-C70A-E0A6-1E1EC2D24E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8756" y="4488220"/>
          <a:ext cx="2679825" cy="192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Object 27">
            <a:extLst>
              <a:ext uri="{FF2B5EF4-FFF2-40B4-BE49-F238E27FC236}">
                <a16:creationId xmlns:a16="http://schemas.microsoft.com/office/drawing/2014/main" id="{465CA8B5-36D0-5F84-65A6-C1BA9CE72E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4624" y="4488219"/>
          <a:ext cx="2401164" cy="1845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6" name="Object 27">
            <a:extLst>
              <a:ext uri="{FF2B5EF4-FFF2-40B4-BE49-F238E27FC236}">
                <a16:creationId xmlns:a16="http://schemas.microsoft.com/office/drawing/2014/main" id="{082DF135-C621-6F0D-D281-39DCF60B3A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54387" y="4488219"/>
          <a:ext cx="2679825" cy="186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B91A72-D18E-1321-35AA-ABDDAA42F778}"/>
              </a:ext>
            </a:extLst>
          </p:cNvPr>
          <p:cNvGraphicFramePr/>
          <p:nvPr/>
        </p:nvGraphicFramePr>
        <p:xfrm>
          <a:off x="9316439" y="2134992"/>
          <a:ext cx="2422741" cy="1628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 Box 32">
            <a:extLst>
              <a:ext uri="{FF2B5EF4-FFF2-40B4-BE49-F238E27FC236}">
                <a16:creationId xmlns:a16="http://schemas.microsoft.com/office/drawing/2014/main" id="{CE8DDC39-426A-4AD3-5AFE-AA38455AF56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177019" y="3980695"/>
            <a:ext cx="1421901" cy="25853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l-G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lvl="0">
              <a:defRPr/>
            </a:pPr>
            <a:r>
              <a:rPr lang="el-GR" altLang="el-GR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Μέτρια (3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)</a:t>
            </a:r>
            <a:endParaRPr kumimoji="0" lang="en-US" alt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AB0F857-7B6C-B726-4885-54455A57998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177019" y="4215778"/>
            <a:ext cx="2205075" cy="25853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l-G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lvl="0">
              <a:defRPr/>
            </a:pPr>
            <a:r>
              <a:rPr lang="el-GR" altLang="el-GR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Ελάχιστα/ καθόλου 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(2-1) </a:t>
            </a:r>
            <a:endParaRPr kumimoji="0" lang="en-US" alt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315304-86F9-8DF2-FEE0-D352C2B7B94B}"/>
              </a:ext>
            </a:extLst>
          </p:cNvPr>
          <p:cNvSpPr/>
          <p:nvPr/>
        </p:nvSpPr>
        <p:spPr>
          <a:xfrm>
            <a:off x="10056393" y="4315080"/>
            <a:ext cx="170719" cy="96366"/>
          </a:xfrm>
          <a:prstGeom prst="rect">
            <a:avLst/>
          </a:prstGeom>
          <a:solidFill>
            <a:srgbClr val="DA5CC2"/>
          </a:solidFill>
          <a:ln>
            <a:noFill/>
          </a:ln>
          <a:effectLst>
            <a:outerShdw blurRad="177800" dist="152400" dir="2400000" sx="105000" sy="105000" algn="t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4436DE-C80A-7B8F-2C02-102CB45C7A01}"/>
              </a:ext>
            </a:extLst>
          </p:cNvPr>
          <p:cNvSpPr/>
          <p:nvPr/>
        </p:nvSpPr>
        <p:spPr>
          <a:xfrm>
            <a:off x="10056393" y="3843141"/>
            <a:ext cx="170719" cy="96366"/>
          </a:xfrm>
          <a:prstGeom prst="rect">
            <a:avLst/>
          </a:prstGeom>
          <a:solidFill>
            <a:srgbClr val="5B9BD5"/>
          </a:solidFill>
          <a:ln>
            <a:noFill/>
          </a:ln>
          <a:effectLst>
            <a:outerShdw blurRad="177800" dist="152400" dir="2400000" sx="105000" sy="105000" algn="t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9DA7019-4F6A-DA1D-263C-10E70461F8F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177019" y="3749793"/>
            <a:ext cx="1872443" cy="25853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l-G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pPr lvl="0">
              <a:defRPr/>
            </a:pPr>
            <a:r>
              <a:rPr lang="el-GR" altLang="el-GR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Πάρα πολύ/ Αρκετά (4-5)</a:t>
            </a:r>
            <a:endParaRPr kumimoji="0" lang="en-US" alt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5A93C0-A710-B571-9F4A-967DB1F66E14}"/>
              </a:ext>
            </a:extLst>
          </p:cNvPr>
          <p:cNvSpPr/>
          <p:nvPr/>
        </p:nvSpPr>
        <p:spPr>
          <a:xfrm>
            <a:off x="10056393" y="4074043"/>
            <a:ext cx="170719" cy="96366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177800" dist="152400" dir="2400000" sx="105000" sy="105000" algn="t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8749861-4E49-BCED-EB39-CCFCE6E789C9}"/>
              </a:ext>
            </a:extLst>
          </p:cNvPr>
          <p:cNvGraphicFramePr/>
          <p:nvPr/>
        </p:nvGraphicFramePr>
        <p:xfrm>
          <a:off x="9386472" y="4618981"/>
          <a:ext cx="2422741" cy="1628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526592E-84E9-EFE2-1634-D9CD19E71B1A}"/>
              </a:ext>
            </a:extLst>
          </p:cNvPr>
          <p:cNvSpPr txBox="1">
            <a:spLocks/>
          </p:cNvSpPr>
          <p:nvPr/>
        </p:nvSpPr>
        <p:spPr bwMode="gray">
          <a:xfrm>
            <a:off x="10743282" y="2055567"/>
            <a:ext cx="1675815" cy="738664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lnSpc>
                <a:spcPct val="89000"/>
              </a:lnSpc>
              <a:spcBef>
                <a:spcPct val="0"/>
              </a:spcBef>
              <a:buNone/>
              <a:defRPr sz="24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2F384B"/>
                </a:solidFill>
                <a:effectLst/>
                <a:uLnTx/>
                <a:uFillTx/>
                <a:latin typeface="+mn-lt"/>
              </a:rPr>
              <a:t>Μέσος όρος:</a:t>
            </a:r>
          </a:p>
          <a:p>
            <a:pPr lvl="0" algn="ctr">
              <a:lnSpc>
                <a:spcPct val="100000"/>
              </a:lnSpc>
              <a:defRPr/>
            </a:pPr>
            <a:r>
              <a:rPr lang="el-GR" sz="1200" b="1" i="1" dirty="0">
                <a:solidFill>
                  <a:srgbClr val="2F384B"/>
                </a:solidFill>
                <a:latin typeface="+mn-lt"/>
              </a:rPr>
              <a:t>«Αρκετά» </a:t>
            </a:r>
          </a:p>
          <a:p>
            <a:pPr lvl="0" algn="ctr">
              <a:lnSpc>
                <a:spcPct val="100000"/>
              </a:lnSpc>
              <a:defRPr/>
            </a:pPr>
            <a:r>
              <a:rPr lang="el-GR" sz="1800" b="1" i="1" dirty="0">
                <a:solidFill>
                  <a:srgbClr val="2F384B"/>
                </a:solidFill>
                <a:latin typeface="+mn-lt"/>
              </a:rPr>
              <a:t>4,0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F384B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188A092-5C3D-CB5D-BC56-5BD1C1B509ED}"/>
              </a:ext>
            </a:extLst>
          </p:cNvPr>
          <p:cNvSpPr txBox="1">
            <a:spLocks/>
          </p:cNvSpPr>
          <p:nvPr/>
        </p:nvSpPr>
        <p:spPr bwMode="gray">
          <a:xfrm>
            <a:off x="10761012" y="4618981"/>
            <a:ext cx="1675815" cy="738664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lnSpc>
                <a:spcPct val="89000"/>
              </a:lnSpc>
              <a:spcBef>
                <a:spcPct val="0"/>
              </a:spcBef>
              <a:buNone/>
              <a:defRPr sz="24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2F384B"/>
                </a:solidFill>
                <a:effectLst/>
                <a:uLnTx/>
                <a:uFillTx/>
                <a:latin typeface="+mn-lt"/>
              </a:rPr>
              <a:t>Μέσος όρος:</a:t>
            </a:r>
          </a:p>
          <a:p>
            <a:pPr lvl="0" algn="ctr">
              <a:lnSpc>
                <a:spcPct val="100000"/>
              </a:lnSpc>
              <a:defRPr/>
            </a:pPr>
            <a:r>
              <a:rPr lang="el-GR" sz="1200" b="1" i="1" dirty="0">
                <a:solidFill>
                  <a:srgbClr val="2F384B"/>
                </a:solidFill>
                <a:latin typeface="+mn-lt"/>
              </a:rPr>
              <a:t>«Αρκετά» </a:t>
            </a:r>
          </a:p>
          <a:p>
            <a:pPr lvl="0" algn="ctr">
              <a:lnSpc>
                <a:spcPct val="100000"/>
              </a:lnSpc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2F384B"/>
                </a:solidFill>
                <a:effectLst/>
                <a:uLnTx/>
                <a:uFillTx/>
                <a:latin typeface="+mn-lt"/>
              </a:rPr>
              <a:t>3,</a:t>
            </a:r>
            <a:r>
              <a:rPr lang="el-GR" sz="1800" b="1" i="1" dirty="0">
                <a:solidFill>
                  <a:srgbClr val="2F384B"/>
                </a:solidFill>
                <a:latin typeface="+mn-lt"/>
              </a:rPr>
              <a:t>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F384B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A2D3129-E76A-3F97-331D-C503DB3E7D2E}"/>
              </a:ext>
            </a:extLst>
          </p:cNvPr>
          <p:cNvSpPr txBox="1">
            <a:spLocks/>
          </p:cNvSpPr>
          <p:nvPr/>
        </p:nvSpPr>
        <p:spPr bwMode="gray">
          <a:xfrm>
            <a:off x="5288074" y="2762802"/>
            <a:ext cx="1675815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lnSpc>
                <a:spcPct val="89000"/>
              </a:lnSpc>
              <a:spcBef>
                <a:spcPct val="0"/>
              </a:spcBef>
              <a:buNone/>
              <a:defRPr sz="24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800" b="1" dirty="0">
                <a:solidFill>
                  <a:srgbClr val="2F384B"/>
                </a:solidFill>
                <a:latin typeface="+mn-lt"/>
              </a:rPr>
              <a:t>Η ίδια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2F384B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18" name="Object 27">
            <a:extLst>
              <a:ext uri="{FF2B5EF4-FFF2-40B4-BE49-F238E27FC236}">
                <a16:creationId xmlns:a16="http://schemas.microsoft.com/office/drawing/2014/main" id="{FD391B75-15FF-1E8C-DDF0-B7C3EA951A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4278" y="2111508"/>
          <a:ext cx="2679825" cy="186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E4443B88-29B0-E41D-4E30-5A7372DA0E33}"/>
              </a:ext>
            </a:extLst>
          </p:cNvPr>
          <p:cNvSpPr/>
          <p:nvPr/>
        </p:nvSpPr>
        <p:spPr>
          <a:xfrm>
            <a:off x="6849613" y="3453152"/>
            <a:ext cx="2679826" cy="657027"/>
          </a:xfrm>
          <a:prstGeom prst="ellipse">
            <a:avLst/>
          </a:prstGeom>
          <a:noFill/>
          <a:ln>
            <a:solidFill>
              <a:srgbClr val="A9D18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C14EE5-1FAE-2C5B-46BC-2B3D8FAE44D7}"/>
              </a:ext>
            </a:extLst>
          </p:cNvPr>
          <p:cNvSpPr/>
          <p:nvPr/>
        </p:nvSpPr>
        <p:spPr>
          <a:xfrm>
            <a:off x="7222122" y="4345044"/>
            <a:ext cx="2344354" cy="657027"/>
          </a:xfrm>
          <a:prstGeom prst="ellipse">
            <a:avLst/>
          </a:prstGeom>
          <a:noFill/>
          <a:ln>
            <a:solidFill>
              <a:srgbClr val="DA5CC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D83AB3-573F-E56F-06F2-8C5ED4A90809}"/>
              </a:ext>
            </a:extLst>
          </p:cNvPr>
          <p:cNvSpPr/>
          <p:nvPr/>
        </p:nvSpPr>
        <p:spPr>
          <a:xfrm>
            <a:off x="2814086" y="2140536"/>
            <a:ext cx="1978820" cy="354876"/>
          </a:xfrm>
          <a:prstGeom prst="rect">
            <a:avLst/>
          </a:prstGeom>
          <a:noFill/>
          <a:ln>
            <a:solidFill>
              <a:srgbClr val="A9D18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D73750-0077-4D90-AB66-35AEFA26939F}"/>
              </a:ext>
            </a:extLst>
          </p:cNvPr>
          <p:cNvSpPr/>
          <p:nvPr/>
        </p:nvSpPr>
        <p:spPr>
          <a:xfrm>
            <a:off x="2809626" y="4440474"/>
            <a:ext cx="4331843" cy="354876"/>
          </a:xfrm>
          <a:prstGeom prst="rect">
            <a:avLst/>
          </a:prstGeom>
          <a:noFill/>
          <a:ln>
            <a:solidFill>
              <a:srgbClr val="DA5CC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1" name="TextBox 41">
            <a:extLst>
              <a:ext uri="{FF2B5EF4-FFF2-40B4-BE49-F238E27FC236}">
                <a16:creationId xmlns:a16="http://schemas.microsoft.com/office/drawing/2014/main" id="{6FD773FD-6E6B-550A-8D23-7516924B8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307" y="1935301"/>
            <a:ext cx="2936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2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2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35" name="TextBox 41">
            <a:extLst>
              <a:ext uri="{FF2B5EF4-FFF2-40B4-BE49-F238E27FC236}">
                <a16:creationId xmlns:a16="http://schemas.microsoft.com/office/drawing/2014/main" id="{2D68389F-7C21-EAC0-403D-E35CB6420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464" y="1868325"/>
            <a:ext cx="2936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2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2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36" name="TextBox 41">
            <a:extLst>
              <a:ext uri="{FF2B5EF4-FFF2-40B4-BE49-F238E27FC236}">
                <a16:creationId xmlns:a16="http://schemas.microsoft.com/office/drawing/2014/main" id="{6243BC51-5C81-FA8D-7989-22BE6A940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0974" y="2808968"/>
            <a:ext cx="2936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2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2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37" name="TextBox 41">
            <a:extLst>
              <a:ext uri="{FF2B5EF4-FFF2-40B4-BE49-F238E27FC236}">
                <a16:creationId xmlns:a16="http://schemas.microsoft.com/office/drawing/2014/main" id="{FB03C5DA-F6DE-B0DA-4400-D681C43F5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109" y="4279361"/>
            <a:ext cx="2936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2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2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38" name="TextBox 41">
            <a:extLst>
              <a:ext uri="{FF2B5EF4-FFF2-40B4-BE49-F238E27FC236}">
                <a16:creationId xmlns:a16="http://schemas.microsoft.com/office/drawing/2014/main" id="{02FEC4A3-332C-B6B0-22DE-F4D9F44BA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6322" y="4284955"/>
            <a:ext cx="2936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2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2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39" name="TextBox 41">
            <a:extLst>
              <a:ext uri="{FF2B5EF4-FFF2-40B4-BE49-F238E27FC236}">
                <a16:creationId xmlns:a16="http://schemas.microsoft.com/office/drawing/2014/main" id="{75C82EFC-CEBC-D685-CB9D-6AC1FCB21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832" y="5283654"/>
            <a:ext cx="2936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2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2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45" name="TextBox 41">
            <a:extLst>
              <a:ext uri="{FF2B5EF4-FFF2-40B4-BE49-F238E27FC236}">
                <a16:creationId xmlns:a16="http://schemas.microsoft.com/office/drawing/2014/main" id="{2D47B1FD-5115-DB2B-A596-B67B7FE18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7281" y="4221230"/>
            <a:ext cx="2936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2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2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sp>
        <p:nvSpPr>
          <p:cNvPr id="49" name="Text Box 61">
            <a:extLst>
              <a:ext uri="{FF2B5EF4-FFF2-40B4-BE49-F238E27FC236}">
                <a16:creationId xmlns:a16="http://schemas.microsoft.com/office/drawing/2014/main" id="{FBAA51A2-E108-9918-9959-2C5E57C42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655" y="6595989"/>
            <a:ext cx="351631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el-G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* </a:t>
            </a:r>
            <a:r>
              <a:rPr lang="el-GR" altLang="el-G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Στατιστικά σημαντικές</a:t>
            </a:r>
            <a:r>
              <a:rPr lang="en-US" altLang="el-G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l-GR" altLang="el-G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διαφορές μεταξύ των 2 ομάδων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6B087B2-BF77-83B8-D818-506108E007DA}"/>
              </a:ext>
            </a:extLst>
          </p:cNvPr>
          <p:cNvSpPr txBox="1"/>
          <p:nvPr/>
        </p:nvSpPr>
        <p:spPr>
          <a:xfrm>
            <a:off x="10891416" y="3019520"/>
            <a:ext cx="29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l-GR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* </a:t>
            </a:r>
            <a:endParaRPr lang="el-GR" sz="40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AE4DBD5-0FB8-241E-6BA8-6A52822F05CE}"/>
              </a:ext>
            </a:extLst>
          </p:cNvPr>
          <p:cNvSpPr txBox="1"/>
          <p:nvPr/>
        </p:nvSpPr>
        <p:spPr>
          <a:xfrm>
            <a:off x="9215686" y="3559532"/>
            <a:ext cx="29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* </a:t>
            </a:r>
            <a:endParaRPr lang="el-GR" sz="4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3A3111A-41D8-6532-9E72-93266D7C0024}"/>
              </a:ext>
            </a:extLst>
          </p:cNvPr>
          <p:cNvSpPr txBox="1"/>
          <p:nvPr/>
        </p:nvSpPr>
        <p:spPr>
          <a:xfrm>
            <a:off x="9345275" y="4526809"/>
            <a:ext cx="29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* </a:t>
            </a:r>
            <a:endParaRPr lang="el-GR" sz="4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E62307-C89D-A567-C178-F01541F2354C}"/>
              </a:ext>
            </a:extLst>
          </p:cNvPr>
          <p:cNvSpPr txBox="1"/>
          <p:nvPr/>
        </p:nvSpPr>
        <p:spPr>
          <a:xfrm>
            <a:off x="9002805" y="4950970"/>
            <a:ext cx="29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* </a:t>
            </a:r>
            <a:endParaRPr lang="el-GR" sz="4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A10E28-5E10-CEAF-5AD3-DA2ECD2D886E}"/>
              </a:ext>
            </a:extLst>
          </p:cNvPr>
          <p:cNvSpPr txBox="1"/>
          <p:nvPr/>
        </p:nvSpPr>
        <p:spPr>
          <a:xfrm>
            <a:off x="9547774" y="1058118"/>
            <a:ext cx="2422741" cy="738664"/>
          </a:xfrm>
          <a:prstGeom prst="rect">
            <a:avLst/>
          </a:prstGeom>
          <a:noFill/>
          <a:ln>
            <a:solidFill>
              <a:srgbClr val="3BA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>
            <a:defPPr>
              <a:defRPr lang="el-GR"/>
            </a:defPPr>
            <a:lvl1pPr algn="ctr">
              <a:defRPr sz="1400"/>
            </a:lvl1pPr>
          </a:lstStyle>
          <a:p>
            <a:r>
              <a:rPr lang="el-GR" dirty="0"/>
              <a:t>ΒΑΘΜΟΣ ΙΚΑΝΟΠΟΙΗΣΗΣ ΑΠΟ ΤΙΣ ΠΛΗΡΟΦΟΡΙΕΣ ΠΟΥ ΕΛΑΒΑΝ ΚΑΤΆ ΤΗ ΔΙΑΓΝΩΣΗ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3A601-02FA-2227-FB54-A3FBAD9085E0}"/>
              </a:ext>
            </a:extLst>
          </p:cNvPr>
          <p:cNvSpPr txBox="1"/>
          <p:nvPr/>
        </p:nvSpPr>
        <p:spPr>
          <a:xfrm>
            <a:off x="17514" y="2331915"/>
            <a:ext cx="2463801" cy="1200329"/>
          </a:xfrm>
          <a:prstGeom prst="rect">
            <a:avLst/>
          </a:prstGeom>
          <a:solidFill>
            <a:srgbClr val="A9D18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l-GR" altLang="el-GR" sz="1800" b="1" dirty="0">
                <a:solidFill>
                  <a:schemeClr val="dk1"/>
                </a:solidFill>
              </a:rPr>
              <a:t>Όσοι τους έγινε η τελική διάγνωση από την </a:t>
            </a:r>
            <a:r>
              <a:rPr lang="el-GR" altLang="el-GR" sz="1800" b="1" u="sng" dirty="0">
                <a:solidFill>
                  <a:schemeClr val="dk1"/>
                </a:solidFill>
              </a:rPr>
              <a:t>αρχική</a:t>
            </a:r>
            <a:r>
              <a:rPr lang="el-GR" altLang="el-GR" sz="1800" b="1" dirty="0">
                <a:solidFill>
                  <a:schemeClr val="dk1"/>
                </a:solidFill>
              </a:rPr>
              <a:t> ειδικότητα 36% </a:t>
            </a:r>
            <a:r>
              <a:rPr lang="el-GR" altLang="el-GR" sz="1800" dirty="0">
                <a:solidFill>
                  <a:schemeClr val="dk1"/>
                </a:solidFill>
              </a:rPr>
              <a:t>(</a:t>
            </a:r>
            <a:r>
              <a:rPr lang="en-US" altLang="el-GR" sz="1800" dirty="0">
                <a:solidFill>
                  <a:schemeClr val="dk1"/>
                </a:solidFill>
              </a:rPr>
              <a:t>n=</a:t>
            </a:r>
            <a:r>
              <a:rPr lang="el-GR" altLang="el-GR" sz="1800" dirty="0">
                <a:solidFill>
                  <a:schemeClr val="dk1"/>
                </a:solidFill>
              </a:rPr>
              <a:t>168</a:t>
            </a:r>
            <a:r>
              <a:rPr lang="en-US" altLang="el-GR" sz="1800" dirty="0">
                <a:solidFill>
                  <a:schemeClr val="dk1"/>
                </a:solidFill>
              </a:rPr>
              <a:t>)</a:t>
            </a:r>
            <a:endParaRPr lang="el-GR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FA591D-0B6A-E654-7D98-5835B5A4517C}"/>
              </a:ext>
            </a:extLst>
          </p:cNvPr>
          <p:cNvSpPr txBox="1"/>
          <p:nvPr/>
        </p:nvSpPr>
        <p:spPr>
          <a:xfrm>
            <a:off x="17513" y="4600063"/>
            <a:ext cx="2463801" cy="1200329"/>
          </a:xfrm>
          <a:prstGeom prst="rect">
            <a:avLst/>
          </a:prstGeom>
          <a:solidFill>
            <a:srgbClr val="DA5CC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el-GR" altLang="el-GR" sz="1800" b="1" dirty="0">
                <a:solidFill>
                  <a:schemeClr val="dk1"/>
                </a:solidFill>
              </a:rPr>
              <a:t>Όσοι τους έγινε η τελική διάγνωση από </a:t>
            </a:r>
            <a:r>
              <a:rPr lang="el-GR" altLang="el-GR" sz="1800" b="1" u="sng" dirty="0">
                <a:solidFill>
                  <a:schemeClr val="dk1"/>
                </a:solidFill>
              </a:rPr>
              <a:t>άλλη</a:t>
            </a:r>
            <a:r>
              <a:rPr lang="el-GR" altLang="el-GR" sz="1800" b="1" dirty="0">
                <a:solidFill>
                  <a:schemeClr val="dk1"/>
                </a:solidFill>
              </a:rPr>
              <a:t> ειδικότητα</a:t>
            </a:r>
          </a:p>
          <a:p>
            <a:pPr algn="ctr"/>
            <a:r>
              <a:rPr lang="el-GR" altLang="el-GR" sz="1800" b="1" dirty="0">
                <a:solidFill>
                  <a:schemeClr val="dk1"/>
                </a:solidFill>
              </a:rPr>
              <a:t>64% </a:t>
            </a:r>
            <a:r>
              <a:rPr lang="el-GR" altLang="el-GR" sz="1800" dirty="0">
                <a:solidFill>
                  <a:schemeClr val="dk1"/>
                </a:solidFill>
              </a:rPr>
              <a:t>(</a:t>
            </a:r>
            <a:r>
              <a:rPr lang="en-US" altLang="el-GR" sz="1800" dirty="0">
                <a:solidFill>
                  <a:schemeClr val="dk1"/>
                </a:solidFill>
              </a:rPr>
              <a:t>n=</a:t>
            </a:r>
            <a:r>
              <a:rPr lang="el-GR" altLang="el-GR" sz="1800" dirty="0">
                <a:solidFill>
                  <a:schemeClr val="dk1"/>
                </a:solidFill>
              </a:rPr>
              <a:t>295</a:t>
            </a:r>
            <a:r>
              <a:rPr lang="en-US" altLang="el-GR" sz="1800" dirty="0">
                <a:solidFill>
                  <a:schemeClr val="dk1"/>
                </a:solidFill>
              </a:rPr>
              <a:t>)</a:t>
            </a:r>
            <a:endParaRPr lang="el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A38764-8FD9-F58F-65B5-2B3E31717B43}"/>
              </a:ext>
            </a:extLst>
          </p:cNvPr>
          <p:cNvSpPr txBox="1"/>
          <p:nvPr/>
        </p:nvSpPr>
        <p:spPr>
          <a:xfrm>
            <a:off x="7069952" y="1058118"/>
            <a:ext cx="2414989" cy="738664"/>
          </a:xfrm>
          <a:prstGeom prst="rect">
            <a:avLst/>
          </a:prstGeom>
          <a:noFill/>
          <a:ln>
            <a:solidFill>
              <a:srgbClr val="3BA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>
            <a:defPPr>
              <a:defRPr lang="el-GR"/>
            </a:defPPr>
            <a:lvl1pPr algn="ctr">
              <a:defRPr sz="1400"/>
            </a:lvl1pPr>
          </a:lstStyle>
          <a:p>
            <a:r>
              <a:rPr lang="el-GR" dirty="0"/>
              <a:t>ΣΗΜΑΝΤΙΚΟΤΕΡΟ ΠΡΟΒΛΗΜΑ ΠΟΥ ΑΝΤΙΜΕΤΩΠΙΣΑΝ</a:t>
            </a:r>
          </a:p>
          <a:p>
            <a:r>
              <a:rPr lang="el-GR" dirty="0"/>
              <a:t>ΜΕΧΡΙ ΤΗ ΔΙΑΓΝΩΣΗ</a:t>
            </a:r>
          </a:p>
        </p:txBody>
      </p:sp>
    </p:spTree>
    <p:extLst>
      <p:ext uri="{BB962C8B-B14F-4D97-AF65-F5344CB8AC3E}">
        <p14:creationId xmlns:p14="http://schemas.microsoft.com/office/powerpoint/2010/main" val="261862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1;p13">
            <a:extLst>
              <a:ext uri="{FF2B5EF4-FFF2-40B4-BE49-F238E27FC236}">
                <a16:creationId xmlns:a16="http://schemas.microsoft.com/office/drawing/2014/main" id="{EF5F64D4-57F7-418B-B8F5-8D7F179B4723}"/>
              </a:ext>
            </a:extLst>
          </p:cNvPr>
          <p:cNvSpPr txBox="1">
            <a:spLocks/>
          </p:cNvSpPr>
          <p:nvPr/>
        </p:nvSpPr>
        <p:spPr>
          <a:xfrm>
            <a:off x="669524" y="110767"/>
            <a:ext cx="776155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sym typeface="Dosis"/>
              </a:rPr>
              <a:t>Προφίλ</a:t>
            </a:r>
            <a:r>
              <a:rPr lang="el-GR" sz="3600" b="1" kern="0" dirty="0">
                <a:solidFill>
                  <a:srgbClr val="00B0F0"/>
                </a:solidFill>
                <a:latin typeface="+mj-lt"/>
              </a:rPr>
              <a:t> του δείγματος</a:t>
            </a:r>
            <a:r>
              <a:rPr kumimoji="0" lang="el-GR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sym typeface="Dosis"/>
              </a:rPr>
              <a:t> της έρευνας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sym typeface="Dosis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AA18EB7-1756-478C-90E3-558A79B15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24" y="907365"/>
            <a:ext cx="10239775" cy="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l-GR" altLang="el-GR" sz="5400" b="1" dirty="0">
                <a:solidFill>
                  <a:schemeClr val="accent2"/>
                </a:solidFill>
                <a:cs typeface="Arial" panose="020B0604020202020204" pitchFamily="34" charset="0"/>
              </a:rPr>
              <a:t>463</a:t>
            </a:r>
            <a:r>
              <a:rPr lang="el-GR" altLang="el-GR" sz="3600" b="1" dirty="0">
                <a:solidFill>
                  <a:schemeClr val="accent2"/>
                </a:solidFill>
                <a:cs typeface="Arial" panose="020B0604020202020204" pitchFamily="34" charset="0"/>
              </a:rPr>
              <a:t> ασθενείς – μέλη</a:t>
            </a:r>
            <a:r>
              <a:rPr lang="en-US" altLang="el-GR" sz="36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l-GR" altLang="el-GR" sz="3600" b="1" dirty="0">
                <a:solidFill>
                  <a:schemeClr val="accent2"/>
                </a:solidFill>
                <a:cs typeface="Arial" panose="020B0604020202020204" pitchFamily="34" charset="0"/>
              </a:rPr>
              <a:t>της ΡευΜΑζην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0F64B3-9853-45DB-95A8-61D6704C5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1" y="1677873"/>
            <a:ext cx="11522475" cy="374993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0806345-696F-4196-B3E2-2C31E87CD93D}"/>
              </a:ext>
            </a:extLst>
          </p:cNvPr>
          <p:cNvSpPr txBox="1">
            <a:spLocks/>
          </p:cNvSpPr>
          <p:nvPr/>
        </p:nvSpPr>
        <p:spPr>
          <a:xfrm>
            <a:off x="7008307" y="1842630"/>
            <a:ext cx="2098358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kern="0" dirty="0">
                <a:solidFill>
                  <a:srgbClr val="3BAFBF"/>
                </a:solidFill>
                <a:latin typeface="+mj-lt"/>
                <a:ea typeface="Oswald"/>
                <a:cs typeface="Oswald"/>
              </a:rPr>
              <a:t>Πάθηση</a:t>
            </a:r>
            <a:endParaRPr lang="en-US" sz="2000" b="0" dirty="0">
              <a:solidFill>
                <a:srgbClr val="2F384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34E4FF-D523-441B-A1B4-992BD6AB0C9A}"/>
              </a:ext>
            </a:extLst>
          </p:cNvPr>
          <p:cNvSpPr txBox="1"/>
          <p:nvPr/>
        </p:nvSpPr>
        <p:spPr>
          <a:xfrm>
            <a:off x="7008307" y="2201428"/>
            <a:ext cx="426624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F384B"/>
              </a:buClr>
              <a:buFont typeface="Arial" panose="020B0604020202020204" pitchFamily="34" charset="0"/>
              <a:buChar char="•"/>
            </a:pP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ΡΑ (178): 38%</a:t>
            </a:r>
            <a:endParaRPr lang="en-US" dirty="0">
              <a:solidFill>
                <a:srgbClr val="2F384B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Clr>
                <a:srgbClr val="2F384B"/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ΣΕΛ (105): 23%</a:t>
            </a:r>
          </a:p>
          <a:p>
            <a:pPr marL="285750" indent="-285750">
              <a:buClr>
                <a:srgbClr val="2F384B"/>
              </a:buClr>
              <a:buFont typeface="Arial" panose="020B0604020202020204" pitchFamily="34" charset="0"/>
              <a:buChar char="•"/>
            </a:pP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ΑΣ (61): 13%</a:t>
            </a:r>
            <a:endParaRPr lang="en-US" sz="1800" b="0" dirty="0">
              <a:solidFill>
                <a:srgbClr val="2F384B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Clr>
                <a:srgbClr val="2F384B"/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ΨΑ</a:t>
            </a: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 (58): 13%</a:t>
            </a:r>
          </a:p>
          <a:p>
            <a:pPr marL="285750" indent="-285750">
              <a:buClr>
                <a:srgbClr val="2F384B"/>
              </a:buClr>
              <a:buFont typeface="Arial" panose="020B0604020202020204" pitchFamily="34" charset="0"/>
              <a:buChar char="•"/>
            </a:pP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Νεανική </a:t>
            </a:r>
            <a:r>
              <a:rPr lang="el-GR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Ιδιοπαθής Α</a:t>
            </a: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ρθρίτιδα (20) </a:t>
            </a:r>
            <a:r>
              <a:rPr lang="el-GR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: 4%</a:t>
            </a:r>
          </a:p>
          <a:p>
            <a:pPr marL="285750" indent="-285750">
              <a:buClr>
                <a:srgbClr val="2F384B"/>
              </a:buClr>
              <a:buFont typeface="Arial" panose="020B0604020202020204" pitchFamily="34" charset="0"/>
              <a:buChar char="•"/>
            </a:pP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Ινομυαλγία (18)</a:t>
            </a:r>
            <a:r>
              <a:rPr lang="el-GR" baseline="30000" dirty="0">
                <a:solidFill>
                  <a:srgbClr val="C00000"/>
                </a:solidFill>
              </a:rPr>
              <a:t> +</a:t>
            </a: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 : 4%</a:t>
            </a:r>
          </a:p>
          <a:p>
            <a:pPr marL="285750" indent="-285750">
              <a:buClr>
                <a:srgbClr val="2F384B"/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Άλλη πάθηση (23): 5%</a:t>
            </a:r>
            <a:endParaRPr lang="el-GR" sz="1800" b="0" dirty="0">
              <a:solidFill>
                <a:srgbClr val="2F384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20852B2-BCAF-453E-9E36-F3966B307914}"/>
              </a:ext>
            </a:extLst>
          </p:cNvPr>
          <p:cNvSpPr txBox="1">
            <a:spLocks/>
          </p:cNvSpPr>
          <p:nvPr/>
        </p:nvSpPr>
        <p:spPr>
          <a:xfrm>
            <a:off x="3599617" y="3559123"/>
            <a:ext cx="2098358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kern="0" dirty="0">
                <a:solidFill>
                  <a:srgbClr val="3BAFBF"/>
                </a:solidFill>
                <a:latin typeface="+mj-lt"/>
                <a:ea typeface="Oswald"/>
                <a:cs typeface="Oswald"/>
              </a:rPr>
              <a:t>Περιοχή</a:t>
            </a:r>
            <a:endParaRPr lang="en-US" sz="2000" b="0" dirty="0">
              <a:solidFill>
                <a:srgbClr val="2F384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9FE222-04E5-4D18-9DE8-0F202392EBE8}"/>
              </a:ext>
            </a:extLst>
          </p:cNvPr>
          <p:cNvSpPr txBox="1"/>
          <p:nvPr/>
        </p:nvSpPr>
        <p:spPr>
          <a:xfrm>
            <a:off x="3599617" y="3917921"/>
            <a:ext cx="2630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F384B"/>
              </a:buClr>
              <a:buFont typeface="Arial" panose="020B0604020202020204" pitchFamily="34" charset="0"/>
              <a:buChar char="•"/>
            </a:pP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Αθήνα (86): 19%</a:t>
            </a:r>
          </a:p>
          <a:p>
            <a:pPr marL="285750" indent="-285750">
              <a:buClr>
                <a:srgbClr val="2F384B"/>
              </a:buClr>
              <a:buFont typeface="Arial" panose="020B0604020202020204" pitchFamily="34" charset="0"/>
              <a:buChar char="•"/>
            </a:pP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Θεσ/κη (76): 16%</a:t>
            </a:r>
          </a:p>
          <a:p>
            <a:pPr marL="285750" indent="-285750">
              <a:buClr>
                <a:srgbClr val="2F384B"/>
              </a:buClr>
              <a:buFont typeface="Arial" panose="020B0604020202020204" pitchFamily="34" charset="0"/>
              <a:buChar char="•"/>
            </a:pP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Μ. Αστικές (158): </a:t>
            </a:r>
            <a:r>
              <a:rPr lang="el-GR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4%</a:t>
            </a:r>
          </a:p>
          <a:p>
            <a:pPr marL="285750" indent="-285750">
              <a:buClr>
                <a:srgbClr val="2F384B"/>
              </a:buClr>
              <a:buFont typeface="Arial" panose="020B0604020202020204" pitchFamily="34" charset="0"/>
              <a:buChar char="•"/>
            </a:pP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Αστικές (143): 31%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88A0E9FB-2D5F-429E-8C1E-1D329B5D593C}"/>
              </a:ext>
            </a:extLst>
          </p:cNvPr>
          <p:cNvSpPr txBox="1">
            <a:spLocks/>
          </p:cNvSpPr>
          <p:nvPr/>
        </p:nvSpPr>
        <p:spPr>
          <a:xfrm>
            <a:off x="425083" y="1842718"/>
            <a:ext cx="2098358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kern="0" dirty="0">
                <a:solidFill>
                  <a:srgbClr val="3BAFBF"/>
                </a:solidFill>
                <a:latin typeface="+mj-lt"/>
                <a:ea typeface="Oswald"/>
                <a:cs typeface="Oswald"/>
              </a:rPr>
              <a:t>Φύλο</a:t>
            </a:r>
            <a:endParaRPr lang="en-US" sz="2000" b="0" dirty="0">
              <a:solidFill>
                <a:srgbClr val="2F384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3DDAEC-8193-4A32-AFF9-3A1E50D33136}"/>
              </a:ext>
            </a:extLst>
          </p:cNvPr>
          <p:cNvSpPr txBox="1"/>
          <p:nvPr/>
        </p:nvSpPr>
        <p:spPr>
          <a:xfrm>
            <a:off x="425083" y="2201516"/>
            <a:ext cx="2630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F384B"/>
              </a:buClr>
              <a:buFont typeface="Arial" panose="020B0604020202020204" pitchFamily="34" charset="0"/>
              <a:buChar char="•"/>
            </a:pP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Άνδρες (88): </a:t>
            </a:r>
            <a:r>
              <a:rPr lang="el-GR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19</a:t>
            </a: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%</a:t>
            </a:r>
          </a:p>
          <a:p>
            <a:pPr marL="285750" indent="-285750">
              <a:buClr>
                <a:srgbClr val="2F384B"/>
              </a:buClr>
              <a:buFont typeface="Arial" panose="020B0604020202020204" pitchFamily="34" charset="0"/>
              <a:buChar char="•"/>
            </a:pP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Γυναίκες (375): </a:t>
            </a:r>
            <a:r>
              <a:rPr lang="el-GR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81</a:t>
            </a: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9E4C36B1-7E98-40D5-ACEA-44C54B1B84DE}"/>
              </a:ext>
            </a:extLst>
          </p:cNvPr>
          <p:cNvSpPr txBox="1">
            <a:spLocks/>
          </p:cNvSpPr>
          <p:nvPr/>
        </p:nvSpPr>
        <p:spPr>
          <a:xfrm>
            <a:off x="3599617" y="1842630"/>
            <a:ext cx="2098358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kern="0" dirty="0">
                <a:solidFill>
                  <a:srgbClr val="3BAFBF"/>
                </a:solidFill>
                <a:latin typeface="+mj-lt"/>
                <a:ea typeface="Oswald"/>
                <a:cs typeface="Oswald"/>
              </a:rPr>
              <a:t>Ηλικία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F8922A-1E35-4984-843D-859095FF1BA9}"/>
              </a:ext>
            </a:extLst>
          </p:cNvPr>
          <p:cNvSpPr txBox="1"/>
          <p:nvPr/>
        </p:nvSpPr>
        <p:spPr>
          <a:xfrm>
            <a:off x="3599617" y="2201428"/>
            <a:ext cx="23879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F384B"/>
              </a:buClr>
              <a:buFont typeface="Arial" panose="020B0604020202020204" pitchFamily="34" charset="0"/>
              <a:buChar char="•"/>
            </a:pP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18-44 (150): 32%</a:t>
            </a:r>
          </a:p>
          <a:p>
            <a:pPr marL="285750" indent="-285750">
              <a:buClr>
                <a:srgbClr val="2F384B"/>
              </a:buClr>
              <a:buFont typeface="Arial" panose="020B0604020202020204" pitchFamily="34" charset="0"/>
              <a:buChar char="•"/>
            </a:pP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45-59 (189):</a:t>
            </a:r>
            <a:r>
              <a:rPr lang="el-GR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41</a:t>
            </a: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%</a:t>
            </a:r>
          </a:p>
          <a:p>
            <a:pPr marL="285750" indent="-285750">
              <a:buClr>
                <a:srgbClr val="2F384B"/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60</a:t>
            </a: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+ (124): 27%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627F8198-60F1-4070-BF3A-69B37E6BD718}"/>
              </a:ext>
            </a:extLst>
          </p:cNvPr>
          <p:cNvSpPr txBox="1">
            <a:spLocks/>
          </p:cNvSpPr>
          <p:nvPr/>
        </p:nvSpPr>
        <p:spPr>
          <a:xfrm>
            <a:off x="425083" y="3559123"/>
            <a:ext cx="2098358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kern="0" dirty="0">
                <a:solidFill>
                  <a:srgbClr val="3BAFBF"/>
                </a:solidFill>
                <a:latin typeface="+mj-lt"/>
                <a:ea typeface="Oswald"/>
                <a:cs typeface="Oswald"/>
              </a:rPr>
              <a:t>Μόρφωση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735F1B-C4AD-46E7-8B20-45EE01A20D25}"/>
              </a:ext>
            </a:extLst>
          </p:cNvPr>
          <p:cNvSpPr txBox="1"/>
          <p:nvPr/>
        </p:nvSpPr>
        <p:spPr>
          <a:xfrm>
            <a:off x="425083" y="3917921"/>
            <a:ext cx="29501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2F384B"/>
              </a:buClr>
              <a:buFont typeface="Arial" panose="020B0604020202020204" pitchFamily="34" charset="0"/>
              <a:buChar char="•"/>
            </a:pP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Χαμηλή/ Μέση (205): 44%</a:t>
            </a:r>
          </a:p>
          <a:p>
            <a:pPr marL="285750" indent="-285750">
              <a:buClr>
                <a:srgbClr val="2F384B"/>
              </a:buClr>
              <a:buFont typeface="Arial" panose="020B0604020202020204" pitchFamily="34" charset="0"/>
              <a:buChar char="•"/>
            </a:pP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Ανώτερη (156): 34%</a:t>
            </a:r>
          </a:p>
          <a:p>
            <a:pPr marL="285750" indent="-285750">
              <a:buClr>
                <a:srgbClr val="2F384B"/>
              </a:buClr>
              <a:buFont typeface="Arial" panose="020B0604020202020204" pitchFamily="34" charset="0"/>
              <a:buChar char="•"/>
            </a:pP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Ανώτατη (102): </a:t>
            </a:r>
            <a:r>
              <a:rPr lang="el-GR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22</a:t>
            </a:r>
            <a:r>
              <a:rPr lang="el-GR" sz="1800" b="0" dirty="0">
                <a:solidFill>
                  <a:srgbClr val="2F384B"/>
                </a:solidFill>
                <a:latin typeface="+mj-lt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0971656D-8170-4C35-BF67-55FDC350F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4" y="5614024"/>
            <a:ext cx="5146335" cy="590931"/>
          </a:xfrm>
          <a:prstGeom prst="rect">
            <a:avLst/>
          </a:prstGeom>
          <a:solidFill>
            <a:srgbClr val="FA730A"/>
          </a:solidFill>
          <a:ln w="12700" algn="ctr">
            <a:noFill/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altLang="el-GR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</a:rPr>
              <a:t>Συλλογή των στοιχείων</a:t>
            </a:r>
            <a:r>
              <a:rPr lang="el-GR" altLang="el-GR" sz="2000" kern="0" dirty="0">
                <a:solidFill>
                  <a:schemeClr val="bg1"/>
                </a:solidFill>
                <a:latin typeface="Calibri Light"/>
              </a:rPr>
              <a:t>:</a:t>
            </a:r>
            <a:r>
              <a:rPr kumimoji="0" lang="el-GR" altLang="el-GR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</a:rPr>
              <a:t> με online ερωτηματολόγιο στην πλατφόρμα της VoxCo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433406-29C1-4071-8FF2-E495BF4CE9F1}"/>
              </a:ext>
            </a:extLst>
          </p:cNvPr>
          <p:cNvSpPr txBox="1"/>
          <p:nvPr/>
        </p:nvSpPr>
        <p:spPr bwMode="gray">
          <a:xfrm>
            <a:off x="8836621" y="6198314"/>
            <a:ext cx="3174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kern="0" cap="none" spc="0" normalizeH="0" baseline="0">
                <a:ln>
                  <a:noFill/>
                </a:ln>
                <a:solidFill>
                  <a:srgbClr val="E2231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sz="1800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Χρόνος</a:t>
            </a:r>
            <a:r>
              <a:rPr lang="en-US" sz="1800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 12</a:t>
            </a:r>
            <a:r>
              <a:rPr lang="el-GR" sz="1800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1800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10-</a:t>
            </a:r>
            <a:r>
              <a:rPr lang="el-GR" sz="1800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sz="1800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1800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/1</a:t>
            </a:r>
            <a:r>
              <a:rPr lang="en-US" sz="1800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2/2022</a:t>
            </a:r>
            <a:endParaRPr lang="el-GR" sz="1800" kern="1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D7EC24-E69C-4E69-A053-2CC86C961A5B}"/>
              </a:ext>
            </a:extLst>
          </p:cNvPr>
          <p:cNvSpPr txBox="1"/>
          <p:nvPr/>
        </p:nvSpPr>
        <p:spPr>
          <a:xfrm>
            <a:off x="5370381" y="5593713"/>
            <a:ext cx="3060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i="1" dirty="0">
                <a:solidFill>
                  <a:srgbClr val="FA730A"/>
                </a:solidFill>
              </a:rPr>
              <a:t>Η στρατολόγηση των ασθενών έγινε από μέλη της ΡευΜΑζην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5773A-EC2C-44F2-8D3A-E34B0E3BC00A}"/>
              </a:ext>
            </a:extLst>
          </p:cNvPr>
          <p:cNvSpPr txBox="1"/>
          <p:nvPr/>
        </p:nvSpPr>
        <p:spPr>
          <a:xfrm>
            <a:off x="7018332" y="4412658"/>
            <a:ext cx="27555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marL="285750" indent="-285750">
              <a:buClr>
                <a:srgbClr val="2F384B"/>
              </a:buClr>
              <a:buFont typeface="Arial" panose="020B0604020202020204" pitchFamily="34" charset="0"/>
              <a:buChar char="•"/>
              <a:defRPr b="0">
                <a:solidFill>
                  <a:srgbClr val="2F384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buClr>
                <a:srgbClr val="3BAFBF"/>
              </a:buClr>
              <a:buFont typeface="Wingdings" panose="05000000000000000000" pitchFamily="2" charset="2"/>
              <a:buChar char="§"/>
            </a:pPr>
            <a:r>
              <a:rPr lang="el-GR" sz="1400" i="1" dirty="0"/>
              <a:t>Σκληρόδερμα: 12</a:t>
            </a:r>
          </a:p>
          <a:p>
            <a:pPr>
              <a:buClr>
                <a:srgbClr val="3BAFBF"/>
              </a:buClr>
              <a:buFont typeface="Wingdings" panose="05000000000000000000" pitchFamily="2" charset="2"/>
              <a:buChar char="§"/>
            </a:pPr>
            <a:r>
              <a:rPr lang="el-GR" sz="1400" i="1" dirty="0"/>
              <a:t>Νόσος </a:t>
            </a:r>
            <a:r>
              <a:rPr lang="en-US" sz="1400" i="1" dirty="0"/>
              <a:t>Still </a:t>
            </a:r>
            <a:r>
              <a:rPr lang="el-GR" sz="1400" i="1" dirty="0"/>
              <a:t>των ενηλίκων: 3</a:t>
            </a:r>
          </a:p>
          <a:p>
            <a:pPr>
              <a:buClr>
                <a:srgbClr val="3BAFBF"/>
              </a:buClr>
              <a:buFont typeface="Wingdings" panose="05000000000000000000" pitchFamily="2" charset="2"/>
              <a:buChar char="§"/>
            </a:pPr>
            <a:r>
              <a:rPr lang="el-GR" sz="1400" i="1" dirty="0"/>
              <a:t>Άλλη: 8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3529C35-F438-41DB-BA89-17A720D7608A}"/>
              </a:ext>
            </a:extLst>
          </p:cNvPr>
          <p:cNvSpPr/>
          <p:nvPr/>
        </p:nvSpPr>
        <p:spPr>
          <a:xfrm rot="5400000">
            <a:off x="7535536" y="4076673"/>
            <a:ext cx="181294" cy="396631"/>
          </a:xfrm>
          <a:prstGeom prst="rightArrow">
            <a:avLst/>
          </a:prstGeom>
          <a:solidFill>
            <a:srgbClr val="A7D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73593-BE54-4833-A739-9D1884740346}"/>
              </a:ext>
            </a:extLst>
          </p:cNvPr>
          <p:cNvSpPr/>
          <p:nvPr/>
        </p:nvSpPr>
        <p:spPr>
          <a:xfrm>
            <a:off x="6900731" y="3885364"/>
            <a:ext cx="2990761" cy="1232886"/>
          </a:xfrm>
          <a:prstGeom prst="rect">
            <a:avLst/>
          </a:prstGeom>
          <a:noFill/>
          <a:ln>
            <a:solidFill>
              <a:srgbClr val="3BA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22FE9A-788D-4900-ACDE-248A5D9C3E2F}"/>
              </a:ext>
            </a:extLst>
          </p:cNvPr>
          <p:cNvSpPr txBox="1"/>
          <p:nvPr/>
        </p:nvSpPr>
        <p:spPr>
          <a:xfrm>
            <a:off x="8402986" y="6588130"/>
            <a:ext cx="25822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aseline="30000" dirty="0">
                <a:solidFill>
                  <a:srgbClr val="C00000"/>
                </a:solidFill>
              </a:rPr>
              <a:t>+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Μικρή βάση: Ενδεικτικά αποτελέσματα</a:t>
            </a:r>
            <a:endParaRPr lang="el-GR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64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210F39-1C55-DA40-2485-E5FDA0EB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kern="0" dirty="0">
                <a:solidFill>
                  <a:srgbClr val="0DB7C4"/>
                </a:solidFill>
                <a:latin typeface="Calibri Light"/>
                <a:sym typeface="Dosis"/>
              </a:rPr>
              <a:t>Κυριότερες διαφορές μεταξύ των 2 ομάδων συμμετεχόντων</a:t>
            </a:r>
            <a:endParaRPr lang="el-GR" sz="3200" b="1" kern="0" dirty="0">
              <a:solidFill>
                <a:srgbClr val="0DB7C4"/>
              </a:solidFill>
              <a:latin typeface="Calibri Ligh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3658BB-9AE3-7CEB-664D-FC6E0CABF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 ένα τρίτο περίπου των συμμετεχόντων (36%), η διάγνωση έγινε από την αρχική ειδικότητα που επισκέφθηκαν για τα πρώτα συμπτώματα</a:t>
            </a:r>
          </a:p>
          <a:p>
            <a:r>
              <a:rPr lang="el-GR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όσους η διάγνωση έγινε από διαφορετική ειδικότητα από αυτήν που επισκέφθηκαν αρχικά, το χρονικό διάστημα που μεσολάβησε μέχρι την τελική διάγνωση ήταν </a:t>
            </a:r>
            <a:r>
              <a:rPr lang="el-GR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μεγαλύτερο κατά 2 χρόνια περίπου</a:t>
            </a:r>
            <a:r>
              <a:rPr lang="el-GR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σε σχέση με όσους διαγνώστηκαν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 την αρχική ειδικότητα (~ 3 χρόνια και ~ 1 χρόνος αντίστοιχα)</a:t>
            </a:r>
          </a:p>
          <a:p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rgbClr val="456F91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  <a:p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456F91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878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2150EB-D35A-2AAB-E0D6-C7E842EBB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41" y="509797"/>
            <a:ext cx="11191959" cy="613376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l-GR" sz="96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kumimoji="0" lang="el-GR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 περισσότεροι που διαγνώστηκαν από την αρχική ειδικότητα, είχαν</a:t>
            </a:r>
            <a:r>
              <a:rPr lang="el-GR" sz="96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επισκεφθεί εξαρχής Ρευματολόγο (60%)</a:t>
            </a:r>
            <a:endParaRPr kumimoji="0" lang="el-GR" sz="9600" b="0" i="0" u="none" strike="noStrike" kern="1200" cap="none" spc="0" normalizeH="0" baseline="0" noProof="0" dirty="0">
              <a:ln>
                <a:noFill/>
              </a:ln>
              <a:solidFill>
                <a:srgbClr val="456F9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96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Αντίθετα, οι περισσότεροι οι οποίοι διαγνώστηκαν από άλλη ειδικότητα, είχαν επισκεφθεί αρχικά Ορθοπεδικό (51%), και τελικά η διάγνωση έγινε από Ρευματολόγο (86%)</a:t>
            </a:r>
          </a:p>
          <a:p>
            <a:pPr>
              <a:lnSpc>
                <a:spcPct val="120000"/>
              </a:lnSpc>
            </a:pPr>
            <a:r>
              <a:rPr lang="el-GR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περισσότεροι που διαγνώστηκαν από την αρχική ειδικότητα, δεν αντιμετώπισαν κανένα πρόβλημα μέχρι τη διάγνωσή τους (64%)</a:t>
            </a:r>
          </a:p>
          <a:p>
            <a:pPr>
              <a:lnSpc>
                <a:spcPct val="120000"/>
              </a:lnSpc>
            </a:pPr>
            <a:r>
              <a:rPr lang="el-GR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Αντίθετα,</a:t>
            </a: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περισσότεροι που διαγνώστηκαν από άλλη ειδικότητα, ανέφεραν ως σημαντικότερο πρόβλημα, θέματα που αφορούσαν τη διάγνωση (71%), και τον γιατρό σε μικρότερο βαθμό (40%)</a:t>
            </a:r>
          </a:p>
          <a:p>
            <a:pPr>
              <a:lnSpc>
                <a:spcPct val="120000"/>
              </a:lnSpc>
            </a:pPr>
            <a:r>
              <a:rPr lang="el-GR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Στατιστικά σημαντικά περισσότεροι συμμετέχοντες που διαγνώστηκαν από την αρχική ειδικότητα είναι «αρκετά / πάρα πολύ ικανοποιημένοι» από τις πληροφορίες που έλαβαν από τον γιατρό που τους έκανε τη διάγνωση, σε σχέση με όσους διαγνώστηκαν από άλλη ειδικότητα (74% </a:t>
            </a: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vs.64%).</a:t>
            </a:r>
            <a:r>
              <a:rPr lang="el-GR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l-GR" sz="5900" dirty="0"/>
          </a:p>
          <a:p>
            <a:pPr marL="0" indent="0">
              <a:buNone/>
            </a:pPr>
            <a:r>
              <a:rPr lang="el-GR" sz="2800" dirty="0"/>
              <a:t>   </a:t>
            </a:r>
          </a:p>
          <a:p>
            <a:endParaRPr lang="el-GR" sz="3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800" dirty="0"/>
          </a:p>
          <a:p>
            <a:endParaRPr lang="el-GR" sz="2800" dirty="0">
              <a:solidFill>
                <a:prstClr val="black">
                  <a:lumMod val="85000"/>
                  <a:lumOff val="15000"/>
                </a:prstClr>
              </a:solidFill>
              <a:latin typeface="Calibri Light"/>
              <a:cs typeface="Arial" panose="020B0604020202020204" pitchFamily="34" charset="0"/>
            </a:endParaRPr>
          </a:p>
          <a:p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rgbClr val="456F91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7225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44F68B46-2D56-6854-A36D-0222EDDD33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40382" y="1196976"/>
            <a:ext cx="8965976" cy="5376863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tx2">
                  <a:lumMod val="50000"/>
                </a:schemeClr>
              </a:buClr>
              <a:buNone/>
              <a:defRPr/>
            </a:pPr>
            <a:endParaRPr lang="el-GR" sz="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el-GR" sz="4400" dirty="0">
                <a:solidFill>
                  <a:srgbClr val="002060"/>
                </a:solidFill>
              </a:rPr>
              <a:t>Σας ευχαριστώ </a:t>
            </a:r>
          </a:p>
          <a:p>
            <a:pPr marL="0" indent="0" algn="ctr"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el-GR" sz="4400" dirty="0">
                <a:solidFill>
                  <a:srgbClr val="002060"/>
                </a:solidFill>
              </a:rPr>
              <a:t>για την προσοχή σας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E901F09-0A54-F28D-3586-95D06A8937F0}"/>
              </a:ext>
            </a:extLst>
          </p:cNvPr>
          <p:cNvSpPr txBox="1">
            <a:spLocks/>
          </p:cNvSpPr>
          <p:nvPr/>
        </p:nvSpPr>
        <p:spPr bwMode="auto">
          <a:xfrm flipV="1">
            <a:off x="1992313" y="3500438"/>
            <a:ext cx="822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tx2">
                  <a:lumMod val="50000"/>
                </a:schemeClr>
              </a:buClr>
              <a:defRPr/>
            </a:pPr>
            <a:endParaRPr lang="el-GR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2" name="3 - Εικόνα" descr="logo_reumazein.jpg">
            <a:extLst>
              <a:ext uri="{FF2B5EF4-FFF2-40B4-BE49-F238E27FC236}">
                <a16:creationId xmlns:a16="http://schemas.microsoft.com/office/drawing/2014/main" id="{B010629E-17B7-A01F-83A5-5BCE8E883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2925763"/>
            <a:ext cx="743267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52CDB023-601A-F42F-691C-BD1735A6D908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359999" y="917366"/>
          <a:ext cx="7107601" cy="5259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Google Shape;81;p13">
            <a:extLst>
              <a:ext uri="{FF2B5EF4-FFF2-40B4-BE49-F238E27FC236}">
                <a16:creationId xmlns:a16="http://schemas.microsoft.com/office/drawing/2014/main" id="{C12D74E0-287C-43AE-84C0-92FE0715BD9D}"/>
              </a:ext>
            </a:extLst>
          </p:cNvPr>
          <p:cNvSpPr txBox="1">
            <a:spLocks/>
          </p:cNvSpPr>
          <p:nvPr/>
        </p:nvSpPr>
        <p:spPr>
          <a:xfrm>
            <a:off x="669524" y="118932"/>
            <a:ext cx="1075666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lvl="0">
              <a:buClr>
                <a:srgbClr val="0DB7C4"/>
              </a:buClr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sym typeface="Dosis"/>
              </a:rPr>
              <a:t>Προφίλ του κάθε </a:t>
            </a:r>
            <a:r>
              <a:rPr lang="el-GR" sz="2800" b="1" kern="0" dirty="0">
                <a:solidFill>
                  <a:srgbClr val="00B0F0"/>
                </a:solidFill>
                <a:latin typeface="+mj-lt"/>
              </a:rPr>
              <a:t>ρευματικού νοσήματος με βάση την ηλικία και το φύλο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sym typeface="Dosis"/>
            </a:endParaRPr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EAA8EE3E-941B-481F-B333-2EF5F99C5621}"/>
              </a:ext>
            </a:extLst>
          </p:cNvPr>
          <p:cNvSpPr txBox="1">
            <a:spLocks/>
          </p:cNvSpPr>
          <p:nvPr/>
        </p:nvSpPr>
        <p:spPr bwMode="gray">
          <a:xfrm>
            <a:off x="0" y="1861443"/>
            <a:ext cx="926857" cy="338875"/>
          </a:xfrm>
          <a:prstGeom prst="rect">
            <a:avLst/>
          </a:prstGeom>
        </p:spPr>
        <p:txBody>
          <a:bodyPr anchor="t"/>
          <a:lstStyle>
            <a:defPPr>
              <a:defRPr lang="el-GR"/>
            </a:defPPr>
            <a:lvl1pPr algn="ctr">
              <a:lnSpc>
                <a:spcPct val="89000"/>
              </a:lnSpc>
              <a:spcBef>
                <a:spcPct val="0"/>
              </a:spcBef>
              <a:buNone/>
              <a:defRPr b="1">
                <a:solidFill>
                  <a:srgbClr val="2F38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1600" dirty="0"/>
              <a:t>Πάθηση</a:t>
            </a:r>
            <a:endParaRPr lang="en-US" sz="1600" dirty="0"/>
          </a:p>
        </p:txBody>
      </p:sp>
      <p:sp>
        <p:nvSpPr>
          <p:cNvPr id="72" name="Line 30">
            <a:extLst>
              <a:ext uri="{FF2B5EF4-FFF2-40B4-BE49-F238E27FC236}">
                <a16:creationId xmlns:a16="http://schemas.microsoft.com/office/drawing/2014/main" id="{2DC9E0F8-64A6-4E47-B49A-021500586A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5" y="1847969"/>
            <a:ext cx="12176125" cy="0"/>
          </a:xfrm>
          <a:prstGeom prst="line">
            <a:avLst/>
          </a:prstGeom>
          <a:noFill/>
          <a:ln w="9525" cap="flat" cmpd="sng">
            <a:solidFill>
              <a:srgbClr val="B3B3B3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1E5967-7A84-416D-88C9-A7C1B912BF1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525151" y="681323"/>
            <a:ext cx="16437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altLang="el-GR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Βάση: Όλοι</a:t>
            </a:r>
          </a:p>
        </p:txBody>
      </p:sp>
      <p:sp>
        <p:nvSpPr>
          <p:cNvPr id="31" name="TextBox 41">
            <a:extLst>
              <a:ext uri="{FF2B5EF4-FFF2-40B4-BE49-F238E27FC236}">
                <a16:creationId xmlns:a16="http://schemas.microsoft.com/office/drawing/2014/main" id="{B5BC106C-C6A0-48D4-8578-03444CC61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495" y="1074890"/>
            <a:ext cx="311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4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4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62D6D-31D8-4BFB-ACF6-2C8CC1BEC7F8}"/>
              </a:ext>
            </a:extLst>
          </p:cNvPr>
          <p:cNvGrpSpPr/>
          <p:nvPr/>
        </p:nvGrpSpPr>
        <p:grpSpPr>
          <a:xfrm>
            <a:off x="1009388" y="6518050"/>
            <a:ext cx="6206223" cy="313930"/>
            <a:chOff x="1009371" y="6512887"/>
            <a:chExt cx="6206223" cy="313930"/>
          </a:xfrm>
        </p:grpSpPr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1545AD7E-FB71-4C94-9222-8E5F8A643EA7}"/>
                </a:ext>
              </a:extLst>
            </p:cNvPr>
            <p:cNvSpPr txBox="1"/>
            <p:nvPr/>
          </p:nvSpPr>
          <p:spPr>
            <a:xfrm>
              <a:off x="1251077" y="6605518"/>
              <a:ext cx="59645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Ερ.1 </a:t>
              </a:r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Segoe UI" panose="020B0502040204020203" pitchFamily="34" charset="0"/>
                </a:rPr>
                <a:t>Ποιο είναι το κύριο ρευματικό νόσημα από το οποίο πάσχετε;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pic>
          <p:nvPicPr>
            <p:cNvPr id="34" name="Picture 4" descr="ÎÏÎ¿ÏÎ­Î»ÎµÏÎ¼Î± ÎµÎ¹ÎºÏÎ½Î±Ï Î³Î¹Î± question clipart head">
              <a:extLst>
                <a:ext uri="{FF2B5EF4-FFF2-40B4-BE49-F238E27FC236}">
                  <a16:creationId xmlns:a16="http://schemas.microsoft.com/office/drawing/2014/main" id="{BF1D1B21-5407-4E76-AA97-E4272F5D7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5" t="53416" r="71122" b="17694"/>
            <a:stretch/>
          </p:blipFill>
          <p:spPr bwMode="auto">
            <a:xfrm>
              <a:off x="1009371" y="6512887"/>
              <a:ext cx="341627" cy="313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DFA825-9E75-E83D-5C75-6BDB1F8D9BF8}"/>
              </a:ext>
            </a:extLst>
          </p:cNvPr>
          <p:cNvSpPr txBox="1">
            <a:spLocks/>
          </p:cNvSpPr>
          <p:nvPr/>
        </p:nvSpPr>
        <p:spPr bwMode="gray">
          <a:xfrm>
            <a:off x="4377101" y="1086752"/>
            <a:ext cx="1471728" cy="284052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l-GR"/>
            </a:defPPr>
            <a:lvl1pPr marR="0" lvl="0" indent="0" fontAlgn="auto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2F384B"/>
                </a:solidFill>
                <a:effectLst/>
                <a:uLnTx/>
                <a:uFillTx/>
                <a:latin typeface="Calibri Light"/>
                <a:ea typeface="+mj-ea"/>
                <a:cs typeface="+mj-cs"/>
              </a:defRPr>
            </a:lvl1pPr>
          </a:lstStyle>
          <a:p>
            <a:r>
              <a:rPr lang="el-GR" dirty="0"/>
              <a:t>Ηλικία</a:t>
            </a:r>
            <a:endParaRPr lang="en-US" dirty="0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48CBA59D-DC09-8DF0-787F-895DDD8FE480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4724400" y="917366"/>
          <a:ext cx="7107601" cy="5259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F314730-DD94-B211-EFFB-5FA6F6015689}"/>
              </a:ext>
            </a:extLst>
          </p:cNvPr>
          <p:cNvSpPr txBox="1">
            <a:spLocks/>
          </p:cNvSpPr>
          <p:nvPr/>
        </p:nvSpPr>
        <p:spPr bwMode="gray">
          <a:xfrm>
            <a:off x="8913936" y="1097510"/>
            <a:ext cx="1471728" cy="284052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l-GR"/>
            </a:defPPr>
            <a:lvl1pPr marR="0" lvl="0" indent="0" fontAlgn="auto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2F384B"/>
                </a:solidFill>
                <a:effectLst/>
                <a:uLnTx/>
                <a:uFillTx/>
                <a:latin typeface="Calibri Light"/>
                <a:ea typeface="+mj-ea"/>
                <a:cs typeface="+mj-cs"/>
              </a:defRPr>
            </a:lvl1pPr>
          </a:lstStyle>
          <a:p>
            <a:r>
              <a:rPr lang="el-GR" dirty="0"/>
              <a:t>Φύλο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2AFB3E-9D29-043A-8D20-3F1DA4EEE296}"/>
              </a:ext>
            </a:extLst>
          </p:cNvPr>
          <p:cNvSpPr txBox="1"/>
          <p:nvPr/>
        </p:nvSpPr>
        <p:spPr>
          <a:xfrm>
            <a:off x="2776801" y="4722514"/>
            <a:ext cx="159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lang="el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4849D6-24DC-0FFF-342F-8A69AAA0C8B0}"/>
              </a:ext>
            </a:extLst>
          </p:cNvPr>
          <p:cNvSpPr txBox="1"/>
          <p:nvPr/>
        </p:nvSpPr>
        <p:spPr>
          <a:xfrm>
            <a:off x="9075482" y="6271381"/>
            <a:ext cx="25822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Μικρή βάση: Ενδεικτικά αποτελέσματα</a:t>
            </a:r>
            <a:endParaRPr lang="el-GR" baseline="30000" dirty="0">
              <a:solidFill>
                <a:srgbClr val="C00000"/>
              </a:solidFill>
            </a:endParaRPr>
          </a:p>
        </p:txBody>
      </p:sp>
      <p:sp>
        <p:nvSpPr>
          <p:cNvPr id="2" name="TextBox 41">
            <a:extLst>
              <a:ext uri="{FF2B5EF4-FFF2-40B4-BE49-F238E27FC236}">
                <a16:creationId xmlns:a16="http://schemas.microsoft.com/office/drawing/2014/main" id="{00784A49-6780-CAE3-BCFE-4F5240CE3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611" y="1136997"/>
            <a:ext cx="311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4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4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73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687C49-38DF-41C7-5862-05C92356FB1C}"/>
              </a:ext>
            </a:extLst>
          </p:cNvPr>
          <p:cNvSpPr/>
          <p:nvPr/>
        </p:nvSpPr>
        <p:spPr>
          <a:xfrm>
            <a:off x="8401050" y="44700"/>
            <a:ext cx="3308710" cy="647335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l-GR" sz="1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52CDB023-601A-F42F-691C-BD1735A6D908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359999" y="917366"/>
          <a:ext cx="7907464" cy="5259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81;p13">
            <a:extLst>
              <a:ext uri="{FF2B5EF4-FFF2-40B4-BE49-F238E27FC236}">
                <a16:creationId xmlns:a16="http://schemas.microsoft.com/office/drawing/2014/main" id="{C12D74E0-287C-43AE-84C0-92FE0715BD9D}"/>
              </a:ext>
            </a:extLst>
          </p:cNvPr>
          <p:cNvSpPr txBox="1">
            <a:spLocks/>
          </p:cNvSpPr>
          <p:nvPr/>
        </p:nvSpPr>
        <p:spPr>
          <a:xfrm>
            <a:off x="712904" y="-78411"/>
            <a:ext cx="7310508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lvl="0">
              <a:buClr>
                <a:srgbClr val="0DB7C4"/>
              </a:buClr>
              <a:defRPr/>
            </a:pPr>
            <a:r>
              <a:rPr lang="el-GR" sz="2800" b="1" kern="0" dirty="0">
                <a:solidFill>
                  <a:schemeClr val="accent5"/>
                </a:solidFill>
                <a:latin typeface="+mj-lt"/>
              </a:rPr>
              <a:t>Πόσο καιρό μετά τα πρώτα συμπτώματα απευθύνθηκαν σε γιατρό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sym typeface="Dosis"/>
            </a:endParaRPr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EAA8EE3E-941B-481F-B333-2EF5F99C5621}"/>
              </a:ext>
            </a:extLst>
          </p:cNvPr>
          <p:cNvSpPr txBox="1">
            <a:spLocks/>
          </p:cNvSpPr>
          <p:nvPr/>
        </p:nvSpPr>
        <p:spPr bwMode="gray">
          <a:xfrm>
            <a:off x="0" y="1861443"/>
            <a:ext cx="926857" cy="338875"/>
          </a:xfrm>
          <a:prstGeom prst="rect">
            <a:avLst/>
          </a:prstGeom>
        </p:spPr>
        <p:txBody>
          <a:bodyPr anchor="t"/>
          <a:lstStyle>
            <a:defPPr>
              <a:defRPr lang="el-GR"/>
            </a:defPPr>
            <a:lvl1pPr algn="ctr">
              <a:lnSpc>
                <a:spcPct val="89000"/>
              </a:lnSpc>
              <a:spcBef>
                <a:spcPct val="0"/>
              </a:spcBef>
              <a:buNone/>
              <a:defRPr b="1">
                <a:solidFill>
                  <a:srgbClr val="2F38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1600" dirty="0"/>
              <a:t>Πάθηση</a:t>
            </a:r>
            <a:endParaRPr lang="en-US" sz="1600" dirty="0"/>
          </a:p>
        </p:txBody>
      </p:sp>
      <p:sp>
        <p:nvSpPr>
          <p:cNvPr id="72" name="Line 30">
            <a:extLst>
              <a:ext uri="{FF2B5EF4-FFF2-40B4-BE49-F238E27FC236}">
                <a16:creationId xmlns:a16="http://schemas.microsoft.com/office/drawing/2014/main" id="{2DC9E0F8-64A6-4E47-B49A-021500586A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5" y="1847969"/>
            <a:ext cx="12176125" cy="0"/>
          </a:xfrm>
          <a:prstGeom prst="line">
            <a:avLst/>
          </a:prstGeom>
          <a:noFill/>
          <a:ln w="9525" cap="flat" cmpd="sng">
            <a:solidFill>
              <a:srgbClr val="B3B3B3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1E5967-7A84-416D-88C9-A7C1B912BF1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529181" y="426334"/>
            <a:ext cx="16437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altLang="el-GR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Βάση: Όλοι</a:t>
            </a:r>
          </a:p>
        </p:txBody>
      </p:sp>
      <p:sp>
        <p:nvSpPr>
          <p:cNvPr id="31" name="TextBox 41">
            <a:extLst>
              <a:ext uri="{FF2B5EF4-FFF2-40B4-BE49-F238E27FC236}">
                <a16:creationId xmlns:a16="http://schemas.microsoft.com/office/drawing/2014/main" id="{B5BC106C-C6A0-48D4-8578-03444CC61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9495" y="1074890"/>
            <a:ext cx="311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4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4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62D6D-31D8-4BFB-ACF6-2C8CC1BEC7F8}"/>
              </a:ext>
            </a:extLst>
          </p:cNvPr>
          <p:cNvGrpSpPr/>
          <p:nvPr/>
        </p:nvGrpSpPr>
        <p:grpSpPr>
          <a:xfrm>
            <a:off x="1009388" y="6518050"/>
            <a:ext cx="6206223" cy="313930"/>
            <a:chOff x="1009371" y="6512887"/>
            <a:chExt cx="6206223" cy="313930"/>
          </a:xfrm>
        </p:grpSpPr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1545AD7E-FB71-4C94-9222-8E5F8A643EA7}"/>
                </a:ext>
              </a:extLst>
            </p:cNvPr>
            <p:cNvSpPr txBox="1"/>
            <p:nvPr/>
          </p:nvSpPr>
          <p:spPr>
            <a:xfrm>
              <a:off x="1251077" y="6587230"/>
              <a:ext cx="59645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Ερ.2 </a:t>
              </a:r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Segoe UI" panose="020B0502040204020203" pitchFamily="34" charset="0"/>
                </a:rPr>
                <a:t>Σε πόσο διάστημα μετά τα πρώτα συμπτώματα απευθυνθήκατε σε γιατρό;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pic>
          <p:nvPicPr>
            <p:cNvPr id="34" name="Picture 4" descr="ÎÏÎ¿ÏÎ­Î»ÎµÏÎ¼Î± ÎµÎ¹ÎºÏÎ½Î±Ï Î³Î¹Î± question clipart head">
              <a:extLst>
                <a:ext uri="{FF2B5EF4-FFF2-40B4-BE49-F238E27FC236}">
                  <a16:creationId xmlns:a16="http://schemas.microsoft.com/office/drawing/2014/main" id="{BF1D1B21-5407-4E76-AA97-E4272F5D7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5" t="53416" r="71122" b="17694"/>
            <a:stretch/>
          </p:blipFill>
          <p:spPr bwMode="auto">
            <a:xfrm>
              <a:off x="1009371" y="6512887"/>
              <a:ext cx="341627" cy="313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882F369-B18B-4CC8-B703-31ADA28D5139}"/>
              </a:ext>
            </a:extLst>
          </p:cNvPr>
          <p:cNvSpPr txBox="1"/>
          <p:nvPr/>
        </p:nvSpPr>
        <p:spPr>
          <a:xfrm>
            <a:off x="9075016" y="6232350"/>
            <a:ext cx="25822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Μικρή βάση: Ενδεικτικά αποτελέσματα</a:t>
            </a:r>
            <a:endParaRPr lang="el-GR" baseline="300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2AFB3E-9D29-043A-8D20-3F1DA4EEE296}"/>
              </a:ext>
            </a:extLst>
          </p:cNvPr>
          <p:cNvSpPr txBox="1"/>
          <p:nvPr/>
        </p:nvSpPr>
        <p:spPr>
          <a:xfrm>
            <a:off x="2772094" y="4754057"/>
            <a:ext cx="159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lang="el-GR" dirty="0"/>
          </a:p>
        </p:txBody>
      </p:sp>
      <p:graphicFrame>
        <p:nvGraphicFramePr>
          <p:cNvPr id="6" name="Object 18">
            <a:extLst>
              <a:ext uri="{FF2B5EF4-FFF2-40B4-BE49-F238E27FC236}">
                <a16:creationId xmlns:a16="http://schemas.microsoft.com/office/drawing/2014/main" id="{50399B65-0C51-9DD6-699B-B18A2453CE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59618" y="1271823"/>
          <a:ext cx="1748132" cy="443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82D8D1-32FF-2AD4-BAD4-827A6E3D7C49}"/>
              </a:ext>
            </a:extLst>
          </p:cNvPr>
          <p:cNvSpPr txBox="1">
            <a:spLocks/>
          </p:cNvSpPr>
          <p:nvPr/>
        </p:nvSpPr>
        <p:spPr bwMode="gray">
          <a:xfrm>
            <a:off x="10104445" y="642105"/>
            <a:ext cx="1471728" cy="530658"/>
          </a:xfrm>
          <a:prstGeom prst="rect">
            <a:avLst/>
          </a:prstGeom>
        </p:spPr>
        <p:txBody>
          <a:bodyPr anchor="t">
            <a:spAutoFit/>
          </a:bodyPr>
          <a:lstStyle>
            <a:defPPr>
              <a:defRPr lang="en-US"/>
            </a:defPPr>
            <a:lvl1pPr>
              <a:lnSpc>
                <a:spcPct val="89000"/>
              </a:lnSpc>
              <a:spcBef>
                <a:spcPct val="0"/>
              </a:spcBef>
              <a:buNone/>
              <a:defRPr sz="24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l-GR" sz="1600" b="1" dirty="0">
                <a:solidFill>
                  <a:srgbClr val="2F384B"/>
                </a:solidFill>
              </a:rPr>
              <a:t>Μέσος όρος </a:t>
            </a:r>
            <a:endParaRPr lang="en-US" sz="1600" b="1" dirty="0">
              <a:solidFill>
                <a:srgbClr val="2F384B"/>
              </a:solidFill>
            </a:endParaRPr>
          </a:p>
          <a:p>
            <a:pPr lvl="0" algn="ctr">
              <a:defRPr/>
            </a:pPr>
            <a:r>
              <a:rPr lang="el-GR" sz="1600" b="1" dirty="0">
                <a:solidFill>
                  <a:srgbClr val="2F384B"/>
                </a:solidFill>
              </a:rPr>
              <a:t>(σε μήνες) </a:t>
            </a:r>
            <a:endParaRPr lang="en-US" sz="1600" b="1" dirty="0">
              <a:solidFill>
                <a:srgbClr val="2F384B"/>
              </a:solidFill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853D216D-51E0-6FB7-5B19-02B8955C9E73}"/>
              </a:ext>
            </a:extLst>
          </p:cNvPr>
          <p:cNvSpPr txBox="1">
            <a:spLocks/>
          </p:cNvSpPr>
          <p:nvPr/>
        </p:nvSpPr>
        <p:spPr bwMode="gray">
          <a:xfrm>
            <a:off x="8159862" y="642105"/>
            <a:ext cx="2199776" cy="530658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lnSpc>
                <a:spcPct val="89000"/>
              </a:lnSpc>
              <a:spcBef>
                <a:spcPct val="0"/>
              </a:spcBef>
              <a:buNone/>
              <a:defRPr sz="24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l-GR" sz="1600" b="1" dirty="0">
                <a:solidFill>
                  <a:srgbClr val="FA730A"/>
                </a:solidFill>
              </a:rPr>
              <a:t>&gt; 3 ΜΗΝΕΣ</a:t>
            </a:r>
            <a:endParaRPr lang="en-US" sz="1600" b="1" dirty="0">
              <a:solidFill>
                <a:srgbClr val="FA730A"/>
              </a:solidFill>
            </a:endParaRPr>
          </a:p>
          <a:p>
            <a:pPr lvl="0" algn="ctr">
              <a:defRPr/>
            </a:pPr>
            <a:r>
              <a:rPr lang="el-GR" sz="1600" b="1" dirty="0">
                <a:solidFill>
                  <a:srgbClr val="FA730A"/>
                </a:solidFill>
              </a:rPr>
              <a:t>(%)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A730A"/>
              </a:solidFill>
              <a:effectLst/>
              <a:uLnTx/>
              <a:uFillTx/>
              <a:latin typeface="Calibri Light"/>
            </a:endParaRPr>
          </a:p>
        </p:txBody>
      </p:sp>
      <p:graphicFrame>
        <p:nvGraphicFramePr>
          <p:cNvPr id="36" name="Object 18">
            <a:extLst>
              <a:ext uri="{FF2B5EF4-FFF2-40B4-BE49-F238E27FC236}">
                <a16:creationId xmlns:a16="http://schemas.microsoft.com/office/drawing/2014/main" id="{014F84A4-28F4-C321-0ED6-55A14B1E80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93102" y="1271823"/>
          <a:ext cx="1748132" cy="443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3137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P spid="11" grpId="0"/>
      <p:bldP spid="25" grpId="0"/>
      <p:bldGraphic spid="3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;p13">
            <a:extLst>
              <a:ext uri="{FF2B5EF4-FFF2-40B4-BE49-F238E27FC236}">
                <a16:creationId xmlns:a16="http://schemas.microsoft.com/office/drawing/2014/main" id="{C12D74E0-287C-43AE-84C0-92FE0715BD9D}"/>
              </a:ext>
            </a:extLst>
          </p:cNvPr>
          <p:cNvSpPr txBox="1">
            <a:spLocks/>
          </p:cNvSpPr>
          <p:nvPr/>
        </p:nvSpPr>
        <p:spPr>
          <a:xfrm>
            <a:off x="629505" y="-101975"/>
            <a:ext cx="10756666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lvl="0">
              <a:buClr>
                <a:srgbClr val="0DB7C4"/>
              </a:buClr>
              <a:defRPr/>
            </a:pP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srgbClr val="0DB7C4"/>
                </a:solidFill>
                <a:effectLst/>
                <a:uLnTx/>
                <a:uFillTx/>
                <a:latin typeface="+mj-lt"/>
                <a:sym typeface="Dosis"/>
              </a:rPr>
              <a:t> </a:t>
            </a: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sym typeface="Dosis"/>
              </a:rPr>
              <a:t>Λόγοι για τους οποίους καθυστέρησαν να απευθυνθούν σε γιατρό </a:t>
            </a:r>
          </a:p>
          <a:p>
            <a:pPr lvl="0">
              <a:buClr>
                <a:srgbClr val="0DB7C4"/>
              </a:buClr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DB7C4"/>
              </a:solidFill>
              <a:effectLst/>
              <a:uLnTx/>
              <a:uFillTx/>
              <a:latin typeface="+mj-lt"/>
              <a:sym typeface="Dosis"/>
            </a:endParaRPr>
          </a:p>
        </p:txBody>
      </p:sp>
      <p:sp>
        <p:nvSpPr>
          <p:cNvPr id="31" name="TextBox 41">
            <a:extLst>
              <a:ext uri="{FF2B5EF4-FFF2-40B4-BE49-F238E27FC236}">
                <a16:creationId xmlns:a16="http://schemas.microsoft.com/office/drawing/2014/main" id="{B5BC106C-C6A0-48D4-8578-03444CC61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909" y="1130530"/>
            <a:ext cx="311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4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4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62D6D-31D8-4BFB-ACF6-2C8CC1BEC7F8}"/>
              </a:ext>
            </a:extLst>
          </p:cNvPr>
          <p:cNvGrpSpPr/>
          <p:nvPr/>
        </p:nvGrpSpPr>
        <p:grpSpPr>
          <a:xfrm>
            <a:off x="1009388" y="6518050"/>
            <a:ext cx="6206223" cy="412897"/>
            <a:chOff x="1009371" y="6512887"/>
            <a:chExt cx="6206223" cy="412897"/>
          </a:xfrm>
        </p:grpSpPr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1545AD7E-FB71-4C94-9222-8E5F8A643EA7}"/>
                </a:ext>
              </a:extLst>
            </p:cNvPr>
            <p:cNvSpPr txBox="1"/>
            <p:nvPr/>
          </p:nvSpPr>
          <p:spPr>
            <a:xfrm>
              <a:off x="1251077" y="6587230"/>
              <a:ext cx="5964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Ερ.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Segoe UI" panose="020B0502040204020203" pitchFamily="34" charset="0"/>
                </a:rPr>
                <a:t>Για ποιο λόγο καθυστερήσατε να απευθυνθείτε σε γιατρό για τα συμπτώματά σας; </a:t>
              </a:r>
            </a:p>
            <a:p>
              <a:endParaRPr lang="en-US" sz="800" dirty="0">
                <a:solidFill>
                  <a:schemeClr val="bg1">
                    <a:lumMod val="50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pic>
          <p:nvPicPr>
            <p:cNvPr id="34" name="Picture 4" descr="ÎÏÎ¿ÏÎ­Î»ÎµÏÎ¼Î± ÎµÎ¹ÎºÏÎ½Î±Ï Î³Î¹Î± question clipart head">
              <a:extLst>
                <a:ext uri="{FF2B5EF4-FFF2-40B4-BE49-F238E27FC236}">
                  <a16:creationId xmlns:a16="http://schemas.microsoft.com/office/drawing/2014/main" id="{BF1D1B21-5407-4E76-AA97-E4272F5D7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5" t="53416" r="71122" b="17694"/>
            <a:stretch/>
          </p:blipFill>
          <p:spPr bwMode="auto">
            <a:xfrm>
              <a:off x="1009371" y="6512887"/>
              <a:ext cx="341627" cy="313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Object 27">
            <a:extLst>
              <a:ext uri="{FF2B5EF4-FFF2-40B4-BE49-F238E27FC236}">
                <a16:creationId xmlns:a16="http://schemas.microsoft.com/office/drawing/2014/main" id="{0485D984-8FE8-DDE5-6B34-B846F7ABF6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2174" y="1406040"/>
          <a:ext cx="8560561" cy="5050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89CBB4E-A61B-AEE5-F9E1-B2166CBD0118}"/>
              </a:ext>
            </a:extLst>
          </p:cNvPr>
          <p:cNvSpPr txBox="1"/>
          <p:nvPr/>
        </p:nvSpPr>
        <p:spPr>
          <a:xfrm>
            <a:off x="2888689" y="1055447"/>
            <a:ext cx="2273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Σύνολο </a:t>
            </a:r>
            <a:r>
              <a:rPr kumimoji="0" lang="en-US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232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99186-ED02-E88C-EDD5-8C0CF3709427}"/>
              </a:ext>
            </a:extLst>
          </p:cNvPr>
          <p:cNvSpPr txBox="1"/>
          <p:nvPr/>
        </p:nvSpPr>
        <p:spPr>
          <a:xfrm>
            <a:off x="8219624" y="767403"/>
            <a:ext cx="299464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marL="285750" indent="-285750">
              <a:buClr>
                <a:srgbClr val="2F384B"/>
              </a:buClr>
              <a:buFont typeface="Arial" panose="020B0604020202020204" pitchFamily="34" charset="0"/>
              <a:buChar char="•"/>
              <a:defRPr b="0">
                <a:solidFill>
                  <a:srgbClr val="2F384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indent="0">
              <a:buClr>
                <a:srgbClr val="3BAFBF"/>
              </a:buClr>
              <a:buNone/>
            </a:pPr>
            <a:r>
              <a:rPr lang="el-GR" sz="1100" b="1" i="1" dirty="0"/>
              <a:t>Προφίλ ασθενών</a:t>
            </a:r>
          </a:p>
          <a:p>
            <a:pPr marL="0" indent="0">
              <a:buClr>
                <a:srgbClr val="3BAFBF"/>
              </a:buClr>
              <a:buNone/>
            </a:pPr>
            <a:r>
              <a:rPr lang="el-GR" sz="1100" i="1" dirty="0"/>
              <a:t>Κυρίως:</a:t>
            </a:r>
            <a:endParaRPr lang="en-US" sz="1100" i="1" dirty="0"/>
          </a:p>
          <a:p>
            <a:pPr marL="228600" indent="-228600">
              <a:buClr>
                <a:srgbClr val="3BAFBF"/>
              </a:buClr>
              <a:buFont typeface="Wingdings" panose="05000000000000000000" pitchFamily="2" charset="2"/>
              <a:buChar char="§"/>
            </a:pPr>
            <a:r>
              <a:rPr lang="el-GR" sz="1100" i="1" dirty="0"/>
              <a:t>ΡΑ</a:t>
            </a:r>
          </a:p>
          <a:p>
            <a:pPr marL="228600" indent="-228600">
              <a:buClr>
                <a:srgbClr val="3BAFBF"/>
              </a:buClr>
              <a:buFont typeface="Wingdings" panose="05000000000000000000" pitchFamily="2" charset="2"/>
              <a:buChar char="§"/>
            </a:pPr>
            <a:r>
              <a:rPr lang="el-GR" sz="1100" i="1" dirty="0"/>
              <a:t>Άνδρες</a:t>
            </a:r>
          </a:p>
          <a:p>
            <a:pPr marL="228600" indent="-228600">
              <a:buClr>
                <a:srgbClr val="3BAFBF"/>
              </a:buClr>
              <a:buFont typeface="Wingdings" panose="05000000000000000000" pitchFamily="2" charset="2"/>
              <a:buChar char="§"/>
            </a:pPr>
            <a:r>
              <a:rPr lang="el-GR" sz="1100" i="1" dirty="0"/>
              <a:t>Ανώτατη μόρφωση</a:t>
            </a:r>
          </a:p>
          <a:p>
            <a:pPr marL="228600" indent="-228600">
              <a:buClr>
                <a:srgbClr val="3BAFBF"/>
              </a:buClr>
              <a:buFont typeface="Wingdings" panose="05000000000000000000" pitchFamily="2" charset="2"/>
              <a:buChar char="§"/>
            </a:pPr>
            <a:r>
              <a:rPr lang="el-GR" sz="1100" i="1" dirty="0"/>
              <a:t>Θεσ/κη</a:t>
            </a:r>
          </a:p>
          <a:p>
            <a:pPr marL="228600" indent="-228600">
              <a:buClr>
                <a:srgbClr val="3BAFBF"/>
              </a:buClr>
              <a:buFont typeface="Wingdings" panose="05000000000000000000" pitchFamily="2" charset="2"/>
              <a:buChar char="§"/>
            </a:pPr>
            <a:r>
              <a:rPr lang="el-GR" sz="1100" i="1" dirty="0"/>
              <a:t>Διάγνωση από την αρχική ειδικότητα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4DF88-B559-B1FF-2F76-FBBBBA8ADD18}"/>
              </a:ext>
            </a:extLst>
          </p:cNvPr>
          <p:cNvSpPr txBox="1"/>
          <p:nvPr/>
        </p:nvSpPr>
        <p:spPr>
          <a:xfrm>
            <a:off x="7945304" y="2167720"/>
            <a:ext cx="299464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marL="285750" indent="-285750">
              <a:buClr>
                <a:srgbClr val="2F384B"/>
              </a:buClr>
              <a:buFont typeface="Arial" panose="020B0604020202020204" pitchFamily="34" charset="0"/>
              <a:buChar char="•"/>
              <a:defRPr b="0">
                <a:solidFill>
                  <a:srgbClr val="2F384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indent="0">
              <a:buClr>
                <a:srgbClr val="3BAFBF"/>
              </a:buClr>
              <a:buNone/>
            </a:pPr>
            <a:r>
              <a:rPr lang="el-GR" sz="1100" b="1" i="1" dirty="0"/>
              <a:t>Προφίλ ασθενών</a:t>
            </a:r>
          </a:p>
          <a:p>
            <a:pPr marL="0" indent="0">
              <a:buClr>
                <a:srgbClr val="3BAFBF"/>
              </a:buClr>
              <a:buNone/>
            </a:pPr>
            <a:r>
              <a:rPr lang="el-GR" sz="1100" i="1" dirty="0"/>
              <a:t>Κυρίως:</a:t>
            </a:r>
            <a:endParaRPr lang="en-US" sz="1100" i="1" dirty="0"/>
          </a:p>
          <a:p>
            <a:pPr marL="228600" indent="-228600">
              <a:buClr>
                <a:srgbClr val="3BAFBF"/>
              </a:buClr>
              <a:buFont typeface="Wingdings" panose="05000000000000000000" pitchFamily="2" charset="2"/>
              <a:buChar char="§"/>
            </a:pPr>
            <a:r>
              <a:rPr lang="el-GR" sz="1100" i="1" dirty="0"/>
              <a:t>ΨΑ</a:t>
            </a:r>
          </a:p>
          <a:p>
            <a:pPr marL="228600" indent="-228600">
              <a:buClr>
                <a:srgbClr val="3BAFBF"/>
              </a:buClr>
              <a:buFont typeface="Wingdings" panose="05000000000000000000" pitchFamily="2" charset="2"/>
              <a:buChar char="§"/>
            </a:pPr>
            <a:r>
              <a:rPr lang="el-GR" sz="1100" i="1" dirty="0"/>
              <a:t>Άνδρες</a:t>
            </a:r>
          </a:p>
          <a:p>
            <a:pPr marL="228600" indent="-228600">
              <a:buClr>
                <a:srgbClr val="3BAFBF"/>
              </a:buClr>
              <a:buFont typeface="Wingdings" panose="05000000000000000000" pitchFamily="2" charset="2"/>
              <a:buChar char="§"/>
            </a:pPr>
            <a:r>
              <a:rPr lang="el-GR" sz="1100" i="1" dirty="0"/>
              <a:t>Χαμηλή/ μέση μόρφωση</a:t>
            </a:r>
          </a:p>
          <a:p>
            <a:pPr marL="228600" indent="-228600">
              <a:buClr>
                <a:srgbClr val="3BAFBF"/>
              </a:buClr>
              <a:buFont typeface="Wingdings" panose="05000000000000000000" pitchFamily="2" charset="2"/>
              <a:buChar char="§"/>
            </a:pPr>
            <a:r>
              <a:rPr lang="el-GR" sz="1100" i="1" dirty="0"/>
              <a:t>Μεγ. αστικές περιοχές</a:t>
            </a:r>
          </a:p>
          <a:p>
            <a:pPr marL="228600" indent="-228600">
              <a:buClr>
                <a:srgbClr val="3BAFBF"/>
              </a:buClr>
              <a:buFont typeface="Wingdings" panose="05000000000000000000" pitchFamily="2" charset="2"/>
              <a:buChar char="§"/>
            </a:pPr>
            <a:r>
              <a:rPr lang="el-GR" sz="1100" i="1" dirty="0"/>
              <a:t>Διάγνωση από άλλη ειδικότητα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5E8CD-0D11-C2F8-24B7-47485C0332BB}"/>
              </a:ext>
            </a:extLst>
          </p:cNvPr>
          <p:cNvSpPr txBox="1"/>
          <p:nvPr/>
        </p:nvSpPr>
        <p:spPr>
          <a:xfrm>
            <a:off x="6309672" y="3519336"/>
            <a:ext cx="299464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marL="285750" indent="-285750">
              <a:buClr>
                <a:srgbClr val="2F384B"/>
              </a:buClr>
              <a:buFont typeface="Arial" panose="020B0604020202020204" pitchFamily="34" charset="0"/>
              <a:buChar char="•"/>
              <a:defRPr b="0">
                <a:solidFill>
                  <a:srgbClr val="2F384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indent="0">
              <a:buClr>
                <a:srgbClr val="3BAFBF"/>
              </a:buClr>
              <a:buNone/>
            </a:pPr>
            <a:r>
              <a:rPr lang="el-GR" sz="1100" b="1" i="1" dirty="0"/>
              <a:t>Προφίλ ασθενών</a:t>
            </a:r>
          </a:p>
          <a:p>
            <a:pPr marL="0" indent="0">
              <a:buClr>
                <a:srgbClr val="3BAFBF"/>
              </a:buClr>
              <a:buNone/>
            </a:pPr>
            <a:r>
              <a:rPr lang="el-GR" sz="1100" i="1" dirty="0"/>
              <a:t>Κυρίως:</a:t>
            </a:r>
            <a:endParaRPr lang="en-US" sz="1100" i="1" dirty="0"/>
          </a:p>
          <a:p>
            <a:pPr marL="228600" indent="-228600">
              <a:buClr>
                <a:srgbClr val="3BAFBF"/>
              </a:buClr>
              <a:buFont typeface="Wingdings" panose="05000000000000000000" pitchFamily="2" charset="2"/>
              <a:buChar char="§"/>
            </a:pPr>
            <a:r>
              <a:rPr lang="el-GR" sz="1100" i="1" dirty="0"/>
              <a:t>ΨΑ / Ινομυαλγία</a:t>
            </a:r>
          </a:p>
          <a:p>
            <a:pPr marL="228600" indent="-228600">
              <a:buClr>
                <a:srgbClr val="3BAFBF"/>
              </a:buClr>
              <a:buFont typeface="Wingdings" panose="05000000000000000000" pitchFamily="2" charset="2"/>
              <a:buChar char="§"/>
            </a:pPr>
            <a:r>
              <a:rPr lang="el-GR" sz="1100" i="1" dirty="0"/>
              <a:t>&gt; 45 ετών</a:t>
            </a:r>
          </a:p>
          <a:p>
            <a:pPr marL="228600" indent="-228600">
              <a:buClr>
                <a:srgbClr val="3BAFBF"/>
              </a:buClr>
              <a:buFont typeface="Wingdings" panose="05000000000000000000" pitchFamily="2" charset="2"/>
              <a:buChar char="§"/>
            </a:pPr>
            <a:r>
              <a:rPr lang="el-GR" sz="1100" i="1" dirty="0"/>
              <a:t>Άνδρες</a:t>
            </a:r>
          </a:p>
          <a:p>
            <a:pPr marL="228600" indent="-228600">
              <a:buClr>
                <a:srgbClr val="3BAFBF"/>
              </a:buClr>
              <a:buFont typeface="Wingdings" panose="05000000000000000000" pitchFamily="2" charset="2"/>
              <a:buChar char="§"/>
            </a:pPr>
            <a:r>
              <a:rPr lang="el-GR" sz="1100" i="1" dirty="0"/>
              <a:t>Χαμηλή/ μέση μόρφωση</a:t>
            </a:r>
          </a:p>
          <a:p>
            <a:pPr marL="228600" indent="-228600">
              <a:buClr>
                <a:srgbClr val="3BAFBF"/>
              </a:buClr>
              <a:buFont typeface="Wingdings" panose="05000000000000000000" pitchFamily="2" charset="2"/>
              <a:buChar char="§"/>
            </a:pPr>
            <a:r>
              <a:rPr lang="el-GR" sz="1100" i="1" dirty="0"/>
              <a:t>Μεγ. αστικές περιοχές</a:t>
            </a:r>
          </a:p>
          <a:p>
            <a:pPr marL="228600" indent="-228600">
              <a:buClr>
                <a:srgbClr val="3BAFBF"/>
              </a:buClr>
              <a:buFont typeface="Wingdings" panose="05000000000000000000" pitchFamily="2" charset="2"/>
              <a:buChar char="§"/>
            </a:pPr>
            <a:r>
              <a:rPr lang="el-GR" sz="1100" i="1" dirty="0"/>
              <a:t>Διάγνωση από την αρχική ειδικότητα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210A4AD-0915-098C-6C32-77024B67B30E}"/>
              </a:ext>
            </a:extLst>
          </p:cNvPr>
          <p:cNvSpPr/>
          <p:nvPr/>
        </p:nvSpPr>
        <p:spPr>
          <a:xfrm>
            <a:off x="7882128" y="1457730"/>
            <a:ext cx="337496" cy="18683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06DFCAB-6226-BEAF-EC11-FF4C1601C0EE}"/>
              </a:ext>
            </a:extLst>
          </p:cNvPr>
          <p:cNvSpPr/>
          <p:nvPr/>
        </p:nvSpPr>
        <p:spPr>
          <a:xfrm>
            <a:off x="7607808" y="2410396"/>
            <a:ext cx="337496" cy="18683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499A19E-6AB6-33A5-95E2-4C56CB8B88BA}"/>
              </a:ext>
            </a:extLst>
          </p:cNvPr>
          <p:cNvSpPr/>
          <p:nvPr/>
        </p:nvSpPr>
        <p:spPr>
          <a:xfrm>
            <a:off x="6313932" y="3256104"/>
            <a:ext cx="224028" cy="24699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759798-03F6-4ABB-37BC-4056891D02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5214" y="778508"/>
            <a:ext cx="606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b="1" dirty="0">
                <a:solidFill>
                  <a:schemeClr val="accent2"/>
                </a:solidFill>
              </a:rPr>
              <a:t>Βάση: Όσοι ανέφεραν διάστημα μεγαλύτερο του 3μήνου</a:t>
            </a:r>
            <a:endParaRPr lang="el-GR" altLang="el-G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9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1;p13">
            <a:extLst>
              <a:ext uri="{FF2B5EF4-FFF2-40B4-BE49-F238E27FC236}">
                <a16:creationId xmlns:a16="http://schemas.microsoft.com/office/drawing/2014/main" id="{C12D74E0-287C-43AE-84C0-92FE0715BD9D}"/>
              </a:ext>
            </a:extLst>
          </p:cNvPr>
          <p:cNvSpPr txBox="1">
            <a:spLocks/>
          </p:cNvSpPr>
          <p:nvPr/>
        </p:nvSpPr>
        <p:spPr>
          <a:xfrm>
            <a:off x="669524" y="118932"/>
            <a:ext cx="1075666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lvl="0">
              <a:buClr>
                <a:srgbClr val="0DB7C4"/>
              </a:buClr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sym typeface="Dosis"/>
              </a:rPr>
              <a:t>Ειδικότητα στην οποία απευθύνθηκαν για τα πρώτα συμπτώματα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sym typeface="Dosi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62D6D-31D8-4BFB-ACF6-2C8CC1BEC7F8}"/>
              </a:ext>
            </a:extLst>
          </p:cNvPr>
          <p:cNvGrpSpPr/>
          <p:nvPr/>
        </p:nvGrpSpPr>
        <p:grpSpPr>
          <a:xfrm>
            <a:off x="1009388" y="6518050"/>
            <a:ext cx="6206223" cy="313930"/>
            <a:chOff x="1009371" y="6512887"/>
            <a:chExt cx="6206223" cy="313930"/>
          </a:xfrm>
        </p:grpSpPr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1545AD7E-FB71-4C94-9222-8E5F8A643EA7}"/>
                </a:ext>
              </a:extLst>
            </p:cNvPr>
            <p:cNvSpPr txBox="1"/>
            <p:nvPr/>
          </p:nvSpPr>
          <p:spPr>
            <a:xfrm>
              <a:off x="1251077" y="6587230"/>
              <a:ext cx="59645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Ερ.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Segoe UI" panose="020B0502040204020203" pitchFamily="34" charset="0"/>
                </a:rPr>
                <a:t>4 Σε ποια ειδικότητα απευθυνθήκατε για τα πρώτα σας συμπτώματα;</a:t>
              </a:r>
            </a:p>
          </p:txBody>
        </p:sp>
        <p:pic>
          <p:nvPicPr>
            <p:cNvPr id="34" name="Picture 4" descr="ÎÏÎ¿ÏÎ­Î»ÎµÏÎ¼Î± ÎµÎ¹ÎºÏÎ½Î±Ï Î³Î¹Î± question clipart head">
              <a:extLst>
                <a:ext uri="{FF2B5EF4-FFF2-40B4-BE49-F238E27FC236}">
                  <a16:creationId xmlns:a16="http://schemas.microsoft.com/office/drawing/2014/main" id="{BF1D1B21-5407-4E76-AA97-E4272F5D7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5" t="53416" r="71122" b="17694"/>
            <a:stretch/>
          </p:blipFill>
          <p:spPr bwMode="auto">
            <a:xfrm>
              <a:off x="1009371" y="6512887"/>
              <a:ext cx="341627" cy="313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882F369-B18B-4CC8-B703-31ADA28D5139}"/>
              </a:ext>
            </a:extLst>
          </p:cNvPr>
          <p:cNvSpPr txBox="1"/>
          <p:nvPr/>
        </p:nvSpPr>
        <p:spPr>
          <a:xfrm>
            <a:off x="8144015" y="6592393"/>
            <a:ext cx="25822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Μικρή βάση: Ενδεικτικά αποτελέσματα</a:t>
            </a:r>
            <a:endParaRPr lang="el-GR" baseline="30000" dirty="0">
              <a:solidFill>
                <a:srgbClr val="C00000"/>
              </a:solidFill>
            </a:endParaRPr>
          </a:p>
        </p:txBody>
      </p:sp>
      <p:sp>
        <p:nvSpPr>
          <p:cNvPr id="9" name="Line 30">
            <a:extLst>
              <a:ext uri="{FF2B5EF4-FFF2-40B4-BE49-F238E27FC236}">
                <a16:creationId xmlns:a16="http://schemas.microsoft.com/office/drawing/2014/main" id="{62AD6E5F-DD99-7407-58C5-10AC3E44DF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5" y="2019989"/>
            <a:ext cx="12176125" cy="0"/>
          </a:xfrm>
          <a:prstGeom prst="line">
            <a:avLst/>
          </a:prstGeom>
          <a:noFill/>
          <a:ln w="9525" cap="flat" cmpd="sng">
            <a:solidFill>
              <a:srgbClr val="B3B3B3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id="{E92B0449-CEA7-DAAC-7706-B49A91D22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796" y="1339596"/>
            <a:ext cx="311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4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4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A05EB968-F774-00AD-E6CD-52BFAC2AAE6A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790403" y="1269120"/>
          <a:ext cx="8818075" cy="529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FAAAB7-42A8-6D1E-A8DD-8BFA3DBB5BBF}"/>
              </a:ext>
            </a:extLst>
          </p:cNvPr>
          <p:cNvSpPr txBox="1"/>
          <p:nvPr/>
        </p:nvSpPr>
        <p:spPr>
          <a:xfrm>
            <a:off x="2977849" y="4421349"/>
            <a:ext cx="282920" cy="37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83CBEC-74B0-8E1C-FA21-C75BEFE2ADE5}"/>
              </a:ext>
            </a:extLst>
          </p:cNvPr>
          <p:cNvSpPr txBox="1"/>
          <p:nvPr/>
        </p:nvSpPr>
        <p:spPr>
          <a:xfrm>
            <a:off x="1098525" y="816376"/>
            <a:ext cx="2273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Σύνολο 463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A2AB1-83C4-5DDE-D1FB-85FAC27CA473}"/>
              </a:ext>
            </a:extLst>
          </p:cNvPr>
          <p:cNvSpPr txBox="1"/>
          <p:nvPr/>
        </p:nvSpPr>
        <p:spPr>
          <a:xfrm>
            <a:off x="7402333" y="5814503"/>
            <a:ext cx="306791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marL="285750" indent="-285750">
              <a:buClr>
                <a:srgbClr val="2F384B"/>
              </a:buClr>
              <a:buFont typeface="Arial" panose="020B0604020202020204" pitchFamily="34" charset="0"/>
              <a:buChar char="•"/>
              <a:defRPr b="0">
                <a:solidFill>
                  <a:srgbClr val="2F384B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indent="0">
              <a:buClr>
                <a:srgbClr val="3BAFBF"/>
              </a:buClr>
              <a:buNone/>
            </a:pPr>
            <a:r>
              <a:rPr lang="el-GR" sz="1050" i="1" dirty="0">
                <a:solidFill>
                  <a:srgbClr val="8C8C8C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l-GR" sz="1050" i="1" dirty="0">
                <a:solidFill>
                  <a:srgbClr val="8C8C8C"/>
                </a:solidFill>
                <a:latin typeface="+mn-lt"/>
              </a:rPr>
              <a:t>Γαστρεντερολόγος/ Νευρολόγος/ Νεφρολόγος/ Αιματολόγος/ Ανοσολόγος/ Καρδιολόγος/ Επείγοντα/ Ακτινολόγος/ Μικροβιολόγος </a:t>
            </a:r>
          </a:p>
        </p:txBody>
      </p:sp>
    </p:spTree>
    <p:extLst>
      <p:ext uri="{BB962C8B-B14F-4D97-AF65-F5344CB8AC3E}">
        <p14:creationId xmlns:p14="http://schemas.microsoft.com/office/powerpoint/2010/main" val="127458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98047C-CF9D-0E8E-B565-F1F91CCA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18" y="365125"/>
            <a:ext cx="11450230" cy="1325563"/>
          </a:xfrm>
        </p:spPr>
        <p:txBody>
          <a:bodyPr>
            <a:normAutofit/>
          </a:bodyPr>
          <a:lstStyle/>
          <a:p>
            <a:r>
              <a:rPr lang="el-GR" sz="2800" b="1" kern="0" dirty="0">
                <a:solidFill>
                  <a:srgbClr val="00B0F0"/>
                </a:solidFill>
                <a:sym typeface="Dosis"/>
              </a:rPr>
              <a:t>Ιατρική ειδικότητα που απευθύνθηκαν οι ασθενείς με τα πρώτα συμπτώματα ανά νόσημα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98781D-E116-7A3D-B1C2-965182299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18" y="2403335"/>
            <a:ext cx="11450230" cy="3773628"/>
          </a:xfrm>
        </p:spPr>
        <p:txBody>
          <a:bodyPr>
            <a:normAutofit/>
          </a:bodyPr>
          <a:lstStyle/>
          <a:p>
            <a:r>
              <a:rPr lang="el-GR" sz="2400" dirty="0" err="1"/>
              <a:t>Αγκυλοποιητική</a:t>
            </a:r>
            <a:r>
              <a:rPr lang="el-GR" sz="2400" dirty="0"/>
              <a:t> σπονδυλαρθρίτιδα </a:t>
            </a:r>
            <a:r>
              <a:rPr lang="el-GR" sz="2400" dirty="0">
                <a:solidFill>
                  <a:srgbClr val="FF0000"/>
                </a:solidFill>
              </a:rPr>
              <a:t>61% </a:t>
            </a:r>
            <a:r>
              <a:rPr lang="el-GR" sz="2400" dirty="0"/>
              <a:t>σε ορθοπεδικό</a:t>
            </a:r>
          </a:p>
          <a:p>
            <a:r>
              <a:rPr lang="el-GR" sz="2400" dirty="0"/>
              <a:t>Ρευματοειδής αρθρίτιδα </a:t>
            </a:r>
            <a:r>
              <a:rPr lang="el-GR" sz="2400" dirty="0">
                <a:solidFill>
                  <a:srgbClr val="FF0000"/>
                </a:solidFill>
              </a:rPr>
              <a:t>44%</a:t>
            </a:r>
            <a:r>
              <a:rPr lang="el-GR" sz="2400" dirty="0"/>
              <a:t> σε ορθοπεδικό</a:t>
            </a:r>
          </a:p>
          <a:p>
            <a:r>
              <a:rPr lang="el-GR" sz="2400" dirty="0"/>
              <a:t>Νεανική Ιδιοπαθής αρθρίτιδα και </a:t>
            </a:r>
            <a:r>
              <a:rPr lang="el-GR" sz="2400" dirty="0" err="1"/>
              <a:t>Ινομυαλγία</a:t>
            </a:r>
            <a:r>
              <a:rPr lang="el-GR" sz="2400" dirty="0"/>
              <a:t> </a:t>
            </a:r>
            <a:r>
              <a:rPr lang="el-GR" sz="2400" dirty="0">
                <a:solidFill>
                  <a:srgbClr val="FF0000"/>
                </a:solidFill>
              </a:rPr>
              <a:t>50%</a:t>
            </a:r>
            <a:r>
              <a:rPr lang="el-GR" sz="2400" dirty="0"/>
              <a:t> σε ορθοπεδικό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l-GR" sz="2400" dirty="0">
                <a:solidFill>
                  <a:srgbClr val="FF0000"/>
                </a:solidFill>
              </a:rPr>
              <a:t>→</a:t>
            </a:r>
            <a:r>
              <a:rPr lang="en-US" sz="2400" dirty="0"/>
              <a:t> </a:t>
            </a:r>
            <a:r>
              <a:rPr lang="el-GR" sz="2400" dirty="0"/>
              <a:t>Μόνο το </a:t>
            </a:r>
            <a:r>
              <a:rPr lang="el-GR" sz="2400" dirty="0">
                <a:solidFill>
                  <a:schemeClr val="accent6"/>
                </a:solidFill>
              </a:rPr>
              <a:t>23% κατά μέσο όρο</a:t>
            </a:r>
            <a:r>
              <a:rPr lang="el-GR" sz="2400" dirty="0"/>
              <a:t> απευθύνθηκε σε ρευματολόγο</a:t>
            </a:r>
          </a:p>
        </p:txBody>
      </p:sp>
    </p:spTree>
    <p:extLst>
      <p:ext uri="{BB962C8B-B14F-4D97-AF65-F5344CB8AC3E}">
        <p14:creationId xmlns:p14="http://schemas.microsoft.com/office/powerpoint/2010/main" val="196021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7389BE-29A0-8D61-E05E-0F69A104C1E3}"/>
              </a:ext>
            </a:extLst>
          </p:cNvPr>
          <p:cNvSpPr/>
          <p:nvPr/>
        </p:nvSpPr>
        <p:spPr>
          <a:xfrm>
            <a:off x="213505" y="2430716"/>
            <a:ext cx="11432395" cy="485253"/>
          </a:xfrm>
          <a:prstGeom prst="rect">
            <a:avLst/>
          </a:prstGeom>
          <a:solidFill>
            <a:srgbClr val="5B9BD5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03AFE7-AD88-6CF6-9081-1DD176027843}"/>
              </a:ext>
            </a:extLst>
          </p:cNvPr>
          <p:cNvSpPr/>
          <p:nvPr/>
        </p:nvSpPr>
        <p:spPr>
          <a:xfrm>
            <a:off x="216523" y="3361785"/>
            <a:ext cx="11432395" cy="485253"/>
          </a:xfrm>
          <a:prstGeom prst="rect">
            <a:avLst/>
          </a:prstGeom>
          <a:solidFill>
            <a:srgbClr val="5B9BD5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98B612-B4B1-500C-1A2A-C882D480FC92}"/>
              </a:ext>
            </a:extLst>
          </p:cNvPr>
          <p:cNvSpPr/>
          <p:nvPr/>
        </p:nvSpPr>
        <p:spPr>
          <a:xfrm>
            <a:off x="213505" y="4286951"/>
            <a:ext cx="11432395" cy="485253"/>
          </a:xfrm>
          <a:prstGeom prst="rect">
            <a:avLst/>
          </a:prstGeom>
          <a:solidFill>
            <a:srgbClr val="5B9BD5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830FF-395C-DDF8-6BC0-150282AF9611}"/>
              </a:ext>
            </a:extLst>
          </p:cNvPr>
          <p:cNvSpPr/>
          <p:nvPr/>
        </p:nvSpPr>
        <p:spPr>
          <a:xfrm>
            <a:off x="220036" y="5222779"/>
            <a:ext cx="11432395" cy="485253"/>
          </a:xfrm>
          <a:prstGeom prst="rect">
            <a:avLst/>
          </a:prstGeom>
          <a:solidFill>
            <a:srgbClr val="5B9BD5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Google Shape;81;p13">
            <a:extLst>
              <a:ext uri="{FF2B5EF4-FFF2-40B4-BE49-F238E27FC236}">
                <a16:creationId xmlns:a16="http://schemas.microsoft.com/office/drawing/2014/main" id="{C12D74E0-287C-43AE-84C0-92FE0715BD9D}"/>
              </a:ext>
            </a:extLst>
          </p:cNvPr>
          <p:cNvSpPr txBox="1">
            <a:spLocks/>
          </p:cNvSpPr>
          <p:nvPr/>
        </p:nvSpPr>
        <p:spPr>
          <a:xfrm>
            <a:off x="669524" y="247085"/>
            <a:ext cx="1075666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lvl="0">
              <a:buClr>
                <a:srgbClr val="0DB7C4"/>
              </a:buClr>
              <a:defRPr/>
            </a:pPr>
            <a:r>
              <a:rPr lang="el-GR" b="1" kern="0" dirty="0">
                <a:solidFill>
                  <a:srgbClr val="00B0F0"/>
                </a:solidFill>
                <a:latin typeface="+mj-lt"/>
              </a:rPr>
              <a:t>Εάν η αρχική ειδικότητα στην οποία απευθύνθηκαν, έκανε την τελική διάγνωση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sym typeface="Dosi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62D6D-31D8-4BFB-ACF6-2C8CC1BEC7F8}"/>
              </a:ext>
            </a:extLst>
          </p:cNvPr>
          <p:cNvGrpSpPr/>
          <p:nvPr/>
        </p:nvGrpSpPr>
        <p:grpSpPr>
          <a:xfrm>
            <a:off x="1009388" y="6518050"/>
            <a:ext cx="3957059" cy="359107"/>
            <a:chOff x="1009371" y="6512887"/>
            <a:chExt cx="3957059" cy="359107"/>
          </a:xfrm>
        </p:grpSpPr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1545AD7E-FB71-4C94-9222-8E5F8A643EA7}"/>
                </a:ext>
              </a:extLst>
            </p:cNvPr>
            <p:cNvSpPr txBox="1"/>
            <p:nvPr/>
          </p:nvSpPr>
          <p:spPr>
            <a:xfrm>
              <a:off x="1251077" y="6533440"/>
              <a:ext cx="37153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Ερ.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5 </a:t>
              </a:r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Segoe UI" panose="020B0502040204020203" pitchFamily="34" charset="0"/>
                </a:rPr>
                <a:t>Η ειδικότητα γιατρού που επισκεφθήκατε για τα πρώτα συμπτώματα έκανε και την τελική διάγνωση του νοσήματός σας;</a:t>
              </a:r>
            </a:p>
          </p:txBody>
        </p:sp>
        <p:pic>
          <p:nvPicPr>
            <p:cNvPr id="34" name="Picture 4" descr="ÎÏÎ¿ÏÎ­Î»ÎµÏÎ¼Î± ÎµÎ¹ÎºÏÎ½Î±Ï Î³Î¹Î± question clipart head">
              <a:extLst>
                <a:ext uri="{FF2B5EF4-FFF2-40B4-BE49-F238E27FC236}">
                  <a16:creationId xmlns:a16="http://schemas.microsoft.com/office/drawing/2014/main" id="{BF1D1B21-5407-4E76-AA97-E4272F5D7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5" t="53416" r="71122" b="17694"/>
            <a:stretch/>
          </p:blipFill>
          <p:spPr bwMode="auto">
            <a:xfrm>
              <a:off x="1009371" y="6512887"/>
              <a:ext cx="341627" cy="313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882F369-B18B-4CC8-B703-31ADA28D5139}"/>
              </a:ext>
            </a:extLst>
          </p:cNvPr>
          <p:cNvSpPr txBox="1"/>
          <p:nvPr/>
        </p:nvSpPr>
        <p:spPr>
          <a:xfrm>
            <a:off x="9075016" y="6178558"/>
            <a:ext cx="25822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Μικρή βάση: Ενδεικτικά αποτελέσματα</a:t>
            </a:r>
            <a:endParaRPr lang="el-GR" baseline="30000" dirty="0">
              <a:solidFill>
                <a:srgbClr val="C00000"/>
              </a:solidFill>
            </a:endParaRPr>
          </a:p>
        </p:txBody>
      </p:sp>
      <p:sp>
        <p:nvSpPr>
          <p:cNvPr id="17" name="TextBox 41">
            <a:extLst>
              <a:ext uri="{FF2B5EF4-FFF2-40B4-BE49-F238E27FC236}">
                <a16:creationId xmlns:a16="http://schemas.microsoft.com/office/drawing/2014/main" id="{F9440FDB-00B2-E109-F02C-E44CC3629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305" y="1739039"/>
            <a:ext cx="311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4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4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8C16EF9B-F141-F691-8538-5033FD01DBC9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84138" y="1392680"/>
          <a:ext cx="11650662" cy="4457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27EFE11-6856-1777-2C17-343CA0AF45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583556" y="931679"/>
            <a:ext cx="16437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altLang="el-GR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Βάση: Όλοι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B4A370-26B0-4BA9-ECFC-1D94FDC72C93}"/>
              </a:ext>
            </a:extLst>
          </p:cNvPr>
          <p:cNvSpPr txBox="1"/>
          <p:nvPr/>
        </p:nvSpPr>
        <p:spPr>
          <a:xfrm>
            <a:off x="2240938" y="4889592"/>
            <a:ext cx="282920" cy="37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717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E5DF26C-DA1B-CC76-3B53-9024D09DF654}"/>
              </a:ext>
            </a:extLst>
          </p:cNvPr>
          <p:cNvSpPr/>
          <p:nvPr/>
        </p:nvSpPr>
        <p:spPr>
          <a:xfrm>
            <a:off x="8401050" y="-14072"/>
            <a:ext cx="3308710" cy="688476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l-GR" sz="1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434E4FC5-41DB-793D-10BB-AE1A7DAFCC2C}"/>
              </a:ext>
            </a:extLst>
          </p:cNvPr>
          <p:cNvSpPr txBox="1">
            <a:spLocks/>
          </p:cNvSpPr>
          <p:nvPr/>
        </p:nvSpPr>
        <p:spPr bwMode="gray">
          <a:xfrm>
            <a:off x="10245240" y="537362"/>
            <a:ext cx="1471728" cy="530658"/>
          </a:xfrm>
          <a:prstGeom prst="rect">
            <a:avLst/>
          </a:prstGeom>
        </p:spPr>
        <p:txBody>
          <a:bodyPr anchor="t">
            <a:spAutoFit/>
          </a:bodyPr>
          <a:lstStyle>
            <a:defPPr>
              <a:defRPr lang="en-US"/>
            </a:defPPr>
            <a:lvl1pPr>
              <a:lnSpc>
                <a:spcPct val="89000"/>
              </a:lnSpc>
              <a:spcBef>
                <a:spcPct val="0"/>
              </a:spcBef>
              <a:buNone/>
              <a:defRPr sz="24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l-GR" sz="1600" b="1" dirty="0">
                <a:solidFill>
                  <a:srgbClr val="2F384B"/>
                </a:solidFill>
              </a:rPr>
              <a:t>Μέσος όρος </a:t>
            </a:r>
            <a:endParaRPr lang="en-US" sz="1600" b="1" dirty="0">
              <a:solidFill>
                <a:srgbClr val="2F384B"/>
              </a:solidFill>
            </a:endParaRPr>
          </a:p>
          <a:p>
            <a:pPr lvl="0" algn="ctr">
              <a:defRPr/>
            </a:pPr>
            <a:r>
              <a:rPr lang="el-GR" sz="1600" b="1" dirty="0">
                <a:solidFill>
                  <a:srgbClr val="2F384B"/>
                </a:solidFill>
              </a:rPr>
              <a:t>(σε μήνες) </a:t>
            </a:r>
            <a:endParaRPr lang="en-US" sz="1600" b="1" dirty="0">
              <a:solidFill>
                <a:srgbClr val="2F384B"/>
              </a:solidFill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1C2C9EB-A60A-501D-366D-418242FBEB72}"/>
              </a:ext>
            </a:extLst>
          </p:cNvPr>
          <p:cNvSpPr txBox="1">
            <a:spLocks/>
          </p:cNvSpPr>
          <p:nvPr/>
        </p:nvSpPr>
        <p:spPr bwMode="gray">
          <a:xfrm>
            <a:off x="8273884" y="588220"/>
            <a:ext cx="2199776" cy="530658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>
              <a:lnSpc>
                <a:spcPct val="89000"/>
              </a:lnSpc>
              <a:spcBef>
                <a:spcPct val="0"/>
              </a:spcBef>
              <a:buNone/>
              <a:defRPr sz="24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l-GR" sz="1600" b="1" dirty="0">
                <a:solidFill>
                  <a:srgbClr val="FA730A"/>
                </a:solidFill>
              </a:rPr>
              <a:t>&gt; 1 ΜΗΝΑΣ</a:t>
            </a:r>
            <a:endParaRPr lang="en-US" sz="1600" b="1" dirty="0">
              <a:solidFill>
                <a:srgbClr val="FA730A"/>
              </a:solidFill>
            </a:endParaRPr>
          </a:p>
          <a:p>
            <a:pPr lvl="0" algn="ctr">
              <a:defRPr/>
            </a:pPr>
            <a:r>
              <a:rPr lang="el-GR" sz="1600" b="1" dirty="0">
                <a:solidFill>
                  <a:srgbClr val="FA730A"/>
                </a:solidFill>
              </a:rPr>
              <a:t>(%)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A730A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4" name="Google Shape;81;p13">
            <a:extLst>
              <a:ext uri="{FF2B5EF4-FFF2-40B4-BE49-F238E27FC236}">
                <a16:creationId xmlns:a16="http://schemas.microsoft.com/office/drawing/2014/main" id="{C12D74E0-287C-43AE-84C0-92FE0715BD9D}"/>
              </a:ext>
            </a:extLst>
          </p:cNvPr>
          <p:cNvSpPr txBox="1">
            <a:spLocks/>
          </p:cNvSpPr>
          <p:nvPr/>
        </p:nvSpPr>
        <p:spPr>
          <a:xfrm>
            <a:off x="626125" y="-87591"/>
            <a:ext cx="766646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lvl="0">
              <a:buClr>
                <a:srgbClr val="0DB7C4"/>
              </a:buClr>
              <a:defRPr/>
            </a:pPr>
            <a:r>
              <a:rPr lang="el-GR" b="1" kern="0" dirty="0">
                <a:solidFill>
                  <a:srgbClr val="0DB7C4"/>
                </a:solidFill>
                <a:latin typeface="+mj-lt"/>
              </a:rPr>
              <a:t>Πόσος καιρός μεσολάβησε από την πρώτη επίσκεψη σε γιατρό μέχρι την τελική διάγνωση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DB7C4"/>
              </a:solidFill>
              <a:effectLst/>
              <a:uLnTx/>
              <a:uFillTx/>
              <a:latin typeface="+mj-lt"/>
              <a:sym typeface="Dosis"/>
            </a:endParaRPr>
          </a:p>
        </p:txBody>
      </p:sp>
      <p:sp>
        <p:nvSpPr>
          <p:cNvPr id="31" name="TextBox 41">
            <a:extLst>
              <a:ext uri="{FF2B5EF4-FFF2-40B4-BE49-F238E27FC236}">
                <a16:creationId xmlns:a16="http://schemas.microsoft.com/office/drawing/2014/main" id="{B5BC106C-C6A0-48D4-8578-03444CC61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961" y="927732"/>
            <a:ext cx="311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l-GR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6E0853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l-GR" sz="1400" b="0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%</a:t>
            </a:r>
            <a:endParaRPr lang="el-GR" altLang="el-GR" sz="1400" b="0" dirty="0">
              <a:solidFill>
                <a:schemeClr val="bg1">
                  <a:lumMod val="50000"/>
                </a:schemeClr>
              </a:solidFill>
              <a:latin typeface="Calibri Light" panose="020F030202020403020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62D6D-31D8-4BFB-ACF6-2C8CC1BEC7F8}"/>
              </a:ext>
            </a:extLst>
          </p:cNvPr>
          <p:cNvGrpSpPr/>
          <p:nvPr/>
        </p:nvGrpSpPr>
        <p:grpSpPr>
          <a:xfrm>
            <a:off x="958477" y="6489715"/>
            <a:ext cx="4368266" cy="398382"/>
            <a:chOff x="1009371" y="6512887"/>
            <a:chExt cx="3923690" cy="398382"/>
          </a:xfrm>
        </p:grpSpPr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1545AD7E-FB71-4C94-9222-8E5F8A643EA7}"/>
                </a:ext>
              </a:extLst>
            </p:cNvPr>
            <p:cNvSpPr txBox="1"/>
            <p:nvPr/>
          </p:nvSpPr>
          <p:spPr>
            <a:xfrm>
              <a:off x="1251077" y="6572715"/>
              <a:ext cx="36819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Ερ.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Segoe UI" panose="020B0502040204020203" pitchFamily="34" charset="0"/>
                  <a:cs typeface="Segoe UI" panose="020B0502040204020203" pitchFamily="34" charset="0"/>
                </a:rPr>
                <a:t>6 </a:t>
              </a:r>
              <a:r>
                <a:rPr lang="el-GR" sz="800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Segoe UI" panose="020B0502040204020203" pitchFamily="34" charset="0"/>
                </a:rPr>
                <a:t>Πόσος καιρός μεσολάβησε από την πρώτη σας επίσκεψη σε γιατρό για τα πρώτα συμπτώματα, μέχρι την τελική διάγνωση του νοσήματός σας; </a:t>
              </a:r>
            </a:p>
          </p:txBody>
        </p:sp>
        <p:pic>
          <p:nvPicPr>
            <p:cNvPr id="34" name="Picture 4" descr="ÎÏÎ¿ÏÎ­Î»ÎµÏÎ¼Î± ÎµÎ¹ÎºÏÎ½Î±Ï Î³Î¹Î± question clipart head">
              <a:extLst>
                <a:ext uri="{FF2B5EF4-FFF2-40B4-BE49-F238E27FC236}">
                  <a16:creationId xmlns:a16="http://schemas.microsoft.com/office/drawing/2014/main" id="{BF1D1B21-5407-4E76-AA97-E4272F5D7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5" t="53416" r="71122" b="17694"/>
            <a:stretch/>
          </p:blipFill>
          <p:spPr bwMode="auto">
            <a:xfrm>
              <a:off x="1009371" y="6512887"/>
              <a:ext cx="341627" cy="313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882F369-B18B-4CC8-B703-31ADA28D5139}"/>
              </a:ext>
            </a:extLst>
          </p:cNvPr>
          <p:cNvSpPr txBox="1"/>
          <p:nvPr/>
        </p:nvSpPr>
        <p:spPr>
          <a:xfrm>
            <a:off x="9075016" y="6456466"/>
            <a:ext cx="25822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Μικρή βάση: Ενδεικτικά αποτελέσματα</a:t>
            </a:r>
            <a:endParaRPr lang="el-GR" baseline="30000" dirty="0">
              <a:solidFill>
                <a:srgbClr val="C00000"/>
              </a:solidFill>
            </a:endParaRPr>
          </a:p>
        </p:txBody>
      </p:sp>
      <p:graphicFrame>
        <p:nvGraphicFramePr>
          <p:cNvPr id="11" name="Object 27">
            <a:extLst>
              <a:ext uri="{FF2B5EF4-FFF2-40B4-BE49-F238E27FC236}">
                <a16:creationId xmlns:a16="http://schemas.microsoft.com/office/drawing/2014/main" id="{1084D419-A1DA-65DB-4F3B-D37B1935CA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125" y="1113530"/>
          <a:ext cx="8448332" cy="543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Object 18">
            <a:extLst>
              <a:ext uri="{FF2B5EF4-FFF2-40B4-BE49-F238E27FC236}">
                <a16:creationId xmlns:a16="http://schemas.microsoft.com/office/drawing/2014/main" id="{B01E89A2-5507-382B-5D20-37098DAB80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08258" y="1113529"/>
          <a:ext cx="1736133" cy="508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18">
            <a:extLst>
              <a:ext uri="{FF2B5EF4-FFF2-40B4-BE49-F238E27FC236}">
                <a16:creationId xmlns:a16="http://schemas.microsoft.com/office/drawing/2014/main" id="{C7E4A6EB-7106-8AE5-8396-D9A883F93E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9458" y="1068019"/>
          <a:ext cx="1736133" cy="513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07C4EE3-C830-7BFF-F75A-4B8A1DF10790}"/>
              </a:ext>
            </a:extLst>
          </p:cNvPr>
          <p:cNvSpPr txBox="1">
            <a:spLocks/>
          </p:cNvSpPr>
          <p:nvPr/>
        </p:nvSpPr>
        <p:spPr bwMode="gray">
          <a:xfrm>
            <a:off x="7588" y="1773081"/>
            <a:ext cx="1471728" cy="284052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l-GR"/>
            </a:defPPr>
            <a:lvl1pPr marR="0" lvl="0" indent="0" fontAlgn="auto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2F384B"/>
                </a:solidFill>
                <a:effectLst/>
                <a:uLnTx/>
                <a:uFillTx/>
                <a:latin typeface="Calibri Light"/>
                <a:ea typeface="+mj-ea"/>
                <a:cs typeface="+mj-cs"/>
              </a:defRPr>
            </a:lvl1pPr>
          </a:lstStyle>
          <a:p>
            <a:r>
              <a:rPr lang="el-GR" dirty="0"/>
              <a:t>Πάθηση</a:t>
            </a:r>
            <a:endParaRPr lang="en-US" dirty="0"/>
          </a:p>
        </p:txBody>
      </p:sp>
      <p:sp>
        <p:nvSpPr>
          <p:cNvPr id="14" name="Line 30">
            <a:extLst>
              <a:ext uri="{FF2B5EF4-FFF2-40B4-BE49-F238E27FC236}">
                <a16:creationId xmlns:a16="http://schemas.microsoft.com/office/drawing/2014/main" id="{4BD7B7DE-7835-6675-D216-1F3140BF2C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8" y="1704155"/>
            <a:ext cx="12176125" cy="0"/>
          </a:xfrm>
          <a:prstGeom prst="line">
            <a:avLst/>
          </a:prstGeom>
          <a:noFill/>
          <a:ln w="9525" cap="flat" cmpd="sng">
            <a:solidFill>
              <a:srgbClr val="B3B3B3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74626C-9134-2DF9-5093-3BF896F33C11}"/>
              </a:ext>
            </a:extLst>
          </p:cNvPr>
          <p:cNvSpPr txBox="1"/>
          <p:nvPr/>
        </p:nvSpPr>
        <p:spPr>
          <a:xfrm>
            <a:off x="2866373" y="3088605"/>
            <a:ext cx="282920" cy="37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lang="el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A42121-175B-8497-5AEC-BDBB9E8A0264}"/>
              </a:ext>
            </a:extLst>
          </p:cNvPr>
          <p:cNvSpPr txBox="1"/>
          <p:nvPr/>
        </p:nvSpPr>
        <p:spPr>
          <a:xfrm>
            <a:off x="2885128" y="4425423"/>
            <a:ext cx="282920" cy="37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lang="el-G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0D7C81-08FA-E955-E226-E416041EEB26}"/>
              </a:ext>
            </a:extLst>
          </p:cNvPr>
          <p:cNvSpPr txBox="1"/>
          <p:nvPr/>
        </p:nvSpPr>
        <p:spPr>
          <a:xfrm>
            <a:off x="2866840" y="5050678"/>
            <a:ext cx="282920" cy="37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lang="el-GR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11A4CD-72D6-5CCE-1B29-DE4C1170A9F4}"/>
              </a:ext>
            </a:extLst>
          </p:cNvPr>
          <p:cNvSpPr txBox="1"/>
          <p:nvPr/>
        </p:nvSpPr>
        <p:spPr>
          <a:xfrm>
            <a:off x="2865561" y="5666789"/>
            <a:ext cx="282920" cy="37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lang="el-G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10F97-B7F1-A406-71D0-2310E107858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5247" y="700701"/>
            <a:ext cx="71034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1400" b="1" dirty="0">
                <a:solidFill>
                  <a:schemeClr val="dk1"/>
                </a:solidFill>
              </a:rPr>
              <a:t>Βάση: Όσοι τους έγινε η τελική διάγνωση από την </a:t>
            </a:r>
            <a:r>
              <a:rPr lang="el-GR" altLang="el-GR" sz="1400" b="1" u="sng" dirty="0">
                <a:solidFill>
                  <a:schemeClr val="dk1"/>
                </a:solidFill>
              </a:rPr>
              <a:t>αρχική</a:t>
            </a:r>
            <a:r>
              <a:rPr lang="el-GR" altLang="el-GR" sz="1400" b="1" dirty="0">
                <a:solidFill>
                  <a:schemeClr val="dk1"/>
                </a:solidFill>
              </a:rPr>
              <a:t> ειδικότητα 36% </a:t>
            </a:r>
            <a:r>
              <a:rPr lang="el-GR" altLang="el-GR" sz="1400" dirty="0">
                <a:solidFill>
                  <a:schemeClr val="dk1"/>
                </a:solidFill>
              </a:rPr>
              <a:t>(</a:t>
            </a:r>
            <a:r>
              <a:rPr lang="en-US" altLang="el-GR" sz="1400" dirty="0">
                <a:solidFill>
                  <a:schemeClr val="dk1"/>
                </a:solidFill>
              </a:rPr>
              <a:t>n=</a:t>
            </a:r>
            <a:r>
              <a:rPr lang="el-GR" altLang="el-GR" sz="1400" dirty="0">
                <a:solidFill>
                  <a:schemeClr val="dk1"/>
                </a:solidFill>
              </a:rPr>
              <a:t>168</a:t>
            </a:r>
            <a:r>
              <a:rPr lang="en-US" altLang="el-GR" sz="1400" dirty="0">
                <a:solidFill>
                  <a:schemeClr val="dk1"/>
                </a:solidFill>
              </a:rPr>
              <a:t>)</a:t>
            </a:r>
            <a:endParaRPr lang="el-GR" altLang="el-GR" sz="1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  <p:bldP spid="26" grpId="0"/>
      <p:bldGraphic spid="27" grpId="0">
        <p:bldAsOne/>
      </p:bldGraphic>
      <p:bldGraphic spid="30" grpId="0">
        <p:bldAsOne/>
      </p:bldGraphic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239,82,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239,82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239,82,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239,82,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175,2,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239,82,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239,82,5"/>
</p:tagLst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356</TotalTime>
  <Words>1553</Words>
  <Application>Microsoft Office PowerPoint</Application>
  <PresentationFormat>Ευρεία οθόνη</PresentationFormat>
  <Paragraphs>282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Dosis</vt:lpstr>
      <vt:lpstr>Wingdings</vt:lpstr>
      <vt:lpstr>Θέμα του Office</vt:lpstr>
      <vt:lpstr>ΕΡΕΥΝΑ:  Το ταξίδι του ασθενή με ρευματικό νόσημα μέχρι τη διάγνωση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Ιατρική ειδικότητα που απευθύνθηκαν οι ασθενείς με τα πρώτα συμπτώματα ανά νόσημα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Κυριότερα ευρήματα για το σύνολο των συμμετεχόντων</vt:lpstr>
      <vt:lpstr>Παρουσίαση του PowerPoint</vt:lpstr>
      <vt:lpstr>Παρουσίαση του PowerPoint</vt:lpstr>
      <vt:lpstr>Παρουσίαση του PowerPoint</vt:lpstr>
      <vt:lpstr>Κυριότερες διαφορές μεταξύ των 2 ομάδων συμμετεχόντων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ΕΡΕΥΝΑ:  Το ταξίδι του ασθενή με ρευματικό νόσημα μέχρι τη διάγνωση</dc:title>
  <dc:creator>User</dc:creator>
  <cp:lastModifiedBy>User</cp:lastModifiedBy>
  <cp:revision>12</cp:revision>
  <dcterms:created xsi:type="dcterms:W3CDTF">2023-01-29T14:17:37Z</dcterms:created>
  <dcterms:modified xsi:type="dcterms:W3CDTF">2023-02-20T13:26:32Z</dcterms:modified>
</cp:coreProperties>
</file>