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rawings/drawing4.xml" ContentType="application/vnd.openxmlformats-officedocument.drawingml.chartshap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rawings/drawing2.xml" ContentType="application/vnd.openxmlformats-officedocument.drawingml.chartshape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drawings/drawing5.xml" ContentType="application/vnd.openxmlformats-officedocument.drawingml.chartshape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rawings/drawing3.xml" ContentType="application/vnd.openxmlformats-officedocument.drawingml.chartshapes+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386" r:id="rId2"/>
    <p:sldId id="286" r:id="rId3"/>
    <p:sldId id="364" r:id="rId4"/>
    <p:sldId id="360" r:id="rId5"/>
    <p:sldId id="366" r:id="rId6"/>
    <p:sldId id="354" r:id="rId7"/>
    <p:sldId id="367" r:id="rId8"/>
    <p:sldId id="356" r:id="rId9"/>
    <p:sldId id="382" r:id="rId10"/>
    <p:sldId id="383" r:id="rId11"/>
    <p:sldId id="384" r:id="rId12"/>
    <p:sldId id="385" r:id="rId13"/>
    <p:sldId id="362" r:id="rId14"/>
    <p:sldId id="357" r:id="rId15"/>
    <p:sldId id="352" r:id="rId16"/>
    <p:sldId id="374" r:id="rId17"/>
    <p:sldId id="359" r:id="rId18"/>
    <p:sldId id="375" r:id="rId19"/>
    <p:sldId id="358" r:id="rId20"/>
    <p:sldId id="370" r:id="rId21"/>
    <p:sldId id="369" r:id="rId22"/>
    <p:sldId id="376" r:id="rId23"/>
    <p:sldId id="378" r:id="rId24"/>
    <p:sldId id="379" r:id="rId25"/>
    <p:sldId id="355" r:id="rId26"/>
    <p:sldId id="377" r:id="rId27"/>
    <p:sldId id="353" r:id="rId28"/>
    <p:sldId id="368" r:id="rId29"/>
    <p:sldId id="381" r:id="rId30"/>
    <p:sldId id="380" r:id="rId31"/>
  </p:sldIdLst>
  <p:sldSz cx="9144000" cy="6858000" type="screen4x3"/>
  <p:notesSz cx="6797675" cy="9926638"/>
  <p:defaultTextStyle>
    <a:defPPr>
      <a:defRPr lang="el-GR"/>
    </a:defPPr>
    <a:lvl1pPr algn="l" rtl="0" fontAlgn="base">
      <a:spcBef>
        <a:spcPct val="0"/>
      </a:spcBef>
      <a:spcAft>
        <a:spcPct val="0"/>
      </a:spcAft>
      <a:defRPr sz="2200" b="1" kern="1200">
        <a:solidFill>
          <a:schemeClr val="tx2"/>
        </a:solidFill>
        <a:latin typeface="Arial" charset="0"/>
        <a:ea typeface="+mn-ea"/>
        <a:cs typeface="+mn-cs"/>
      </a:defRPr>
    </a:lvl1pPr>
    <a:lvl2pPr marL="457200" algn="l" rtl="0" fontAlgn="base">
      <a:spcBef>
        <a:spcPct val="0"/>
      </a:spcBef>
      <a:spcAft>
        <a:spcPct val="0"/>
      </a:spcAft>
      <a:defRPr sz="2200" b="1" kern="1200">
        <a:solidFill>
          <a:schemeClr val="tx2"/>
        </a:solidFill>
        <a:latin typeface="Arial" charset="0"/>
        <a:ea typeface="+mn-ea"/>
        <a:cs typeface="+mn-cs"/>
      </a:defRPr>
    </a:lvl2pPr>
    <a:lvl3pPr marL="914400" algn="l" rtl="0" fontAlgn="base">
      <a:spcBef>
        <a:spcPct val="0"/>
      </a:spcBef>
      <a:spcAft>
        <a:spcPct val="0"/>
      </a:spcAft>
      <a:defRPr sz="2200" b="1" kern="1200">
        <a:solidFill>
          <a:schemeClr val="tx2"/>
        </a:solidFill>
        <a:latin typeface="Arial" charset="0"/>
        <a:ea typeface="+mn-ea"/>
        <a:cs typeface="+mn-cs"/>
      </a:defRPr>
    </a:lvl3pPr>
    <a:lvl4pPr marL="1371600" algn="l" rtl="0" fontAlgn="base">
      <a:spcBef>
        <a:spcPct val="0"/>
      </a:spcBef>
      <a:spcAft>
        <a:spcPct val="0"/>
      </a:spcAft>
      <a:defRPr sz="2200" b="1" kern="1200">
        <a:solidFill>
          <a:schemeClr val="tx2"/>
        </a:solidFill>
        <a:latin typeface="Arial" charset="0"/>
        <a:ea typeface="+mn-ea"/>
        <a:cs typeface="+mn-cs"/>
      </a:defRPr>
    </a:lvl4pPr>
    <a:lvl5pPr marL="1828800" algn="l" rtl="0" fontAlgn="base">
      <a:spcBef>
        <a:spcPct val="0"/>
      </a:spcBef>
      <a:spcAft>
        <a:spcPct val="0"/>
      </a:spcAft>
      <a:defRPr sz="2200" b="1" kern="1200">
        <a:solidFill>
          <a:schemeClr val="tx2"/>
        </a:solidFill>
        <a:latin typeface="Arial" charset="0"/>
        <a:ea typeface="+mn-ea"/>
        <a:cs typeface="+mn-cs"/>
      </a:defRPr>
    </a:lvl5pPr>
    <a:lvl6pPr marL="2286000" algn="l" defTabSz="914400" rtl="0" eaLnBrk="1" latinLnBrk="0" hangingPunct="1">
      <a:defRPr sz="2200" b="1" kern="1200">
        <a:solidFill>
          <a:schemeClr val="tx2"/>
        </a:solidFill>
        <a:latin typeface="Arial" charset="0"/>
        <a:ea typeface="+mn-ea"/>
        <a:cs typeface="+mn-cs"/>
      </a:defRPr>
    </a:lvl6pPr>
    <a:lvl7pPr marL="2743200" algn="l" defTabSz="914400" rtl="0" eaLnBrk="1" latinLnBrk="0" hangingPunct="1">
      <a:defRPr sz="2200" b="1" kern="1200">
        <a:solidFill>
          <a:schemeClr val="tx2"/>
        </a:solidFill>
        <a:latin typeface="Arial" charset="0"/>
        <a:ea typeface="+mn-ea"/>
        <a:cs typeface="+mn-cs"/>
      </a:defRPr>
    </a:lvl7pPr>
    <a:lvl8pPr marL="3200400" algn="l" defTabSz="914400" rtl="0" eaLnBrk="1" latinLnBrk="0" hangingPunct="1">
      <a:defRPr sz="2200" b="1" kern="1200">
        <a:solidFill>
          <a:schemeClr val="tx2"/>
        </a:solidFill>
        <a:latin typeface="Arial" charset="0"/>
        <a:ea typeface="+mn-ea"/>
        <a:cs typeface="+mn-cs"/>
      </a:defRPr>
    </a:lvl8pPr>
    <a:lvl9pPr marL="3657600" algn="l" defTabSz="914400" rtl="0" eaLnBrk="1" latinLnBrk="0" hangingPunct="1">
      <a:defRPr sz="2200" b="1" kern="1200">
        <a:solidFill>
          <a:schemeClr val="tx2"/>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E225A"/>
    <a:srgbClr val="FF33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02" y="-156"/>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6174"/>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111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Worksheet2121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Worksheet3131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Worksheet41414.xlsx"/></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package" Target="../embeddings/Microsoft_Excel_Worksheet51515.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sz="1400" b="1"/>
              <a:t>Ανταγωνιστικότητα και ανεργία</a:t>
            </a:r>
            <a:endParaRPr lang="en-US" sz="1400" b="1"/>
          </a:p>
          <a:p>
            <a:pPr>
              <a:defRPr/>
            </a:pPr>
            <a:r>
              <a:rPr lang="el-GR" sz="1200" b="0"/>
              <a:t>ο δρόμος προς τη σύγκλιση </a:t>
            </a:r>
            <a:endParaRPr lang="en-US" sz="1200" b="0"/>
          </a:p>
        </c:rich>
      </c:tx>
      <c:layout>
        <c:manualLayout>
          <c:xMode val="edge"/>
          <c:yMode val="edge"/>
          <c:x val="0.31077386811023638"/>
          <c:y val="0"/>
        </c:manualLayout>
      </c:layout>
    </c:title>
    <c:plotArea>
      <c:layout>
        <c:manualLayout>
          <c:layoutTarget val="inner"/>
          <c:xMode val="edge"/>
          <c:yMode val="edge"/>
          <c:x val="0.15728483158355216"/>
          <c:y val="0.12233805040629887"/>
          <c:w val="0.79298651550620058"/>
          <c:h val="0.7025552736565851"/>
        </c:manualLayout>
      </c:layout>
      <c:lineChart>
        <c:grouping val="standard"/>
        <c:ser>
          <c:idx val="0"/>
          <c:order val="0"/>
          <c:marker>
            <c:symbol val="none"/>
          </c:marker>
          <c:val>
            <c:numRef>
              <c:f>Sheet1!$F$8:$F$26</c:f>
              <c:numCache>
                <c:formatCode>General</c:formatCode>
                <c:ptCount val="19"/>
                <c:pt idx="0">
                  <c:v>114</c:v>
                </c:pt>
                <c:pt idx="1">
                  <c:v>108</c:v>
                </c:pt>
                <c:pt idx="2">
                  <c:v>102</c:v>
                </c:pt>
                <c:pt idx="3">
                  <c:v>96</c:v>
                </c:pt>
                <c:pt idx="4">
                  <c:v>90</c:v>
                </c:pt>
                <c:pt idx="5">
                  <c:v>84</c:v>
                </c:pt>
                <c:pt idx="6">
                  <c:v>78</c:v>
                </c:pt>
                <c:pt idx="7">
                  <c:v>72</c:v>
                </c:pt>
                <c:pt idx="8">
                  <c:v>66</c:v>
                </c:pt>
                <c:pt idx="9">
                  <c:v>60</c:v>
                </c:pt>
                <c:pt idx="10">
                  <c:v>54</c:v>
                </c:pt>
                <c:pt idx="11">
                  <c:v>48</c:v>
                </c:pt>
                <c:pt idx="12">
                  <c:v>42</c:v>
                </c:pt>
                <c:pt idx="13">
                  <c:v>36</c:v>
                </c:pt>
                <c:pt idx="14">
                  <c:v>30</c:v>
                </c:pt>
                <c:pt idx="15">
                  <c:v>24</c:v>
                </c:pt>
                <c:pt idx="16">
                  <c:v>18</c:v>
                </c:pt>
                <c:pt idx="17">
                  <c:v>12</c:v>
                </c:pt>
                <c:pt idx="18">
                  <c:v>6</c:v>
                </c:pt>
              </c:numCache>
            </c:numRef>
          </c:val>
        </c:ser>
        <c:ser>
          <c:idx val="1"/>
          <c:order val="1"/>
          <c:marker>
            <c:symbol val="none"/>
          </c:marker>
          <c:val>
            <c:numRef>
              <c:f>Sheet1!$G$8:$G$26</c:f>
              <c:numCache>
                <c:formatCode>General</c:formatCode>
                <c:ptCount val="19"/>
                <c:pt idx="0">
                  <c:v>63</c:v>
                </c:pt>
                <c:pt idx="1">
                  <c:v>70</c:v>
                </c:pt>
                <c:pt idx="2">
                  <c:v>77</c:v>
                </c:pt>
                <c:pt idx="3">
                  <c:v>84</c:v>
                </c:pt>
                <c:pt idx="4">
                  <c:v>91</c:v>
                </c:pt>
                <c:pt idx="5">
                  <c:v>98</c:v>
                </c:pt>
                <c:pt idx="6">
                  <c:v>105</c:v>
                </c:pt>
                <c:pt idx="7">
                  <c:v>112</c:v>
                </c:pt>
                <c:pt idx="8">
                  <c:v>119</c:v>
                </c:pt>
                <c:pt idx="9">
                  <c:v>126</c:v>
                </c:pt>
                <c:pt idx="10">
                  <c:v>133</c:v>
                </c:pt>
                <c:pt idx="11">
                  <c:v>140</c:v>
                </c:pt>
                <c:pt idx="12">
                  <c:v>147</c:v>
                </c:pt>
                <c:pt idx="13">
                  <c:v>154</c:v>
                </c:pt>
                <c:pt idx="14">
                  <c:v>161</c:v>
                </c:pt>
                <c:pt idx="15">
                  <c:v>168</c:v>
                </c:pt>
                <c:pt idx="16">
                  <c:v>175</c:v>
                </c:pt>
                <c:pt idx="17">
                  <c:v>182</c:v>
                </c:pt>
                <c:pt idx="18">
                  <c:v>189</c:v>
                </c:pt>
              </c:numCache>
            </c:numRef>
          </c:val>
        </c:ser>
        <c:marker val="1"/>
        <c:axId val="39381632"/>
        <c:axId val="40599936"/>
      </c:lineChart>
      <c:catAx>
        <c:axId val="39381632"/>
        <c:scaling>
          <c:orientation val="minMax"/>
        </c:scaling>
        <c:axPos val="b"/>
        <c:majorTickMark val="none"/>
        <c:tickLblPos val="nextTo"/>
        <c:spPr>
          <a:ln>
            <a:solidFill>
              <a:schemeClr val="tx1">
                <a:tint val="75000"/>
                <a:shade val="95000"/>
                <a:satMod val="105000"/>
              </a:schemeClr>
            </a:solidFill>
          </a:ln>
        </c:spPr>
        <c:crossAx val="40599936"/>
        <c:crosses val="autoZero"/>
        <c:auto val="1"/>
        <c:lblAlgn val="ctr"/>
        <c:lblOffset val="100"/>
      </c:catAx>
      <c:valAx>
        <c:axId val="40599936"/>
        <c:scaling>
          <c:orientation val="minMax"/>
        </c:scaling>
        <c:axPos val="l"/>
        <c:majorGridlines>
          <c:spPr>
            <a:ln>
              <a:noFill/>
            </a:ln>
          </c:spPr>
        </c:majorGridlines>
        <c:numFmt formatCode="General" sourceLinked="1"/>
        <c:majorTickMark val="none"/>
        <c:tickLblPos val="nextTo"/>
        <c:crossAx val="39381632"/>
        <c:crosses val="autoZero"/>
        <c:crossBetween val="between"/>
      </c:valAx>
      <c:spPr>
        <a:noFill/>
      </c:spPr>
    </c:plotArea>
    <c:plotVisOnly val="1"/>
    <c:dispBlanksAs val="gap"/>
  </c:chart>
  <c:externalData r:id="rId1"/>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sz="1400" b="1"/>
              <a:t>Ανταγωνιστικότητα και ανεργία</a:t>
            </a:r>
            <a:endParaRPr lang="en-US" sz="1400" b="1"/>
          </a:p>
          <a:p>
            <a:pPr>
              <a:defRPr/>
            </a:pPr>
            <a:r>
              <a:rPr lang="el-GR" sz="1200" b="0"/>
              <a:t>ο δρόμος προς τη σύγκλιση </a:t>
            </a:r>
            <a:endParaRPr lang="en-US" sz="1200" b="0"/>
          </a:p>
        </c:rich>
      </c:tx>
      <c:layout>
        <c:manualLayout>
          <c:xMode val="edge"/>
          <c:yMode val="edge"/>
          <c:x val="0.31077386811023638"/>
          <c:y val="0"/>
        </c:manualLayout>
      </c:layout>
    </c:title>
    <c:plotArea>
      <c:layout>
        <c:manualLayout>
          <c:layoutTarget val="inner"/>
          <c:xMode val="edge"/>
          <c:yMode val="edge"/>
          <c:x val="0.1468681649168854"/>
          <c:y val="0.14626568720361288"/>
          <c:w val="0.79298651550620058"/>
          <c:h val="0.7025552736565851"/>
        </c:manualLayout>
      </c:layout>
      <c:lineChart>
        <c:grouping val="standard"/>
        <c:ser>
          <c:idx val="0"/>
          <c:order val="0"/>
          <c:marker>
            <c:symbol val="none"/>
          </c:marker>
          <c:val>
            <c:numRef>
              <c:f>Sheet1!$F$8:$F$26</c:f>
              <c:numCache>
                <c:formatCode>General</c:formatCode>
                <c:ptCount val="19"/>
                <c:pt idx="0">
                  <c:v>114</c:v>
                </c:pt>
                <c:pt idx="1">
                  <c:v>108</c:v>
                </c:pt>
                <c:pt idx="2">
                  <c:v>102</c:v>
                </c:pt>
                <c:pt idx="3">
                  <c:v>96</c:v>
                </c:pt>
                <c:pt idx="4">
                  <c:v>90</c:v>
                </c:pt>
                <c:pt idx="5">
                  <c:v>84</c:v>
                </c:pt>
                <c:pt idx="6">
                  <c:v>78</c:v>
                </c:pt>
                <c:pt idx="7">
                  <c:v>72</c:v>
                </c:pt>
                <c:pt idx="8">
                  <c:v>66</c:v>
                </c:pt>
                <c:pt idx="9">
                  <c:v>60</c:v>
                </c:pt>
                <c:pt idx="10">
                  <c:v>54</c:v>
                </c:pt>
                <c:pt idx="11">
                  <c:v>48</c:v>
                </c:pt>
                <c:pt idx="12">
                  <c:v>42</c:v>
                </c:pt>
                <c:pt idx="13">
                  <c:v>36</c:v>
                </c:pt>
                <c:pt idx="14">
                  <c:v>30</c:v>
                </c:pt>
                <c:pt idx="15">
                  <c:v>24</c:v>
                </c:pt>
                <c:pt idx="16">
                  <c:v>18</c:v>
                </c:pt>
                <c:pt idx="17">
                  <c:v>12</c:v>
                </c:pt>
                <c:pt idx="18">
                  <c:v>6</c:v>
                </c:pt>
              </c:numCache>
            </c:numRef>
          </c:val>
        </c:ser>
        <c:ser>
          <c:idx val="1"/>
          <c:order val="1"/>
          <c:marker>
            <c:symbol val="none"/>
          </c:marker>
          <c:val>
            <c:numRef>
              <c:f>Sheet1!$G$8:$G$26</c:f>
              <c:numCache>
                <c:formatCode>General</c:formatCode>
                <c:ptCount val="19"/>
                <c:pt idx="0">
                  <c:v>63</c:v>
                </c:pt>
                <c:pt idx="1">
                  <c:v>70</c:v>
                </c:pt>
                <c:pt idx="2">
                  <c:v>77</c:v>
                </c:pt>
                <c:pt idx="3">
                  <c:v>84</c:v>
                </c:pt>
                <c:pt idx="4">
                  <c:v>91</c:v>
                </c:pt>
                <c:pt idx="5">
                  <c:v>98</c:v>
                </c:pt>
                <c:pt idx="6">
                  <c:v>105</c:v>
                </c:pt>
                <c:pt idx="7">
                  <c:v>112</c:v>
                </c:pt>
                <c:pt idx="8">
                  <c:v>119</c:v>
                </c:pt>
                <c:pt idx="9">
                  <c:v>126</c:v>
                </c:pt>
                <c:pt idx="10">
                  <c:v>133</c:v>
                </c:pt>
                <c:pt idx="11">
                  <c:v>140</c:v>
                </c:pt>
                <c:pt idx="12">
                  <c:v>147</c:v>
                </c:pt>
                <c:pt idx="13">
                  <c:v>154</c:v>
                </c:pt>
                <c:pt idx="14">
                  <c:v>161</c:v>
                </c:pt>
                <c:pt idx="15">
                  <c:v>168</c:v>
                </c:pt>
                <c:pt idx="16">
                  <c:v>175</c:v>
                </c:pt>
                <c:pt idx="17">
                  <c:v>182</c:v>
                </c:pt>
                <c:pt idx="18">
                  <c:v>189</c:v>
                </c:pt>
              </c:numCache>
            </c:numRef>
          </c:val>
        </c:ser>
        <c:marker val="1"/>
        <c:axId val="40665472"/>
        <c:axId val="40667008"/>
      </c:lineChart>
      <c:catAx>
        <c:axId val="40665472"/>
        <c:scaling>
          <c:orientation val="minMax"/>
        </c:scaling>
        <c:axPos val="b"/>
        <c:majorTickMark val="none"/>
        <c:tickLblPos val="nextTo"/>
        <c:spPr>
          <a:ln>
            <a:solidFill>
              <a:schemeClr val="tx1">
                <a:tint val="75000"/>
                <a:shade val="95000"/>
                <a:satMod val="105000"/>
              </a:schemeClr>
            </a:solidFill>
          </a:ln>
        </c:spPr>
        <c:crossAx val="40667008"/>
        <c:crosses val="autoZero"/>
        <c:auto val="1"/>
        <c:lblAlgn val="ctr"/>
        <c:lblOffset val="100"/>
      </c:catAx>
      <c:valAx>
        <c:axId val="40667008"/>
        <c:scaling>
          <c:orientation val="minMax"/>
        </c:scaling>
        <c:axPos val="l"/>
        <c:majorGridlines>
          <c:spPr>
            <a:ln>
              <a:noFill/>
            </a:ln>
          </c:spPr>
        </c:majorGridlines>
        <c:numFmt formatCode="General" sourceLinked="1"/>
        <c:majorTickMark val="none"/>
        <c:tickLblPos val="nextTo"/>
        <c:crossAx val="40665472"/>
        <c:crosses val="autoZero"/>
        <c:crossBetween val="between"/>
      </c:valAx>
      <c:spPr>
        <a:noFill/>
      </c:spPr>
    </c:plotArea>
    <c:plotVisOnly val="1"/>
    <c:dispBlanksAs val="gap"/>
  </c:chart>
  <c:externalData r:id="rId1"/>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sz="1400" b="1"/>
              <a:t>Ανταγωνιστικότητα και ανεργία</a:t>
            </a:r>
            <a:endParaRPr lang="en-US" sz="1400" b="1"/>
          </a:p>
          <a:p>
            <a:pPr>
              <a:defRPr/>
            </a:pPr>
            <a:r>
              <a:rPr lang="el-GR" sz="1200" b="0"/>
              <a:t>ο δρόμος προς τη σύγκλιση </a:t>
            </a:r>
            <a:endParaRPr lang="en-US" sz="1200" b="0"/>
          </a:p>
        </c:rich>
      </c:tx>
      <c:layout>
        <c:manualLayout>
          <c:xMode val="edge"/>
          <c:yMode val="edge"/>
          <c:x val="0.31077386811023638"/>
          <c:y val="0"/>
        </c:manualLayout>
      </c:layout>
    </c:title>
    <c:plotArea>
      <c:layout>
        <c:manualLayout>
          <c:layoutTarget val="inner"/>
          <c:xMode val="edge"/>
          <c:yMode val="edge"/>
          <c:x val="0.1468681649168854"/>
          <c:y val="0.14626568720361288"/>
          <c:w val="0.79298651550620058"/>
          <c:h val="0.7025552736565851"/>
        </c:manualLayout>
      </c:layout>
      <c:lineChart>
        <c:grouping val="standard"/>
        <c:ser>
          <c:idx val="0"/>
          <c:order val="0"/>
          <c:marker>
            <c:symbol val="none"/>
          </c:marker>
          <c:val>
            <c:numRef>
              <c:f>Sheet1!$F$8:$F$26</c:f>
              <c:numCache>
                <c:formatCode>General</c:formatCode>
                <c:ptCount val="19"/>
                <c:pt idx="0">
                  <c:v>114</c:v>
                </c:pt>
                <c:pt idx="1">
                  <c:v>108</c:v>
                </c:pt>
                <c:pt idx="2">
                  <c:v>102</c:v>
                </c:pt>
                <c:pt idx="3">
                  <c:v>96</c:v>
                </c:pt>
                <c:pt idx="4">
                  <c:v>90</c:v>
                </c:pt>
                <c:pt idx="5">
                  <c:v>84</c:v>
                </c:pt>
                <c:pt idx="6">
                  <c:v>78</c:v>
                </c:pt>
                <c:pt idx="7">
                  <c:v>72</c:v>
                </c:pt>
                <c:pt idx="8">
                  <c:v>66</c:v>
                </c:pt>
                <c:pt idx="9">
                  <c:v>60</c:v>
                </c:pt>
                <c:pt idx="10">
                  <c:v>54</c:v>
                </c:pt>
                <c:pt idx="11">
                  <c:v>48</c:v>
                </c:pt>
                <c:pt idx="12">
                  <c:v>42</c:v>
                </c:pt>
                <c:pt idx="13">
                  <c:v>36</c:v>
                </c:pt>
                <c:pt idx="14">
                  <c:v>30</c:v>
                </c:pt>
                <c:pt idx="15">
                  <c:v>24</c:v>
                </c:pt>
                <c:pt idx="16">
                  <c:v>18</c:v>
                </c:pt>
                <c:pt idx="17">
                  <c:v>12</c:v>
                </c:pt>
                <c:pt idx="18">
                  <c:v>6</c:v>
                </c:pt>
              </c:numCache>
            </c:numRef>
          </c:val>
        </c:ser>
        <c:ser>
          <c:idx val="1"/>
          <c:order val="1"/>
          <c:marker>
            <c:symbol val="none"/>
          </c:marker>
          <c:val>
            <c:numRef>
              <c:f>Sheet1!$G$8:$G$26</c:f>
              <c:numCache>
                <c:formatCode>General</c:formatCode>
                <c:ptCount val="19"/>
                <c:pt idx="0">
                  <c:v>63</c:v>
                </c:pt>
                <c:pt idx="1">
                  <c:v>70</c:v>
                </c:pt>
                <c:pt idx="2">
                  <c:v>77</c:v>
                </c:pt>
                <c:pt idx="3">
                  <c:v>84</c:v>
                </c:pt>
                <c:pt idx="4">
                  <c:v>91</c:v>
                </c:pt>
                <c:pt idx="5">
                  <c:v>98</c:v>
                </c:pt>
                <c:pt idx="6">
                  <c:v>105</c:v>
                </c:pt>
                <c:pt idx="7">
                  <c:v>112</c:v>
                </c:pt>
                <c:pt idx="8">
                  <c:v>119</c:v>
                </c:pt>
                <c:pt idx="9">
                  <c:v>126</c:v>
                </c:pt>
                <c:pt idx="10">
                  <c:v>133</c:v>
                </c:pt>
                <c:pt idx="11">
                  <c:v>140</c:v>
                </c:pt>
                <c:pt idx="12">
                  <c:v>147</c:v>
                </c:pt>
                <c:pt idx="13">
                  <c:v>154</c:v>
                </c:pt>
                <c:pt idx="14">
                  <c:v>161</c:v>
                </c:pt>
                <c:pt idx="15">
                  <c:v>168</c:v>
                </c:pt>
                <c:pt idx="16">
                  <c:v>175</c:v>
                </c:pt>
                <c:pt idx="17">
                  <c:v>182</c:v>
                </c:pt>
                <c:pt idx="18">
                  <c:v>189</c:v>
                </c:pt>
              </c:numCache>
            </c:numRef>
          </c:val>
        </c:ser>
        <c:marker val="1"/>
        <c:axId val="42772352"/>
        <c:axId val="42773888"/>
      </c:lineChart>
      <c:catAx>
        <c:axId val="42772352"/>
        <c:scaling>
          <c:orientation val="minMax"/>
        </c:scaling>
        <c:axPos val="b"/>
        <c:majorTickMark val="none"/>
        <c:tickLblPos val="nextTo"/>
        <c:spPr>
          <a:ln>
            <a:solidFill>
              <a:schemeClr val="tx1">
                <a:tint val="75000"/>
                <a:shade val="95000"/>
                <a:satMod val="105000"/>
              </a:schemeClr>
            </a:solidFill>
          </a:ln>
        </c:spPr>
        <c:crossAx val="42773888"/>
        <c:crosses val="autoZero"/>
        <c:auto val="1"/>
        <c:lblAlgn val="ctr"/>
        <c:lblOffset val="100"/>
      </c:catAx>
      <c:valAx>
        <c:axId val="42773888"/>
        <c:scaling>
          <c:orientation val="minMax"/>
        </c:scaling>
        <c:axPos val="l"/>
        <c:majorGridlines>
          <c:spPr>
            <a:ln>
              <a:noFill/>
            </a:ln>
          </c:spPr>
        </c:majorGridlines>
        <c:numFmt formatCode="General" sourceLinked="1"/>
        <c:majorTickMark val="none"/>
        <c:tickLblPos val="nextTo"/>
        <c:crossAx val="42772352"/>
        <c:crosses val="autoZero"/>
        <c:crossBetween val="between"/>
      </c:valAx>
      <c:spPr>
        <a:noFill/>
      </c:spPr>
    </c:plotArea>
    <c:plotVisOnly val="1"/>
    <c:dispBlanksAs val="gap"/>
  </c:chart>
  <c:externalData r:id="rId1"/>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sz="1400" b="1"/>
              <a:t>Ανταγωνιστικότητα και ανεργία</a:t>
            </a:r>
            <a:endParaRPr lang="en-US" sz="1400" b="1"/>
          </a:p>
          <a:p>
            <a:pPr>
              <a:defRPr/>
            </a:pPr>
            <a:r>
              <a:rPr lang="el-GR" sz="1200" b="0"/>
              <a:t>ο δρόμος προς τη σύγκλιση </a:t>
            </a:r>
            <a:endParaRPr lang="en-US" sz="1200" b="0"/>
          </a:p>
        </c:rich>
      </c:tx>
      <c:layout>
        <c:manualLayout>
          <c:xMode val="edge"/>
          <c:yMode val="edge"/>
          <c:x val="0.31077386811023638"/>
          <c:y val="0"/>
        </c:manualLayout>
      </c:layout>
    </c:title>
    <c:plotArea>
      <c:layout>
        <c:manualLayout>
          <c:layoutTarget val="inner"/>
          <c:xMode val="edge"/>
          <c:yMode val="edge"/>
          <c:x val="0.1468681649168854"/>
          <c:y val="0.14626568720361288"/>
          <c:w val="0.79298651550620058"/>
          <c:h val="0.7025552736565851"/>
        </c:manualLayout>
      </c:layout>
      <c:lineChart>
        <c:grouping val="standard"/>
        <c:ser>
          <c:idx val="0"/>
          <c:order val="0"/>
          <c:marker>
            <c:symbol val="none"/>
          </c:marker>
          <c:val>
            <c:numRef>
              <c:f>Sheet1!$F$8:$F$26</c:f>
              <c:numCache>
                <c:formatCode>General</c:formatCode>
                <c:ptCount val="19"/>
                <c:pt idx="0">
                  <c:v>114</c:v>
                </c:pt>
                <c:pt idx="1">
                  <c:v>108</c:v>
                </c:pt>
                <c:pt idx="2">
                  <c:v>102</c:v>
                </c:pt>
                <c:pt idx="3">
                  <c:v>96</c:v>
                </c:pt>
                <c:pt idx="4">
                  <c:v>90</c:v>
                </c:pt>
                <c:pt idx="5">
                  <c:v>84</c:v>
                </c:pt>
                <c:pt idx="6">
                  <c:v>78</c:v>
                </c:pt>
                <c:pt idx="7">
                  <c:v>72</c:v>
                </c:pt>
                <c:pt idx="8">
                  <c:v>66</c:v>
                </c:pt>
                <c:pt idx="9">
                  <c:v>60</c:v>
                </c:pt>
                <c:pt idx="10">
                  <c:v>54</c:v>
                </c:pt>
                <c:pt idx="11">
                  <c:v>48</c:v>
                </c:pt>
                <c:pt idx="12">
                  <c:v>42</c:v>
                </c:pt>
                <c:pt idx="13">
                  <c:v>36</c:v>
                </c:pt>
                <c:pt idx="14">
                  <c:v>30</c:v>
                </c:pt>
                <c:pt idx="15">
                  <c:v>24</c:v>
                </c:pt>
                <c:pt idx="16">
                  <c:v>18</c:v>
                </c:pt>
                <c:pt idx="17">
                  <c:v>12</c:v>
                </c:pt>
                <c:pt idx="18">
                  <c:v>6</c:v>
                </c:pt>
              </c:numCache>
            </c:numRef>
          </c:val>
        </c:ser>
        <c:ser>
          <c:idx val="1"/>
          <c:order val="1"/>
          <c:marker>
            <c:symbol val="none"/>
          </c:marker>
          <c:val>
            <c:numRef>
              <c:f>Sheet1!$G$8:$G$26</c:f>
              <c:numCache>
                <c:formatCode>General</c:formatCode>
                <c:ptCount val="19"/>
                <c:pt idx="0">
                  <c:v>63</c:v>
                </c:pt>
                <c:pt idx="1">
                  <c:v>70</c:v>
                </c:pt>
                <c:pt idx="2">
                  <c:v>77</c:v>
                </c:pt>
                <c:pt idx="3">
                  <c:v>84</c:v>
                </c:pt>
                <c:pt idx="4">
                  <c:v>91</c:v>
                </c:pt>
                <c:pt idx="5">
                  <c:v>98</c:v>
                </c:pt>
                <c:pt idx="6">
                  <c:v>105</c:v>
                </c:pt>
                <c:pt idx="7">
                  <c:v>112</c:v>
                </c:pt>
                <c:pt idx="8">
                  <c:v>119</c:v>
                </c:pt>
                <c:pt idx="9">
                  <c:v>126</c:v>
                </c:pt>
                <c:pt idx="10">
                  <c:v>133</c:v>
                </c:pt>
                <c:pt idx="11">
                  <c:v>140</c:v>
                </c:pt>
                <c:pt idx="12">
                  <c:v>147</c:v>
                </c:pt>
                <c:pt idx="13">
                  <c:v>154</c:v>
                </c:pt>
                <c:pt idx="14">
                  <c:v>161</c:v>
                </c:pt>
                <c:pt idx="15">
                  <c:v>168</c:v>
                </c:pt>
                <c:pt idx="16">
                  <c:v>175</c:v>
                </c:pt>
                <c:pt idx="17">
                  <c:v>182</c:v>
                </c:pt>
                <c:pt idx="18">
                  <c:v>189</c:v>
                </c:pt>
              </c:numCache>
            </c:numRef>
          </c:val>
        </c:ser>
        <c:marker val="1"/>
        <c:axId val="42782080"/>
        <c:axId val="43828352"/>
      </c:lineChart>
      <c:catAx>
        <c:axId val="42782080"/>
        <c:scaling>
          <c:orientation val="minMax"/>
        </c:scaling>
        <c:axPos val="b"/>
        <c:majorTickMark val="none"/>
        <c:tickLblPos val="nextTo"/>
        <c:spPr>
          <a:ln>
            <a:solidFill>
              <a:schemeClr val="tx1">
                <a:tint val="75000"/>
                <a:shade val="95000"/>
                <a:satMod val="105000"/>
              </a:schemeClr>
            </a:solidFill>
          </a:ln>
        </c:spPr>
        <c:crossAx val="43828352"/>
        <c:crosses val="autoZero"/>
        <c:auto val="1"/>
        <c:lblAlgn val="ctr"/>
        <c:lblOffset val="100"/>
      </c:catAx>
      <c:valAx>
        <c:axId val="43828352"/>
        <c:scaling>
          <c:orientation val="minMax"/>
        </c:scaling>
        <c:axPos val="l"/>
        <c:majorGridlines>
          <c:spPr>
            <a:ln>
              <a:noFill/>
            </a:ln>
          </c:spPr>
        </c:majorGridlines>
        <c:numFmt formatCode="General" sourceLinked="1"/>
        <c:majorTickMark val="none"/>
        <c:tickLblPos val="nextTo"/>
        <c:crossAx val="42782080"/>
        <c:crosses val="autoZero"/>
        <c:crossBetween val="between"/>
      </c:valAx>
      <c:spPr>
        <a:noFill/>
      </c:spPr>
    </c:plotArea>
    <c:plotVisOnly val="1"/>
    <c:dispBlanksAs val="gap"/>
  </c:chart>
  <c:externalData r:id="rId1"/>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l-GR"/>
  <c:chart>
    <c:title>
      <c:tx>
        <c:rich>
          <a:bodyPr/>
          <a:lstStyle/>
          <a:p>
            <a:pPr>
              <a:defRPr/>
            </a:pPr>
            <a:r>
              <a:rPr lang="el-GR" sz="1400" b="1"/>
              <a:t>Ανταγωνιστικότητα και ανεργία</a:t>
            </a:r>
            <a:endParaRPr lang="en-US" sz="1400" b="1"/>
          </a:p>
          <a:p>
            <a:pPr>
              <a:defRPr/>
            </a:pPr>
            <a:r>
              <a:rPr lang="el-GR" sz="1200" b="0"/>
              <a:t>ο δρόμος προς τη σύγκλιση </a:t>
            </a:r>
            <a:endParaRPr lang="en-US" sz="1200" b="0"/>
          </a:p>
        </c:rich>
      </c:tx>
      <c:layout>
        <c:manualLayout>
          <c:xMode val="edge"/>
          <c:yMode val="edge"/>
          <c:x val="0.31077386811023638"/>
          <c:y val="0"/>
        </c:manualLayout>
      </c:layout>
    </c:title>
    <c:plotArea>
      <c:layout>
        <c:manualLayout>
          <c:layoutTarget val="inner"/>
          <c:xMode val="edge"/>
          <c:yMode val="edge"/>
          <c:x val="0.1468681649168854"/>
          <c:y val="0.14626568720361288"/>
          <c:w val="0.79298651550620058"/>
          <c:h val="0.7025552736565851"/>
        </c:manualLayout>
      </c:layout>
      <c:lineChart>
        <c:grouping val="standard"/>
        <c:ser>
          <c:idx val="0"/>
          <c:order val="0"/>
          <c:marker>
            <c:symbol val="none"/>
          </c:marker>
          <c:val>
            <c:numRef>
              <c:f>Sheet1!$F$8:$F$26</c:f>
              <c:numCache>
                <c:formatCode>General</c:formatCode>
                <c:ptCount val="19"/>
                <c:pt idx="0">
                  <c:v>114</c:v>
                </c:pt>
                <c:pt idx="1">
                  <c:v>108</c:v>
                </c:pt>
                <c:pt idx="2">
                  <c:v>102</c:v>
                </c:pt>
                <c:pt idx="3">
                  <c:v>96</c:v>
                </c:pt>
                <c:pt idx="4">
                  <c:v>90</c:v>
                </c:pt>
                <c:pt idx="5">
                  <c:v>84</c:v>
                </c:pt>
                <c:pt idx="6">
                  <c:v>78</c:v>
                </c:pt>
                <c:pt idx="7">
                  <c:v>72</c:v>
                </c:pt>
                <c:pt idx="8">
                  <c:v>66</c:v>
                </c:pt>
                <c:pt idx="9">
                  <c:v>60</c:v>
                </c:pt>
                <c:pt idx="10">
                  <c:v>54</c:v>
                </c:pt>
                <c:pt idx="11">
                  <c:v>48</c:v>
                </c:pt>
                <c:pt idx="12">
                  <c:v>42</c:v>
                </c:pt>
                <c:pt idx="13">
                  <c:v>36</c:v>
                </c:pt>
                <c:pt idx="14">
                  <c:v>30</c:v>
                </c:pt>
                <c:pt idx="15">
                  <c:v>24</c:v>
                </c:pt>
                <c:pt idx="16">
                  <c:v>18</c:v>
                </c:pt>
                <c:pt idx="17">
                  <c:v>12</c:v>
                </c:pt>
                <c:pt idx="18">
                  <c:v>6</c:v>
                </c:pt>
              </c:numCache>
            </c:numRef>
          </c:val>
        </c:ser>
        <c:ser>
          <c:idx val="1"/>
          <c:order val="1"/>
          <c:marker>
            <c:symbol val="none"/>
          </c:marker>
          <c:val>
            <c:numRef>
              <c:f>Sheet1!$G$8:$G$26</c:f>
              <c:numCache>
                <c:formatCode>General</c:formatCode>
                <c:ptCount val="19"/>
                <c:pt idx="0">
                  <c:v>63</c:v>
                </c:pt>
                <c:pt idx="1">
                  <c:v>70</c:v>
                </c:pt>
                <c:pt idx="2">
                  <c:v>77</c:v>
                </c:pt>
                <c:pt idx="3">
                  <c:v>84</c:v>
                </c:pt>
                <c:pt idx="4">
                  <c:v>91</c:v>
                </c:pt>
                <c:pt idx="5">
                  <c:v>98</c:v>
                </c:pt>
                <c:pt idx="6">
                  <c:v>105</c:v>
                </c:pt>
                <c:pt idx="7">
                  <c:v>112</c:v>
                </c:pt>
                <c:pt idx="8">
                  <c:v>119</c:v>
                </c:pt>
                <c:pt idx="9">
                  <c:v>126</c:v>
                </c:pt>
                <c:pt idx="10">
                  <c:v>133</c:v>
                </c:pt>
                <c:pt idx="11">
                  <c:v>140</c:v>
                </c:pt>
                <c:pt idx="12">
                  <c:v>147</c:v>
                </c:pt>
                <c:pt idx="13">
                  <c:v>154</c:v>
                </c:pt>
                <c:pt idx="14">
                  <c:v>161</c:v>
                </c:pt>
                <c:pt idx="15">
                  <c:v>168</c:v>
                </c:pt>
                <c:pt idx="16">
                  <c:v>175</c:v>
                </c:pt>
                <c:pt idx="17">
                  <c:v>182</c:v>
                </c:pt>
                <c:pt idx="18">
                  <c:v>189</c:v>
                </c:pt>
              </c:numCache>
            </c:numRef>
          </c:val>
        </c:ser>
        <c:marker val="1"/>
        <c:axId val="43312256"/>
        <c:axId val="43313792"/>
      </c:lineChart>
      <c:catAx>
        <c:axId val="43312256"/>
        <c:scaling>
          <c:orientation val="minMax"/>
        </c:scaling>
        <c:axPos val="b"/>
        <c:majorTickMark val="none"/>
        <c:tickLblPos val="nextTo"/>
        <c:spPr>
          <a:ln>
            <a:solidFill>
              <a:schemeClr val="tx1">
                <a:tint val="75000"/>
                <a:shade val="95000"/>
                <a:satMod val="105000"/>
              </a:schemeClr>
            </a:solidFill>
          </a:ln>
        </c:spPr>
        <c:crossAx val="43313792"/>
        <c:crosses val="autoZero"/>
        <c:auto val="1"/>
        <c:lblAlgn val="ctr"/>
        <c:lblOffset val="100"/>
      </c:catAx>
      <c:valAx>
        <c:axId val="43313792"/>
        <c:scaling>
          <c:orientation val="minMax"/>
        </c:scaling>
        <c:axPos val="l"/>
        <c:majorGridlines>
          <c:spPr>
            <a:ln>
              <a:noFill/>
            </a:ln>
          </c:spPr>
        </c:majorGridlines>
        <c:numFmt formatCode="General" sourceLinked="1"/>
        <c:majorTickMark val="none"/>
        <c:tickLblPos val="nextTo"/>
        <c:crossAx val="43312256"/>
        <c:crosses val="autoZero"/>
        <c:crossBetween val="between"/>
      </c:valAx>
      <c:spPr>
        <a:noFill/>
      </c:spPr>
    </c:plotArea>
    <c:plotVisOnly val="1"/>
    <c:dispBlanksAs val="gap"/>
  </c:chart>
  <c:externalData r:id="rId1"/>
  <c:userShapes r:id="rId2"/>
</c:chartSpace>
</file>

<file path=ppt/drawings/drawing1.xml><?xml version="1.0" encoding="utf-8"?>
<c:userShapes xmlns:c="http://schemas.openxmlformats.org/drawingml/2006/chart">
  <cdr:relSizeAnchor xmlns:cdr="http://schemas.openxmlformats.org/drawingml/2006/chartDrawing">
    <cdr:from>
      <cdr:x>0.69287</cdr:x>
      <cdr:y>0.20811</cdr:y>
    </cdr:from>
    <cdr:to>
      <cdr:x>0.92875</cdr:x>
      <cdr:y>0.56437</cdr:y>
    </cdr:to>
    <cdr:sp macro="" textlink="">
      <cdr:nvSpPr>
        <cdr:cNvPr id="10" name="TextBox 9"/>
        <cdr:cNvSpPr txBox="1"/>
      </cdr:nvSpPr>
      <cdr:spPr>
        <a:xfrm xmlns:a="http://schemas.openxmlformats.org/drawingml/2006/main">
          <a:off x="2686051" y="561976"/>
          <a:ext cx="914400" cy="9620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a:t>SS</a:t>
          </a:r>
          <a:endParaRPr lang="el-GR" sz="1100" b="1"/>
        </a:p>
      </cdr:txBody>
    </cdr:sp>
  </cdr:relSizeAnchor>
  <cdr:relSizeAnchor xmlns:cdr="http://schemas.openxmlformats.org/drawingml/2006/chartDrawing">
    <cdr:from>
      <cdr:x>0.89238</cdr:x>
      <cdr:y>0.4903</cdr:y>
    </cdr:from>
    <cdr:to>
      <cdr:x>0.90418</cdr:x>
      <cdr:y>0.50723</cdr:y>
    </cdr:to>
    <cdr:sp macro="" textlink="">
      <cdr:nvSpPr>
        <cdr:cNvPr id="11" name="TextBox 10"/>
        <cdr:cNvSpPr txBox="1"/>
      </cdr:nvSpPr>
      <cdr:spPr>
        <a:xfrm xmlns:a="http://schemas.openxmlformats.org/drawingml/2006/main">
          <a:off x="3459482" y="1323976"/>
          <a:ext cx="45719"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a:p>
      </cdr:txBody>
    </cdr:sp>
  </cdr:relSizeAnchor>
  <cdr:relSizeAnchor xmlns:cdr="http://schemas.openxmlformats.org/drawingml/2006/chartDrawing">
    <cdr:from>
      <cdr:x>0.1941</cdr:x>
      <cdr:y>0.3739</cdr:y>
    </cdr:from>
    <cdr:to>
      <cdr:x>1</cdr:x>
      <cdr:y>1</cdr:y>
    </cdr:to>
    <cdr:sp macro="" textlink="">
      <cdr:nvSpPr>
        <cdr:cNvPr id="12" name="TextBox 11"/>
        <cdr:cNvSpPr txBox="1"/>
      </cdr:nvSpPr>
      <cdr:spPr>
        <a:xfrm xmlns:a="http://schemas.openxmlformats.org/drawingml/2006/main">
          <a:off x="752476" y="1009651"/>
          <a:ext cx="3124199" cy="16906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50" b="1"/>
            <a:t>DD</a:t>
          </a:r>
          <a:endParaRPr lang="el-GR" sz="1100" b="1"/>
        </a:p>
      </cdr:txBody>
    </cdr:sp>
  </cdr:relSizeAnchor>
  <cdr:relSizeAnchor xmlns:cdr="http://schemas.openxmlformats.org/drawingml/2006/chartDrawing">
    <cdr:from>
      <cdr:x>0.38575</cdr:x>
      <cdr:y>0.51146</cdr:y>
    </cdr:from>
    <cdr:to>
      <cdr:x>0.64374</cdr:x>
      <cdr:y>0.74074</cdr:y>
    </cdr:to>
    <cdr:cxnSp macro="">
      <cdr:nvCxnSpPr>
        <cdr:cNvPr id="17" name="Curved Connector 16"/>
        <cdr:cNvCxnSpPr/>
      </cdr:nvCxnSpPr>
      <cdr:spPr>
        <a:xfrm xmlns:a="http://schemas.openxmlformats.org/drawingml/2006/main" rot="10800000">
          <a:off x="1495427" y="1381127"/>
          <a:ext cx="1000125" cy="619125"/>
        </a:xfrm>
        <a:prstGeom xmlns:a="http://schemas.openxmlformats.org/drawingml/2006/main" prst="curvedConnector3">
          <a:avLst>
            <a:gd name="adj1" fmla="val -37619"/>
          </a:avLst>
        </a:prstGeom>
        <a:ln xmlns:a="http://schemas.openxmlformats.org/drawingml/2006/main">
          <a:tailEnd type="arrow"/>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0.27083</cdr:x>
      <cdr:y>0.30508</cdr:y>
    </cdr:from>
    <cdr:to>
      <cdr:x>0.41667</cdr:x>
      <cdr:y>0.47172</cdr:y>
    </cdr:to>
    <cdr:sp macro="" textlink="">
      <cdr:nvSpPr>
        <cdr:cNvPr id="2" name="TextBox 1"/>
        <cdr:cNvSpPr txBox="1"/>
      </cdr:nvSpPr>
      <cdr:spPr>
        <a:xfrm xmlns:a="http://schemas.openxmlformats.org/drawingml/2006/main">
          <a:off x="1981200" y="1133475"/>
          <a:ext cx="1066800" cy="6191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0.41019</cdr:y>
    </cdr:from>
    <cdr:to>
      <cdr:x>0.39583</cdr:x>
      <cdr:y>0.53694</cdr:y>
    </cdr:to>
    <cdr:sp macro="" textlink="">
      <cdr:nvSpPr>
        <cdr:cNvPr id="3" name="TextBox 2"/>
        <cdr:cNvSpPr txBox="1"/>
      </cdr:nvSpPr>
      <cdr:spPr>
        <a:xfrm xmlns:a="http://schemas.openxmlformats.org/drawingml/2006/main">
          <a:off x="2095500" y="1524000"/>
          <a:ext cx="800100" cy="4709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0.38968</cdr:y>
    </cdr:from>
    <cdr:to>
      <cdr:x>0.40625</cdr:x>
      <cdr:y>0.53694</cdr:y>
    </cdr:to>
    <cdr:sp macro="" textlink="">
      <cdr:nvSpPr>
        <cdr:cNvPr id="4" name="TextBox 3"/>
        <cdr:cNvSpPr txBox="1"/>
      </cdr:nvSpPr>
      <cdr:spPr>
        <a:xfrm xmlns:a="http://schemas.openxmlformats.org/drawingml/2006/main">
          <a:off x="2095500" y="1447800"/>
          <a:ext cx="876300" cy="5471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0.3125</cdr:x>
      <cdr:y>0.38968</cdr:y>
    </cdr:from>
    <cdr:to>
      <cdr:x>0.39583</cdr:x>
      <cdr:y>0.60216</cdr:y>
    </cdr:to>
    <cdr:sp macro="" textlink="">
      <cdr:nvSpPr>
        <cdr:cNvPr id="5" name="TextBox 4"/>
        <cdr:cNvSpPr txBox="1"/>
      </cdr:nvSpPr>
      <cdr:spPr>
        <a:xfrm xmlns:a="http://schemas.openxmlformats.org/drawingml/2006/main">
          <a:off x="2286000" y="1447800"/>
          <a:ext cx="609600" cy="7894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O</a:t>
          </a:r>
          <a:endParaRPr lang="el-GR" sz="18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0.69287</cdr:x>
      <cdr:y>0.20811</cdr:y>
    </cdr:from>
    <cdr:to>
      <cdr:x>0.92875</cdr:x>
      <cdr:y>0.56437</cdr:y>
    </cdr:to>
    <cdr:sp macro="" textlink="">
      <cdr:nvSpPr>
        <cdr:cNvPr id="10" name="TextBox 9"/>
        <cdr:cNvSpPr txBox="1"/>
      </cdr:nvSpPr>
      <cdr:spPr>
        <a:xfrm xmlns:a="http://schemas.openxmlformats.org/drawingml/2006/main">
          <a:off x="2686051" y="561976"/>
          <a:ext cx="914400" cy="9620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a:t>SS</a:t>
          </a:r>
          <a:endParaRPr lang="el-GR" sz="1100" b="1"/>
        </a:p>
      </cdr:txBody>
    </cdr:sp>
  </cdr:relSizeAnchor>
  <cdr:relSizeAnchor xmlns:cdr="http://schemas.openxmlformats.org/drawingml/2006/chartDrawing">
    <cdr:from>
      <cdr:x>0.89238</cdr:x>
      <cdr:y>0.4903</cdr:y>
    </cdr:from>
    <cdr:to>
      <cdr:x>0.90418</cdr:x>
      <cdr:y>0.50723</cdr:y>
    </cdr:to>
    <cdr:sp macro="" textlink="">
      <cdr:nvSpPr>
        <cdr:cNvPr id="11" name="TextBox 10"/>
        <cdr:cNvSpPr txBox="1"/>
      </cdr:nvSpPr>
      <cdr:spPr>
        <a:xfrm xmlns:a="http://schemas.openxmlformats.org/drawingml/2006/main">
          <a:off x="3459482" y="1323976"/>
          <a:ext cx="45719"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a:p>
      </cdr:txBody>
    </cdr:sp>
  </cdr:relSizeAnchor>
  <cdr:relSizeAnchor xmlns:cdr="http://schemas.openxmlformats.org/drawingml/2006/chartDrawing">
    <cdr:from>
      <cdr:x>0.1941</cdr:x>
      <cdr:y>0.3739</cdr:y>
    </cdr:from>
    <cdr:to>
      <cdr:x>1</cdr:x>
      <cdr:y>1</cdr:y>
    </cdr:to>
    <cdr:sp macro="" textlink="">
      <cdr:nvSpPr>
        <cdr:cNvPr id="12" name="TextBox 11"/>
        <cdr:cNvSpPr txBox="1"/>
      </cdr:nvSpPr>
      <cdr:spPr>
        <a:xfrm xmlns:a="http://schemas.openxmlformats.org/drawingml/2006/main">
          <a:off x="752476" y="1009651"/>
          <a:ext cx="3124199" cy="16906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50" b="1"/>
            <a:t>DD</a:t>
          </a:r>
          <a:endParaRPr lang="el-GR" sz="1100" b="1"/>
        </a:p>
      </cdr:txBody>
    </cdr:sp>
  </cdr:relSizeAnchor>
  <cdr:relSizeAnchor xmlns:cdr="http://schemas.openxmlformats.org/drawingml/2006/chartDrawing">
    <cdr:from>
      <cdr:x>0.38575</cdr:x>
      <cdr:y>0.51146</cdr:y>
    </cdr:from>
    <cdr:to>
      <cdr:x>0.64374</cdr:x>
      <cdr:y>0.74074</cdr:y>
    </cdr:to>
    <cdr:cxnSp macro="">
      <cdr:nvCxnSpPr>
        <cdr:cNvPr id="17" name="Curved Connector 16"/>
        <cdr:cNvCxnSpPr/>
      </cdr:nvCxnSpPr>
      <cdr:spPr>
        <a:xfrm xmlns:a="http://schemas.openxmlformats.org/drawingml/2006/main" rot="10800000">
          <a:off x="1495427" y="1381127"/>
          <a:ext cx="1000125" cy="619125"/>
        </a:xfrm>
        <a:prstGeom xmlns:a="http://schemas.openxmlformats.org/drawingml/2006/main" prst="curvedConnector3">
          <a:avLst>
            <a:gd name="adj1" fmla="val -37619"/>
          </a:avLst>
        </a:prstGeom>
        <a:ln xmlns:a="http://schemas.openxmlformats.org/drawingml/2006/main">
          <a:tailEnd type="arrow"/>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0.27083</cdr:x>
      <cdr:y>0.30508</cdr:y>
    </cdr:from>
    <cdr:to>
      <cdr:x>0.41667</cdr:x>
      <cdr:y>0.47172</cdr:y>
    </cdr:to>
    <cdr:sp macro="" textlink="">
      <cdr:nvSpPr>
        <cdr:cNvPr id="2" name="TextBox 1"/>
        <cdr:cNvSpPr txBox="1"/>
      </cdr:nvSpPr>
      <cdr:spPr>
        <a:xfrm xmlns:a="http://schemas.openxmlformats.org/drawingml/2006/main">
          <a:off x="1981200" y="1133475"/>
          <a:ext cx="1066800" cy="6191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0.41019</cdr:y>
    </cdr:from>
    <cdr:to>
      <cdr:x>0.39583</cdr:x>
      <cdr:y>0.53694</cdr:y>
    </cdr:to>
    <cdr:sp macro="" textlink="">
      <cdr:nvSpPr>
        <cdr:cNvPr id="3" name="TextBox 2"/>
        <cdr:cNvSpPr txBox="1"/>
      </cdr:nvSpPr>
      <cdr:spPr>
        <a:xfrm xmlns:a="http://schemas.openxmlformats.org/drawingml/2006/main">
          <a:off x="2095500" y="1524000"/>
          <a:ext cx="800100" cy="4709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0.38968</cdr:y>
    </cdr:from>
    <cdr:to>
      <cdr:x>0.40625</cdr:x>
      <cdr:y>0.53694</cdr:y>
    </cdr:to>
    <cdr:sp macro="" textlink="">
      <cdr:nvSpPr>
        <cdr:cNvPr id="4" name="TextBox 3"/>
        <cdr:cNvSpPr txBox="1"/>
      </cdr:nvSpPr>
      <cdr:spPr>
        <a:xfrm xmlns:a="http://schemas.openxmlformats.org/drawingml/2006/main">
          <a:off x="2095500" y="1447800"/>
          <a:ext cx="876300" cy="5471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0.3125</cdr:x>
      <cdr:y>0.38968</cdr:y>
    </cdr:from>
    <cdr:to>
      <cdr:x>0.39583</cdr:x>
      <cdr:y>0.60216</cdr:y>
    </cdr:to>
    <cdr:sp macro="" textlink="">
      <cdr:nvSpPr>
        <cdr:cNvPr id="5" name="TextBox 4"/>
        <cdr:cNvSpPr txBox="1"/>
      </cdr:nvSpPr>
      <cdr:spPr>
        <a:xfrm xmlns:a="http://schemas.openxmlformats.org/drawingml/2006/main">
          <a:off x="2286000" y="1447800"/>
          <a:ext cx="609600" cy="7894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O</a:t>
          </a:r>
          <a:endParaRPr lang="el-GR" sz="1800" b="1" dirty="0"/>
        </a:p>
      </cdr:txBody>
    </cdr:sp>
  </cdr:relSizeAnchor>
  <cdr:relSizeAnchor xmlns:cdr="http://schemas.openxmlformats.org/drawingml/2006/chartDrawing">
    <cdr:from>
      <cdr:x>0.8125</cdr:x>
      <cdr:y>0.59886</cdr:y>
    </cdr:from>
    <cdr:to>
      <cdr:x>0.82292</cdr:x>
      <cdr:y>0.60227</cdr:y>
    </cdr:to>
    <cdr:cxnSp macro="">
      <cdr:nvCxnSpPr>
        <cdr:cNvPr id="7" name="Curved Connector 6"/>
        <cdr:cNvCxnSpPr/>
      </cdr:nvCxnSpPr>
      <cdr:spPr bwMode="auto">
        <a:xfrm xmlns:a="http://schemas.openxmlformats.org/drawingml/2006/main" rot="10800000">
          <a:off x="5943600" y="2224969"/>
          <a:ext cx="76200"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0.8125</cdr:x>
      <cdr:y>0.56522</cdr:y>
    </cdr:to>
    <cdr:cxnSp macro="">
      <cdr:nvCxnSpPr>
        <cdr:cNvPr id="13" name="Curved Connector 12"/>
        <cdr:cNvCxnSpPr/>
      </cdr:nvCxnSpPr>
      <cdr:spPr bwMode="auto">
        <a:xfrm xmlns:a="http://schemas.openxmlformats.org/drawingml/2006/main" rot="10800000">
          <a:off x="5562604" y="1857687"/>
          <a:ext cx="380999" cy="242315"/>
        </a:xfrm>
        <a:prstGeom xmlns:a="http://schemas.openxmlformats.org/drawingml/2006/main" prst="curvedConnector3">
          <a:avLst>
            <a:gd name="adj1" fmla="val 50000"/>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0.72464</cdr:y>
    </cdr:from>
    <cdr:to>
      <cdr:x>0.76042</cdr:x>
      <cdr:y>0.7702</cdr:y>
    </cdr:to>
    <cdr:cxnSp macro="">
      <cdr:nvCxnSpPr>
        <cdr:cNvPr id="25" name="Curved Connector 24"/>
        <cdr:cNvCxnSpPr/>
      </cdr:nvCxnSpPr>
      <cdr:spPr bwMode="auto">
        <a:xfrm xmlns:a="http://schemas.openxmlformats.org/drawingml/2006/main" flipV="1">
          <a:off x="4972050" y="2692303"/>
          <a:ext cx="59055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0.61936</cdr:y>
    </cdr:from>
    <cdr:to>
      <cdr:x>0.79167</cdr:x>
      <cdr:y>0.72464</cdr:y>
    </cdr:to>
    <cdr:cxnSp macro="">
      <cdr:nvCxnSpPr>
        <cdr:cNvPr id="27" name="Curved Connector 26"/>
        <cdr:cNvCxnSpPr/>
      </cdr:nvCxnSpPr>
      <cdr:spPr bwMode="auto">
        <a:xfrm xmlns:a="http://schemas.openxmlformats.org/drawingml/2006/main" rot="5400000" flipH="1" flipV="1">
          <a:off x="5562600" y="2301169"/>
          <a:ext cx="228600" cy="391134"/>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0.70833</cdr:x>
      <cdr:y>0.7702</cdr:y>
    </cdr:from>
    <cdr:to>
      <cdr:x>0.72917</cdr:x>
      <cdr:y>0.77362</cdr:y>
    </cdr:to>
    <cdr:cxnSp macro="">
      <cdr:nvCxnSpPr>
        <cdr:cNvPr id="29" name="Curved Connector 28"/>
        <cdr:cNvCxnSpPr/>
      </cdr:nvCxnSpPr>
      <cdr:spPr bwMode="auto">
        <a:xfrm xmlns:a="http://schemas.openxmlformats.org/drawingml/2006/main" rot="10800000">
          <a:off x="5181599" y="2861581"/>
          <a:ext cx="152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0.83333</cdr:x>
      <cdr:y>0.50342</cdr:y>
    </cdr:to>
    <cdr:cxnSp macro="">
      <cdr:nvCxnSpPr>
        <cdr:cNvPr id="33" name="Curved Connector 32"/>
        <cdr:cNvCxnSpPr/>
      </cdr:nvCxnSpPr>
      <cdr:spPr bwMode="auto">
        <a:xfrm xmlns:a="http://schemas.openxmlformats.org/drawingml/2006/main" rot="10800000">
          <a:off x="3047999" y="1857684"/>
          <a:ext cx="30480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0.46875</cdr:x>
      <cdr:y>0.43478</cdr:y>
    </cdr:from>
    <cdr:to>
      <cdr:x>0.84375</cdr:x>
      <cdr:y>0.53733</cdr:y>
    </cdr:to>
    <cdr:cxnSp macro="">
      <cdr:nvCxnSpPr>
        <cdr:cNvPr id="35" name="Curved Connector 34"/>
        <cdr:cNvCxnSpPr/>
      </cdr:nvCxnSpPr>
      <cdr:spPr bwMode="auto">
        <a:xfrm xmlns:a="http://schemas.openxmlformats.org/drawingml/2006/main" rot="10800000">
          <a:off x="3428999" y="1615368"/>
          <a:ext cx="2743201" cy="3810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0.65625</cdr:x>
      <cdr:y>0.7702</cdr:y>
    </cdr:from>
    <cdr:to>
      <cdr:x>0.72917</cdr:x>
      <cdr:y>0.77362</cdr:y>
    </cdr:to>
    <cdr:cxnSp macro="">
      <cdr:nvCxnSpPr>
        <cdr:cNvPr id="37" name="Curved Connector 36"/>
        <cdr:cNvCxnSpPr/>
      </cdr:nvCxnSpPr>
      <cdr:spPr bwMode="auto">
        <a:xfrm xmlns:a="http://schemas.openxmlformats.org/drawingml/2006/main" rot="10800000">
          <a:off x="4800599" y="2861581"/>
          <a:ext cx="533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0.63897</cdr:x>
      <cdr:y>0.72635</cdr:y>
    </cdr:from>
    <cdr:to>
      <cdr:x>0.6407</cdr:x>
      <cdr:y>0.77191</cdr:y>
    </cdr:to>
    <cdr:cxnSp macro="">
      <cdr:nvCxnSpPr>
        <cdr:cNvPr id="39" name="Curved Connector 38"/>
        <cdr:cNvCxnSpPr/>
      </cdr:nvCxnSpPr>
      <cdr:spPr bwMode="auto">
        <a:xfrm xmlns:a="http://schemas.openxmlformats.org/drawingml/2006/main" rot="5400000" flipH="1" flipV="1">
          <a:off x="4674179" y="2698653"/>
          <a:ext cx="1270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0.71875</cdr:x>
      <cdr:y>0.7702</cdr:y>
    </cdr:to>
    <cdr:cxnSp macro="">
      <cdr:nvCxnSpPr>
        <cdr:cNvPr id="41" name="Curved Connector 40"/>
        <cdr:cNvCxnSpPr/>
      </cdr:nvCxnSpPr>
      <cdr:spPr bwMode="auto">
        <a:xfrm xmlns:a="http://schemas.openxmlformats.org/drawingml/2006/main" rot="5400000" flipH="1" flipV="1">
          <a:off x="4680528" y="2100001"/>
          <a:ext cx="577272" cy="76158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0.61936</cdr:y>
    </cdr:from>
    <cdr:to>
      <cdr:x>0.84375</cdr:x>
      <cdr:y>0.7702</cdr:y>
    </cdr:to>
    <cdr:cxnSp macro="">
      <cdr:nvCxnSpPr>
        <cdr:cNvPr id="45" name="Curved Connector 44"/>
        <cdr:cNvCxnSpPr/>
      </cdr:nvCxnSpPr>
      <cdr:spPr bwMode="auto">
        <a:xfrm xmlns:a="http://schemas.openxmlformats.org/drawingml/2006/main" flipV="1">
          <a:off x="5410200" y="2301169"/>
          <a:ext cx="762000" cy="56041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0.79167</cdr:x>
      <cdr:y>0.56522</cdr:y>
    </cdr:from>
    <cdr:to>
      <cdr:x>0.80208</cdr:x>
      <cdr:y>0.9065</cdr:y>
    </cdr:to>
    <cdr:cxnSp macro="">
      <cdr:nvCxnSpPr>
        <cdr:cNvPr id="47" name="Curved Connector 46"/>
        <cdr:cNvCxnSpPr/>
      </cdr:nvCxnSpPr>
      <cdr:spPr bwMode="auto">
        <a:xfrm xmlns:a="http://schemas.openxmlformats.org/drawingml/2006/main" rot="16200000" flipV="1">
          <a:off x="5791199" y="2100000"/>
          <a:ext cx="76201" cy="1267969"/>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0.8125</cdr:x>
      <cdr:y>0.59886</cdr:y>
    </cdr:from>
    <cdr:to>
      <cdr:x>0.9375</cdr:x>
      <cdr:y>0.84497</cdr:y>
    </cdr:to>
    <cdr:cxnSp macro="">
      <cdr:nvCxnSpPr>
        <cdr:cNvPr id="49" name="Curved Connector 48"/>
        <cdr:cNvCxnSpPr/>
      </cdr:nvCxnSpPr>
      <cdr:spPr bwMode="auto">
        <a:xfrm xmlns:a="http://schemas.openxmlformats.org/drawingml/2006/main">
          <a:off x="5943600" y="2224969"/>
          <a:ext cx="914400" cy="9144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0.5</cdr:y>
    </cdr:from>
    <cdr:to>
      <cdr:x>0.83333</cdr:x>
      <cdr:y>0.50342</cdr:y>
    </cdr:to>
    <cdr:cxnSp macro="">
      <cdr:nvCxnSpPr>
        <cdr:cNvPr id="51" name="Curved Connector 50"/>
        <cdr:cNvCxnSpPr/>
      </cdr:nvCxnSpPr>
      <cdr:spPr bwMode="auto">
        <a:xfrm xmlns:a="http://schemas.openxmlformats.org/drawingml/2006/main" rot="10800000">
          <a:off x="4972049" y="1857685"/>
          <a:ext cx="1123951"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0.82292</cdr:x>
      <cdr:y>0.67908</cdr:y>
    </cdr:to>
    <cdr:cxnSp macro="">
      <cdr:nvCxnSpPr>
        <cdr:cNvPr id="53" name="Curved Connector 52"/>
        <cdr:cNvCxnSpPr/>
      </cdr:nvCxnSpPr>
      <cdr:spPr bwMode="auto">
        <a:xfrm xmlns:a="http://schemas.openxmlformats.org/drawingml/2006/main" rot="16200000" flipH="1">
          <a:off x="5562600" y="1857684"/>
          <a:ext cx="457201" cy="66534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0.41536</cdr:x>
      <cdr:y>0.5</cdr:y>
    </cdr:from>
    <cdr:to>
      <cdr:x>0.63853</cdr:x>
      <cdr:y>0.7702</cdr:y>
    </cdr:to>
    <cdr:cxnSp macro="">
      <cdr:nvCxnSpPr>
        <cdr:cNvPr id="55" name="Curved Connector 54"/>
        <cdr:cNvCxnSpPr/>
      </cdr:nvCxnSpPr>
      <cdr:spPr bwMode="auto">
        <a:xfrm xmlns:a="http://schemas.openxmlformats.org/drawingml/2006/main" rot="10800000">
          <a:off x="3038475" y="1857686"/>
          <a:ext cx="1632529" cy="1003895"/>
        </a:xfrm>
        <a:prstGeom xmlns:a="http://schemas.openxmlformats.org/drawingml/2006/main" prst="curvedConnector3">
          <a:avLst>
            <a:gd name="adj1" fmla="val -55896"/>
          </a:avLst>
        </a:prstGeom>
        <a:ln xmlns:a="http://schemas.openxmlformats.org/drawingml/2006/main">
          <a:tailEnd type="arrow"/>
        </a:ln>
        <a:extLst xmlns:a="http://schemas.openxmlformats.org/drawingml/2006/main"/>
      </cdr:spPr>
      <cdr:style>
        <a:lnRef xmlns:a="http://schemas.openxmlformats.org/drawingml/2006/main" idx="2">
          <a:schemeClr val="accent4"/>
        </a:lnRef>
        <a:fillRef xmlns:a="http://schemas.openxmlformats.org/drawingml/2006/main" idx="0">
          <a:schemeClr val="accent4"/>
        </a:fillRef>
        <a:effectRef xmlns:a="http://schemas.openxmlformats.org/drawingml/2006/main" idx="1">
          <a:schemeClr val="accent4"/>
        </a:effectRef>
        <a:fontRef xmlns:a="http://schemas.openxmlformats.org/drawingml/2006/main" idx="minor">
          <a:schemeClr val="tx1"/>
        </a:fontRef>
      </cdr:style>
    </cdr:cxnSp>
  </cdr:relSizeAnchor>
  <cdr:relSizeAnchor xmlns:cdr="http://schemas.openxmlformats.org/drawingml/2006/chartDrawing">
    <cdr:from>
      <cdr:x>0.57292</cdr:x>
      <cdr:y>0.56522</cdr:y>
    </cdr:from>
    <cdr:to>
      <cdr:x>0.77083</cdr:x>
      <cdr:y>0.63987</cdr:y>
    </cdr:to>
    <cdr:cxnSp macro="">
      <cdr:nvCxnSpPr>
        <cdr:cNvPr id="57" name="Curved Connector 56"/>
        <cdr:cNvCxnSpPr/>
      </cdr:nvCxnSpPr>
      <cdr:spPr bwMode="auto">
        <a:xfrm xmlns:a="http://schemas.openxmlformats.org/drawingml/2006/main" flipV="1">
          <a:off x="4190998" y="2100001"/>
          <a:ext cx="14478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0.57292</cdr:x>
      <cdr:y>0.56522</cdr:y>
    </cdr:from>
    <cdr:to>
      <cdr:x>0.70833</cdr:x>
      <cdr:y>0.63987</cdr:y>
    </cdr:to>
    <cdr:cxnSp macro="">
      <cdr:nvCxnSpPr>
        <cdr:cNvPr id="59" name="Curved Connector 58"/>
        <cdr:cNvCxnSpPr/>
      </cdr:nvCxnSpPr>
      <cdr:spPr bwMode="auto">
        <a:xfrm xmlns:a="http://schemas.openxmlformats.org/drawingml/2006/main" flipV="1">
          <a:off x="4190998" y="2100001"/>
          <a:ext cx="9906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0.73958</cdr:x>
      <cdr:y>0.59886</cdr:y>
    </cdr:to>
    <cdr:cxnSp macro="">
      <cdr:nvCxnSpPr>
        <cdr:cNvPr id="61" name="Curved Connector 60"/>
        <cdr:cNvCxnSpPr/>
      </cdr:nvCxnSpPr>
      <cdr:spPr bwMode="auto">
        <a:xfrm xmlns:a="http://schemas.openxmlformats.org/drawingml/2006/main" flipV="1">
          <a:off x="4680529" y="2100001"/>
          <a:ext cx="729671" cy="1249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0.5</cdr:y>
    </cdr:from>
    <cdr:to>
      <cdr:x>0.82292</cdr:x>
      <cdr:y>0.56522</cdr:y>
    </cdr:to>
    <cdr:cxnSp macro="">
      <cdr:nvCxnSpPr>
        <cdr:cNvPr id="63" name="Curved Connector 62"/>
        <cdr:cNvCxnSpPr/>
      </cdr:nvCxnSpPr>
      <cdr:spPr bwMode="auto">
        <a:xfrm xmlns:a="http://schemas.openxmlformats.org/drawingml/2006/main" flipV="1">
          <a:off x="5410200" y="1857685"/>
          <a:ext cx="609600" cy="242316"/>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0.60638</cdr:x>
      <cdr:y>0.56522</cdr:y>
    </cdr:from>
    <cdr:to>
      <cdr:x>0.70833</cdr:x>
      <cdr:y>0.67908</cdr:y>
    </cdr:to>
    <cdr:cxnSp macro="">
      <cdr:nvCxnSpPr>
        <cdr:cNvPr id="67" name="Curved Connector 66"/>
        <cdr:cNvCxnSpPr/>
      </cdr:nvCxnSpPr>
      <cdr:spPr bwMode="auto">
        <a:xfrm xmlns:a="http://schemas.openxmlformats.org/drawingml/2006/main" flipV="1">
          <a:off x="4435763" y="2100001"/>
          <a:ext cx="745837" cy="423025"/>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userShapes>
</file>

<file path=ppt/drawings/drawing3.xml><?xml version="1.0" encoding="utf-8"?>
<c:userShapes xmlns:c="http://schemas.openxmlformats.org/drawingml/2006/chart">
  <cdr:relSizeAnchor xmlns:cdr="http://schemas.openxmlformats.org/drawingml/2006/chartDrawing">
    <cdr:from>
      <cdr:x>0.69287</cdr:x>
      <cdr:y>0.20811</cdr:y>
    </cdr:from>
    <cdr:to>
      <cdr:x>0.92875</cdr:x>
      <cdr:y>0.56437</cdr:y>
    </cdr:to>
    <cdr:sp macro="" textlink="">
      <cdr:nvSpPr>
        <cdr:cNvPr id="10" name="TextBox 9"/>
        <cdr:cNvSpPr txBox="1"/>
      </cdr:nvSpPr>
      <cdr:spPr>
        <a:xfrm xmlns:a="http://schemas.openxmlformats.org/drawingml/2006/main">
          <a:off x="2686051" y="561976"/>
          <a:ext cx="914400" cy="9620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a:t>SS</a:t>
          </a:r>
          <a:endParaRPr lang="el-GR" sz="1100" b="1"/>
        </a:p>
      </cdr:txBody>
    </cdr:sp>
  </cdr:relSizeAnchor>
  <cdr:relSizeAnchor xmlns:cdr="http://schemas.openxmlformats.org/drawingml/2006/chartDrawing">
    <cdr:from>
      <cdr:x>0.89238</cdr:x>
      <cdr:y>0.4903</cdr:y>
    </cdr:from>
    <cdr:to>
      <cdr:x>0.90418</cdr:x>
      <cdr:y>0.50723</cdr:y>
    </cdr:to>
    <cdr:sp macro="" textlink="">
      <cdr:nvSpPr>
        <cdr:cNvPr id="11" name="TextBox 10"/>
        <cdr:cNvSpPr txBox="1"/>
      </cdr:nvSpPr>
      <cdr:spPr>
        <a:xfrm xmlns:a="http://schemas.openxmlformats.org/drawingml/2006/main">
          <a:off x="3459482" y="1323976"/>
          <a:ext cx="45719"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a:p>
      </cdr:txBody>
    </cdr:sp>
  </cdr:relSizeAnchor>
  <cdr:relSizeAnchor xmlns:cdr="http://schemas.openxmlformats.org/drawingml/2006/chartDrawing">
    <cdr:from>
      <cdr:x>0.1941</cdr:x>
      <cdr:y>0.3739</cdr:y>
    </cdr:from>
    <cdr:to>
      <cdr:x>1</cdr:x>
      <cdr:y>1</cdr:y>
    </cdr:to>
    <cdr:sp macro="" textlink="">
      <cdr:nvSpPr>
        <cdr:cNvPr id="12" name="TextBox 11"/>
        <cdr:cNvSpPr txBox="1"/>
      </cdr:nvSpPr>
      <cdr:spPr>
        <a:xfrm xmlns:a="http://schemas.openxmlformats.org/drawingml/2006/main">
          <a:off x="752476" y="1009651"/>
          <a:ext cx="3124199" cy="16906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50" b="1"/>
            <a:t>DD</a:t>
          </a:r>
          <a:endParaRPr lang="el-GR" sz="1100" b="1"/>
        </a:p>
      </cdr:txBody>
    </cdr:sp>
  </cdr:relSizeAnchor>
  <cdr:relSizeAnchor xmlns:cdr="http://schemas.openxmlformats.org/drawingml/2006/chartDrawing">
    <cdr:from>
      <cdr:x>0.38575</cdr:x>
      <cdr:y>0.51146</cdr:y>
    </cdr:from>
    <cdr:to>
      <cdr:x>0.64374</cdr:x>
      <cdr:y>0.74074</cdr:y>
    </cdr:to>
    <cdr:cxnSp macro="">
      <cdr:nvCxnSpPr>
        <cdr:cNvPr id="17" name="Curved Connector 16"/>
        <cdr:cNvCxnSpPr/>
      </cdr:nvCxnSpPr>
      <cdr:spPr>
        <a:xfrm xmlns:a="http://schemas.openxmlformats.org/drawingml/2006/main" rot="10800000">
          <a:off x="1495427" y="1381127"/>
          <a:ext cx="1000125" cy="619125"/>
        </a:xfrm>
        <a:prstGeom xmlns:a="http://schemas.openxmlformats.org/drawingml/2006/main" prst="curvedConnector3">
          <a:avLst>
            <a:gd name="adj1" fmla="val -37619"/>
          </a:avLst>
        </a:prstGeom>
        <a:ln xmlns:a="http://schemas.openxmlformats.org/drawingml/2006/main">
          <a:tailEnd type="arrow"/>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0.27083</cdr:x>
      <cdr:y>0.30508</cdr:y>
    </cdr:from>
    <cdr:to>
      <cdr:x>0.41667</cdr:x>
      <cdr:y>0.47172</cdr:y>
    </cdr:to>
    <cdr:sp macro="" textlink="">
      <cdr:nvSpPr>
        <cdr:cNvPr id="2" name="TextBox 1"/>
        <cdr:cNvSpPr txBox="1"/>
      </cdr:nvSpPr>
      <cdr:spPr>
        <a:xfrm xmlns:a="http://schemas.openxmlformats.org/drawingml/2006/main">
          <a:off x="1981200" y="1133475"/>
          <a:ext cx="1066800" cy="6191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0.41019</cdr:y>
    </cdr:from>
    <cdr:to>
      <cdr:x>0.39583</cdr:x>
      <cdr:y>0.53694</cdr:y>
    </cdr:to>
    <cdr:sp macro="" textlink="">
      <cdr:nvSpPr>
        <cdr:cNvPr id="3" name="TextBox 2"/>
        <cdr:cNvSpPr txBox="1"/>
      </cdr:nvSpPr>
      <cdr:spPr>
        <a:xfrm xmlns:a="http://schemas.openxmlformats.org/drawingml/2006/main">
          <a:off x="2095500" y="1524000"/>
          <a:ext cx="800100" cy="4709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0.38968</cdr:y>
    </cdr:from>
    <cdr:to>
      <cdr:x>0.40625</cdr:x>
      <cdr:y>0.53694</cdr:y>
    </cdr:to>
    <cdr:sp macro="" textlink="">
      <cdr:nvSpPr>
        <cdr:cNvPr id="4" name="TextBox 3"/>
        <cdr:cNvSpPr txBox="1"/>
      </cdr:nvSpPr>
      <cdr:spPr>
        <a:xfrm xmlns:a="http://schemas.openxmlformats.org/drawingml/2006/main">
          <a:off x="2095500" y="1447800"/>
          <a:ext cx="876300" cy="5471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0.3125</cdr:x>
      <cdr:y>0.38968</cdr:y>
    </cdr:from>
    <cdr:to>
      <cdr:x>0.39583</cdr:x>
      <cdr:y>0.60216</cdr:y>
    </cdr:to>
    <cdr:sp macro="" textlink="">
      <cdr:nvSpPr>
        <cdr:cNvPr id="5" name="TextBox 4"/>
        <cdr:cNvSpPr txBox="1"/>
      </cdr:nvSpPr>
      <cdr:spPr>
        <a:xfrm xmlns:a="http://schemas.openxmlformats.org/drawingml/2006/main">
          <a:off x="2286000" y="1447800"/>
          <a:ext cx="609600" cy="7894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O</a:t>
          </a:r>
          <a:endParaRPr lang="el-GR" sz="1800" b="1" dirty="0"/>
        </a:p>
      </cdr:txBody>
    </cdr:sp>
  </cdr:relSizeAnchor>
  <cdr:relSizeAnchor xmlns:cdr="http://schemas.openxmlformats.org/drawingml/2006/chartDrawing">
    <cdr:from>
      <cdr:x>0.8125</cdr:x>
      <cdr:y>0.59886</cdr:y>
    </cdr:from>
    <cdr:to>
      <cdr:x>0.82292</cdr:x>
      <cdr:y>0.60227</cdr:y>
    </cdr:to>
    <cdr:cxnSp macro="">
      <cdr:nvCxnSpPr>
        <cdr:cNvPr id="7" name="Curved Connector 6"/>
        <cdr:cNvCxnSpPr/>
      </cdr:nvCxnSpPr>
      <cdr:spPr bwMode="auto">
        <a:xfrm xmlns:a="http://schemas.openxmlformats.org/drawingml/2006/main" rot="10800000">
          <a:off x="5943600" y="2224969"/>
          <a:ext cx="76200"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0.8125</cdr:x>
      <cdr:y>0.56522</cdr:y>
    </cdr:to>
    <cdr:cxnSp macro="">
      <cdr:nvCxnSpPr>
        <cdr:cNvPr id="13" name="Curved Connector 12"/>
        <cdr:cNvCxnSpPr/>
      </cdr:nvCxnSpPr>
      <cdr:spPr bwMode="auto">
        <a:xfrm xmlns:a="http://schemas.openxmlformats.org/drawingml/2006/main" rot="10800000">
          <a:off x="5562604" y="1857687"/>
          <a:ext cx="380999" cy="242315"/>
        </a:xfrm>
        <a:prstGeom xmlns:a="http://schemas.openxmlformats.org/drawingml/2006/main" prst="curvedConnector3">
          <a:avLst>
            <a:gd name="adj1" fmla="val 50000"/>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0.72464</cdr:y>
    </cdr:from>
    <cdr:to>
      <cdr:x>0.76042</cdr:x>
      <cdr:y>0.7702</cdr:y>
    </cdr:to>
    <cdr:cxnSp macro="">
      <cdr:nvCxnSpPr>
        <cdr:cNvPr id="25" name="Curved Connector 24"/>
        <cdr:cNvCxnSpPr/>
      </cdr:nvCxnSpPr>
      <cdr:spPr bwMode="auto">
        <a:xfrm xmlns:a="http://schemas.openxmlformats.org/drawingml/2006/main" flipV="1">
          <a:off x="4972050" y="2692303"/>
          <a:ext cx="59055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0.61936</cdr:y>
    </cdr:from>
    <cdr:to>
      <cdr:x>0.79167</cdr:x>
      <cdr:y>0.72464</cdr:y>
    </cdr:to>
    <cdr:cxnSp macro="">
      <cdr:nvCxnSpPr>
        <cdr:cNvPr id="27" name="Curved Connector 26"/>
        <cdr:cNvCxnSpPr/>
      </cdr:nvCxnSpPr>
      <cdr:spPr bwMode="auto">
        <a:xfrm xmlns:a="http://schemas.openxmlformats.org/drawingml/2006/main" rot="5400000" flipH="1" flipV="1">
          <a:off x="5562600" y="2301169"/>
          <a:ext cx="228600" cy="391134"/>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0.70833</cdr:x>
      <cdr:y>0.7702</cdr:y>
    </cdr:from>
    <cdr:to>
      <cdr:x>0.72917</cdr:x>
      <cdr:y>0.77362</cdr:y>
    </cdr:to>
    <cdr:cxnSp macro="">
      <cdr:nvCxnSpPr>
        <cdr:cNvPr id="29" name="Curved Connector 28"/>
        <cdr:cNvCxnSpPr/>
      </cdr:nvCxnSpPr>
      <cdr:spPr bwMode="auto">
        <a:xfrm xmlns:a="http://schemas.openxmlformats.org/drawingml/2006/main" rot="10800000">
          <a:off x="5181599" y="2861581"/>
          <a:ext cx="152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0.83333</cdr:x>
      <cdr:y>0.50342</cdr:y>
    </cdr:to>
    <cdr:cxnSp macro="">
      <cdr:nvCxnSpPr>
        <cdr:cNvPr id="33" name="Curved Connector 32"/>
        <cdr:cNvCxnSpPr/>
      </cdr:nvCxnSpPr>
      <cdr:spPr bwMode="auto">
        <a:xfrm xmlns:a="http://schemas.openxmlformats.org/drawingml/2006/main" rot="10800000">
          <a:off x="3047999" y="1857684"/>
          <a:ext cx="30480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0.46875</cdr:x>
      <cdr:y>0.43478</cdr:y>
    </cdr:from>
    <cdr:to>
      <cdr:x>0.84375</cdr:x>
      <cdr:y>0.53733</cdr:y>
    </cdr:to>
    <cdr:cxnSp macro="">
      <cdr:nvCxnSpPr>
        <cdr:cNvPr id="35" name="Curved Connector 34"/>
        <cdr:cNvCxnSpPr/>
      </cdr:nvCxnSpPr>
      <cdr:spPr bwMode="auto">
        <a:xfrm xmlns:a="http://schemas.openxmlformats.org/drawingml/2006/main" rot="10800000">
          <a:off x="3428999" y="1615368"/>
          <a:ext cx="2743201" cy="3810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0.65625</cdr:x>
      <cdr:y>0.7702</cdr:y>
    </cdr:from>
    <cdr:to>
      <cdr:x>0.72917</cdr:x>
      <cdr:y>0.77362</cdr:y>
    </cdr:to>
    <cdr:cxnSp macro="">
      <cdr:nvCxnSpPr>
        <cdr:cNvPr id="37" name="Curved Connector 36"/>
        <cdr:cNvCxnSpPr/>
      </cdr:nvCxnSpPr>
      <cdr:spPr bwMode="auto">
        <a:xfrm xmlns:a="http://schemas.openxmlformats.org/drawingml/2006/main" rot="10800000">
          <a:off x="4800599" y="2861581"/>
          <a:ext cx="533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0.63897</cdr:x>
      <cdr:y>0.72635</cdr:y>
    </cdr:from>
    <cdr:to>
      <cdr:x>0.6407</cdr:x>
      <cdr:y>0.77191</cdr:y>
    </cdr:to>
    <cdr:cxnSp macro="">
      <cdr:nvCxnSpPr>
        <cdr:cNvPr id="39" name="Curved Connector 38"/>
        <cdr:cNvCxnSpPr/>
      </cdr:nvCxnSpPr>
      <cdr:spPr bwMode="auto">
        <a:xfrm xmlns:a="http://schemas.openxmlformats.org/drawingml/2006/main" rot="5400000" flipH="1" flipV="1">
          <a:off x="4674179" y="2698653"/>
          <a:ext cx="1270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0.71875</cdr:x>
      <cdr:y>0.7702</cdr:y>
    </cdr:to>
    <cdr:cxnSp macro="">
      <cdr:nvCxnSpPr>
        <cdr:cNvPr id="41" name="Curved Connector 40"/>
        <cdr:cNvCxnSpPr/>
      </cdr:nvCxnSpPr>
      <cdr:spPr bwMode="auto">
        <a:xfrm xmlns:a="http://schemas.openxmlformats.org/drawingml/2006/main" rot="5400000" flipH="1" flipV="1">
          <a:off x="4680528" y="2100001"/>
          <a:ext cx="577272" cy="76158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0.61936</cdr:y>
    </cdr:from>
    <cdr:to>
      <cdr:x>0.84375</cdr:x>
      <cdr:y>0.7702</cdr:y>
    </cdr:to>
    <cdr:cxnSp macro="">
      <cdr:nvCxnSpPr>
        <cdr:cNvPr id="45" name="Curved Connector 44"/>
        <cdr:cNvCxnSpPr/>
      </cdr:nvCxnSpPr>
      <cdr:spPr bwMode="auto">
        <a:xfrm xmlns:a="http://schemas.openxmlformats.org/drawingml/2006/main" flipV="1">
          <a:off x="5410200" y="2301169"/>
          <a:ext cx="762000" cy="56041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0.79167</cdr:x>
      <cdr:y>0.56522</cdr:y>
    </cdr:from>
    <cdr:to>
      <cdr:x>0.80208</cdr:x>
      <cdr:y>0.9065</cdr:y>
    </cdr:to>
    <cdr:cxnSp macro="">
      <cdr:nvCxnSpPr>
        <cdr:cNvPr id="47" name="Curved Connector 46"/>
        <cdr:cNvCxnSpPr/>
      </cdr:nvCxnSpPr>
      <cdr:spPr bwMode="auto">
        <a:xfrm xmlns:a="http://schemas.openxmlformats.org/drawingml/2006/main" rot="16200000" flipV="1">
          <a:off x="5791199" y="2100000"/>
          <a:ext cx="76201" cy="1267969"/>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0.8125</cdr:x>
      <cdr:y>0.59886</cdr:y>
    </cdr:from>
    <cdr:to>
      <cdr:x>0.9375</cdr:x>
      <cdr:y>0.84497</cdr:y>
    </cdr:to>
    <cdr:cxnSp macro="">
      <cdr:nvCxnSpPr>
        <cdr:cNvPr id="49" name="Curved Connector 48"/>
        <cdr:cNvCxnSpPr/>
      </cdr:nvCxnSpPr>
      <cdr:spPr bwMode="auto">
        <a:xfrm xmlns:a="http://schemas.openxmlformats.org/drawingml/2006/main">
          <a:off x="5943600" y="2224969"/>
          <a:ext cx="914400" cy="9144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0.5</cdr:y>
    </cdr:from>
    <cdr:to>
      <cdr:x>0.83333</cdr:x>
      <cdr:y>0.50342</cdr:y>
    </cdr:to>
    <cdr:cxnSp macro="">
      <cdr:nvCxnSpPr>
        <cdr:cNvPr id="51" name="Curved Connector 50"/>
        <cdr:cNvCxnSpPr/>
      </cdr:nvCxnSpPr>
      <cdr:spPr bwMode="auto">
        <a:xfrm xmlns:a="http://schemas.openxmlformats.org/drawingml/2006/main" rot="10800000">
          <a:off x="4972049" y="1857685"/>
          <a:ext cx="1123951"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0.82292</cdr:x>
      <cdr:y>0.67908</cdr:y>
    </cdr:to>
    <cdr:cxnSp macro="">
      <cdr:nvCxnSpPr>
        <cdr:cNvPr id="53" name="Curved Connector 52"/>
        <cdr:cNvCxnSpPr/>
      </cdr:nvCxnSpPr>
      <cdr:spPr bwMode="auto">
        <a:xfrm xmlns:a="http://schemas.openxmlformats.org/drawingml/2006/main" rot="16200000" flipH="1">
          <a:off x="5562600" y="1857684"/>
          <a:ext cx="457201" cy="66534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0.41536</cdr:x>
      <cdr:y>0.5</cdr:y>
    </cdr:from>
    <cdr:to>
      <cdr:x>0.63853</cdr:x>
      <cdr:y>0.7702</cdr:y>
    </cdr:to>
    <cdr:cxnSp macro="">
      <cdr:nvCxnSpPr>
        <cdr:cNvPr id="55" name="Curved Connector 54"/>
        <cdr:cNvCxnSpPr/>
      </cdr:nvCxnSpPr>
      <cdr:spPr bwMode="auto">
        <a:xfrm xmlns:a="http://schemas.openxmlformats.org/drawingml/2006/main" rot="10800000">
          <a:off x="3038475" y="1857686"/>
          <a:ext cx="1632529" cy="1003895"/>
        </a:xfrm>
        <a:prstGeom xmlns:a="http://schemas.openxmlformats.org/drawingml/2006/main" prst="curvedConnector3">
          <a:avLst>
            <a:gd name="adj1" fmla="val -59396"/>
          </a:avLst>
        </a:prstGeom>
        <a:ln xmlns:a="http://schemas.openxmlformats.org/drawingml/2006/main">
          <a:tailEnd type="arrow"/>
        </a:ln>
        <a:extLst xmlns:a="http://schemas.openxmlformats.org/drawingml/2006/main"/>
      </cdr:spPr>
      <cdr:style>
        <a:lnRef xmlns:a="http://schemas.openxmlformats.org/drawingml/2006/main" idx="2">
          <a:schemeClr val="accent4"/>
        </a:lnRef>
        <a:fillRef xmlns:a="http://schemas.openxmlformats.org/drawingml/2006/main" idx="0">
          <a:schemeClr val="accent4"/>
        </a:fillRef>
        <a:effectRef xmlns:a="http://schemas.openxmlformats.org/drawingml/2006/main" idx="1">
          <a:schemeClr val="accent4"/>
        </a:effectRef>
        <a:fontRef xmlns:a="http://schemas.openxmlformats.org/drawingml/2006/main" idx="minor">
          <a:schemeClr val="tx1"/>
        </a:fontRef>
      </cdr:style>
    </cdr:cxnSp>
  </cdr:relSizeAnchor>
  <cdr:relSizeAnchor xmlns:cdr="http://schemas.openxmlformats.org/drawingml/2006/chartDrawing">
    <cdr:from>
      <cdr:x>0.57292</cdr:x>
      <cdr:y>0.56522</cdr:y>
    </cdr:from>
    <cdr:to>
      <cdr:x>0.77083</cdr:x>
      <cdr:y>0.63987</cdr:y>
    </cdr:to>
    <cdr:cxnSp macro="">
      <cdr:nvCxnSpPr>
        <cdr:cNvPr id="57" name="Curved Connector 56"/>
        <cdr:cNvCxnSpPr/>
      </cdr:nvCxnSpPr>
      <cdr:spPr bwMode="auto">
        <a:xfrm xmlns:a="http://schemas.openxmlformats.org/drawingml/2006/main" flipV="1">
          <a:off x="4190998" y="2100001"/>
          <a:ext cx="14478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0.57292</cdr:x>
      <cdr:y>0.56522</cdr:y>
    </cdr:from>
    <cdr:to>
      <cdr:x>0.70833</cdr:x>
      <cdr:y>0.63987</cdr:y>
    </cdr:to>
    <cdr:cxnSp macro="">
      <cdr:nvCxnSpPr>
        <cdr:cNvPr id="59" name="Curved Connector 58"/>
        <cdr:cNvCxnSpPr/>
      </cdr:nvCxnSpPr>
      <cdr:spPr bwMode="auto">
        <a:xfrm xmlns:a="http://schemas.openxmlformats.org/drawingml/2006/main" flipV="1">
          <a:off x="4190998" y="2100001"/>
          <a:ext cx="9906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0.73958</cdr:x>
      <cdr:y>0.59886</cdr:y>
    </cdr:to>
    <cdr:cxnSp macro="">
      <cdr:nvCxnSpPr>
        <cdr:cNvPr id="61" name="Curved Connector 60"/>
        <cdr:cNvCxnSpPr/>
      </cdr:nvCxnSpPr>
      <cdr:spPr bwMode="auto">
        <a:xfrm xmlns:a="http://schemas.openxmlformats.org/drawingml/2006/main" flipV="1">
          <a:off x="4680529" y="2100001"/>
          <a:ext cx="729671" cy="1249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0.5</cdr:y>
    </cdr:from>
    <cdr:to>
      <cdr:x>0.82292</cdr:x>
      <cdr:y>0.56522</cdr:y>
    </cdr:to>
    <cdr:cxnSp macro="">
      <cdr:nvCxnSpPr>
        <cdr:cNvPr id="63" name="Curved Connector 62"/>
        <cdr:cNvCxnSpPr/>
      </cdr:nvCxnSpPr>
      <cdr:spPr bwMode="auto">
        <a:xfrm xmlns:a="http://schemas.openxmlformats.org/drawingml/2006/main" flipV="1">
          <a:off x="5410200" y="1857685"/>
          <a:ext cx="609600" cy="242316"/>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0.60638</cdr:x>
      <cdr:y>0.56522</cdr:y>
    </cdr:from>
    <cdr:to>
      <cdr:x>0.70833</cdr:x>
      <cdr:y>0.67908</cdr:y>
    </cdr:to>
    <cdr:cxnSp macro="">
      <cdr:nvCxnSpPr>
        <cdr:cNvPr id="67" name="Curved Connector 66"/>
        <cdr:cNvCxnSpPr/>
      </cdr:nvCxnSpPr>
      <cdr:spPr bwMode="auto">
        <a:xfrm xmlns:a="http://schemas.openxmlformats.org/drawingml/2006/main" flipV="1">
          <a:off x="4435763" y="2100001"/>
          <a:ext cx="745837" cy="423025"/>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userShapes>
</file>

<file path=ppt/drawings/drawing4.xml><?xml version="1.0" encoding="utf-8"?>
<c:userShapes xmlns:c="http://schemas.openxmlformats.org/drawingml/2006/chart">
  <cdr:relSizeAnchor xmlns:cdr="http://schemas.openxmlformats.org/drawingml/2006/chartDrawing">
    <cdr:from>
      <cdr:x>0.69287</cdr:x>
      <cdr:y>0.20811</cdr:y>
    </cdr:from>
    <cdr:to>
      <cdr:x>0.92875</cdr:x>
      <cdr:y>0.56437</cdr:y>
    </cdr:to>
    <cdr:sp macro="" textlink="">
      <cdr:nvSpPr>
        <cdr:cNvPr id="10" name="TextBox 9"/>
        <cdr:cNvSpPr txBox="1"/>
      </cdr:nvSpPr>
      <cdr:spPr>
        <a:xfrm xmlns:a="http://schemas.openxmlformats.org/drawingml/2006/main">
          <a:off x="2686051" y="561976"/>
          <a:ext cx="914400" cy="9620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a:t>SS</a:t>
          </a:r>
          <a:endParaRPr lang="el-GR" sz="1100" b="1"/>
        </a:p>
      </cdr:txBody>
    </cdr:sp>
  </cdr:relSizeAnchor>
  <cdr:relSizeAnchor xmlns:cdr="http://schemas.openxmlformats.org/drawingml/2006/chartDrawing">
    <cdr:from>
      <cdr:x>0.89238</cdr:x>
      <cdr:y>0.4903</cdr:y>
    </cdr:from>
    <cdr:to>
      <cdr:x>0.90418</cdr:x>
      <cdr:y>0.50723</cdr:y>
    </cdr:to>
    <cdr:sp macro="" textlink="">
      <cdr:nvSpPr>
        <cdr:cNvPr id="11" name="TextBox 10"/>
        <cdr:cNvSpPr txBox="1"/>
      </cdr:nvSpPr>
      <cdr:spPr>
        <a:xfrm xmlns:a="http://schemas.openxmlformats.org/drawingml/2006/main">
          <a:off x="3459482" y="1323976"/>
          <a:ext cx="45719"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a:p>
      </cdr:txBody>
    </cdr:sp>
  </cdr:relSizeAnchor>
  <cdr:relSizeAnchor xmlns:cdr="http://schemas.openxmlformats.org/drawingml/2006/chartDrawing">
    <cdr:from>
      <cdr:x>0.1941</cdr:x>
      <cdr:y>0.3739</cdr:y>
    </cdr:from>
    <cdr:to>
      <cdr:x>1</cdr:x>
      <cdr:y>1</cdr:y>
    </cdr:to>
    <cdr:sp macro="" textlink="">
      <cdr:nvSpPr>
        <cdr:cNvPr id="12" name="TextBox 11"/>
        <cdr:cNvSpPr txBox="1"/>
      </cdr:nvSpPr>
      <cdr:spPr>
        <a:xfrm xmlns:a="http://schemas.openxmlformats.org/drawingml/2006/main">
          <a:off x="752476" y="1009651"/>
          <a:ext cx="3124199" cy="16906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50" b="1"/>
            <a:t>DD</a:t>
          </a:r>
          <a:endParaRPr lang="el-GR" sz="1100" b="1"/>
        </a:p>
      </cdr:txBody>
    </cdr:sp>
  </cdr:relSizeAnchor>
  <cdr:relSizeAnchor xmlns:cdr="http://schemas.openxmlformats.org/drawingml/2006/chartDrawing">
    <cdr:from>
      <cdr:x>0.38575</cdr:x>
      <cdr:y>0.51146</cdr:y>
    </cdr:from>
    <cdr:to>
      <cdr:x>0.64374</cdr:x>
      <cdr:y>0.74074</cdr:y>
    </cdr:to>
    <cdr:cxnSp macro="">
      <cdr:nvCxnSpPr>
        <cdr:cNvPr id="17" name="Curved Connector 16"/>
        <cdr:cNvCxnSpPr/>
      </cdr:nvCxnSpPr>
      <cdr:spPr>
        <a:xfrm xmlns:a="http://schemas.openxmlformats.org/drawingml/2006/main" rot="10800000">
          <a:off x="1495427" y="1381127"/>
          <a:ext cx="1000125" cy="619125"/>
        </a:xfrm>
        <a:prstGeom xmlns:a="http://schemas.openxmlformats.org/drawingml/2006/main" prst="curvedConnector3">
          <a:avLst>
            <a:gd name="adj1" fmla="val -37619"/>
          </a:avLst>
        </a:prstGeom>
        <a:ln xmlns:a="http://schemas.openxmlformats.org/drawingml/2006/main">
          <a:tailEnd type="arrow"/>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0.27083</cdr:x>
      <cdr:y>0.30508</cdr:y>
    </cdr:from>
    <cdr:to>
      <cdr:x>0.41667</cdr:x>
      <cdr:y>0.47172</cdr:y>
    </cdr:to>
    <cdr:sp macro="" textlink="">
      <cdr:nvSpPr>
        <cdr:cNvPr id="2" name="TextBox 1"/>
        <cdr:cNvSpPr txBox="1"/>
      </cdr:nvSpPr>
      <cdr:spPr>
        <a:xfrm xmlns:a="http://schemas.openxmlformats.org/drawingml/2006/main">
          <a:off x="1981200" y="1133475"/>
          <a:ext cx="1066800" cy="6191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0.41019</cdr:y>
    </cdr:from>
    <cdr:to>
      <cdr:x>0.39583</cdr:x>
      <cdr:y>0.53694</cdr:y>
    </cdr:to>
    <cdr:sp macro="" textlink="">
      <cdr:nvSpPr>
        <cdr:cNvPr id="3" name="TextBox 2"/>
        <cdr:cNvSpPr txBox="1"/>
      </cdr:nvSpPr>
      <cdr:spPr>
        <a:xfrm xmlns:a="http://schemas.openxmlformats.org/drawingml/2006/main">
          <a:off x="2095500" y="1524000"/>
          <a:ext cx="800100" cy="4709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0.38968</cdr:y>
    </cdr:from>
    <cdr:to>
      <cdr:x>0.40625</cdr:x>
      <cdr:y>0.53694</cdr:y>
    </cdr:to>
    <cdr:sp macro="" textlink="">
      <cdr:nvSpPr>
        <cdr:cNvPr id="4" name="TextBox 3"/>
        <cdr:cNvSpPr txBox="1"/>
      </cdr:nvSpPr>
      <cdr:spPr>
        <a:xfrm xmlns:a="http://schemas.openxmlformats.org/drawingml/2006/main">
          <a:off x="2095500" y="1447800"/>
          <a:ext cx="876300" cy="5471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0.3125</cdr:x>
      <cdr:y>0.38968</cdr:y>
    </cdr:from>
    <cdr:to>
      <cdr:x>0.39583</cdr:x>
      <cdr:y>0.60216</cdr:y>
    </cdr:to>
    <cdr:sp macro="" textlink="">
      <cdr:nvSpPr>
        <cdr:cNvPr id="5" name="TextBox 4"/>
        <cdr:cNvSpPr txBox="1"/>
      </cdr:nvSpPr>
      <cdr:spPr>
        <a:xfrm xmlns:a="http://schemas.openxmlformats.org/drawingml/2006/main">
          <a:off x="2286000" y="1447800"/>
          <a:ext cx="609600" cy="7894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O</a:t>
          </a:r>
          <a:endParaRPr lang="el-GR" sz="1800" b="1" dirty="0"/>
        </a:p>
      </cdr:txBody>
    </cdr:sp>
  </cdr:relSizeAnchor>
  <cdr:relSizeAnchor xmlns:cdr="http://schemas.openxmlformats.org/drawingml/2006/chartDrawing">
    <cdr:from>
      <cdr:x>0.8125</cdr:x>
      <cdr:y>0.59886</cdr:y>
    </cdr:from>
    <cdr:to>
      <cdr:x>0.82292</cdr:x>
      <cdr:y>0.60227</cdr:y>
    </cdr:to>
    <cdr:cxnSp macro="">
      <cdr:nvCxnSpPr>
        <cdr:cNvPr id="7" name="Curved Connector 6"/>
        <cdr:cNvCxnSpPr/>
      </cdr:nvCxnSpPr>
      <cdr:spPr bwMode="auto">
        <a:xfrm xmlns:a="http://schemas.openxmlformats.org/drawingml/2006/main" rot="10800000">
          <a:off x="5943600" y="2224969"/>
          <a:ext cx="76200"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0.8125</cdr:x>
      <cdr:y>0.56522</cdr:y>
    </cdr:to>
    <cdr:cxnSp macro="">
      <cdr:nvCxnSpPr>
        <cdr:cNvPr id="13" name="Curved Connector 12"/>
        <cdr:cNvCxnSpPr/>
      </cdr:nvCxnSpPr>
      <cdr:spPr bwMode="auto">
        <a:xfrm xmlns:a="http://schemas.openxmlformats.org/drawingml/2006/main" rot="10800000">
          <a:off x="5562604" y="1857687"/>
          <a:ext cx="380999" cy="242315"/>
        </a:xfrm>
        <a:prstGeom xmlns:a="http://schemas.openxmlformats.org/drawingml/2006/main" prst="curvedConnector3">
          <a:avLst>
            <a:gd name="adj1" fmla="val 50000"/>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0.72464</cdr:y>
    </cdr:from>
    <cdr:to>
      <cdr:x>0.76042</cdr:x>
      <cdr:y>0.7702</cdr:y>
    </cdr:to>
    <cdr:cxnSp macro="">
      <cdr:nvCxnSpPr>
        <cdr:cNvPr id="25" name="Curved Connector 24"/>
        <cdr:cNvCxnSpPr/>
      </cdr:nvCxnSpPr>
      <cdr:spPr bwMode="auto">
        <a:xfrm xmlns:a="http://schemas.openxmlformats.org/drawingml/2006/main" flipV="1">
          <a:off x="4972050" y="2692303"/>
          <a:ext cx="59055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0.61936</cdr:y>
    </cdr:from>
    <cdr:to>
      <cdr:x>0.79167</cdr:x>
      <cdr:y>0.72464</cdr:y>
    </cdr:to>
    <cdr:cxnSp macro="">
      <cdr:nvCxnSpPr>
        <cdr:cNvPr id="27" name="Curved Connector 26"/>
        <cdr:cNvCxnSpPr/>
      </cdr:nvCxnSpPr>
      <cdr:spPr bwMode="auto">
        <a:xfrm xmlns:a="http://schemas.openxmlformats.org/drawingml/2006/main" rot="5400000" flipH="1" flipV="1">
          <a:off x="5562600" y="2301169"/>
          <a:ext cx="228600" cy="391134"/>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0.70833</cdr:x>
      <cdr:y>0.7702</cdr:y>
    </cdr:from>
    <cdr:to>
      <cdr:x>0.72917</cdr:x>
      <cdr:y>0.77362</cdr:y>
    </cdr:to>
    <cdr:cxnSp macro="">
      <cdr:nvCxnSpPr>
        <cdr:cNvPr id="29" name="Curved Connector 28"/>
        <cdr:cNvCxnSpPr/>
      </cdr:nvCxnSpPr>
      <cdr:spPr bwMode="auto">
        <a:xfrm xmlns:a="http://schemas.openxmlformats.org/drawingml/2006/main" rot="10800000">
          <a:off x="5181599" y="2861581"/>
          <a:ext cx="152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0.83333</cdr:x>
      <cdr:y>0.50342</cdr:y>
    </cdr:to>
    <cdr:cxnSp macro="">
      <cdr:nvCxnSpPr>
        <cdr:cNvPr id="33" name="Curved Connector 32"/>
        <cdr:cNvCxnSpPr/>
      </cdr:nvCxnSpPr>
      <cdr:spPr bwMode="auto">
        <a:xfrm xmlns:a="http://schemas.openxmlformats.org/drawingml/2006/main" rot="10800000">
          <a:off x="3047999" y="1857684"/>
          <a:ext cx="30480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0.46875</cdr:x>
      <cdr:y>0.43478</cdr:y>
    </cdr:from>
    <cdr:to>
      <cdr:x>0.84375</cdr:x>
      <cdr:y>0.53733</cdr:y>
    </cdr:to>
    <cdr:cxnSp macro="">
      <cdr:nvCxnSpPr>
        <cdr:cNvPr id="35" name="Curved Connector 34"/>
        <cdr:cNvCxnSpPr/>
      </cdr:nvCxnSpPr>
      <cdr:spPr bwMode="auto">
        <a:xfrm xmlns:a="http://schemas.openxmlformats.org/drawingml/2006/main" rot="10800000">
          <a:off x="3428999" y="1615368"/>
          <a:ext cx="2743201" cy="3810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0.65625</cdr:x>
      <cdr:y>0.7702</cdr:y>
    </cdr:from>
    <cdr:to>
      <cdr:x>0.72917</cdr:x>
      <cdr:y>0.77362</cdr:y>
    </cdr:to>
    <cdr:cxnSp macro="">
      <cdr:nvCxnSpPr>
        <cdr:cNvPr id="37" name="Curved Connector 36"/>
        <cdr:cNvCxnSpPr/>
      </cdr:nvCxnSpPr>
      <cdr:spPr bwMode="auto">
        <a:xfrm xmlns:a="http://schemas.openxmlformats.org/drawingml/2006/main" rot="10800000">
          <a:off x="4800599" y="2861581"/>
          <a:ext cx="533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0.63897</cdr:x>
      <cdr:y>0.72635</cdr:y>
    </cdr:from>
    <cdr:to>
      <cdr:x>0.6407</cdr:x>
      <cdr:y>0.77191</cdr:y>
    </cdr:to>
    <cdr:cxnSp macro="">
      <cdr:nvCxnSpPr>
        <cdr:cNvPr id="39" name="Curved Connector 38"/>
        <cdr:cNvCxnSpPr/>
      </cdr:nvCxnSpPr>
      <cdr:spPr bwMode="auto">
        <a:xfrm xmlns:a="http://schemas.openxmlformats.org/drawingml/2006/main" rot="5400000" flipH="1" flipV="1">
          <a:off x="4674179" y="2698653"/>
          <a:ext cx="1270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0.71875</cdr:x>
      <cdr:y>0.7702</cdr:y>
    </cdr:to>
    <cdr:cxnSp macro="">
      <cdr:nvCxnSpPr>
        <cdr:cNvPr id="41" name="Curved Connector 40"/>
        <cdr:cNvCxnSpPr/>
      </cdr:nvCxnSpPr>
      <cdr:spPr bwMode="auto">
        <a:xfrm xmlns:a="http://schemas.openxmlformats.org/drawingml/2006/main" rot="5400000" flipH="1" flipV="1">
          <a:off x="4680528" y="2100001"/>
          <a:ext cx="577272" cy="76158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0.61936</cdr:y>
    </cdr:from>
    <cdr:to>
      <cdr:x>0.84375</cdr:x>
      <cdr:y>0.7702</cdr:y>
    </cdr:to>
    <cdr:cxnSp macro="">
      <cdr:nvCxnSpPr>
        <cdr:cNvPr id="45" name="Curved Connector 44"/>
        <cdr:cNvCxnSpPr/>
      </cdr:nvCxnSpPr>
      <cdr:spPr bwMode="auto">
        <a:xfrm xmlns:a="http://schemas.openxmlformats.org/drawingml/2006/main" flipV="1">
          <a:off x="5410200" y="2301169"/>
          <a:ext cx="762000" cy="56041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0.79167</cdr:x>
      <cdr:y>0.56522</cdr:y>
    </cdr:from>
    <cdr:to>
      <cdr:x>0.80208</cdr:x>
      <cdr:y>0.9065</cdr:y>
    </cdr:to>
    <cdr:cxnSp macro="">
      <cdr:nvCxnSpPr>
        <cdr:cNvPr id="47" name="Curved Connector 46"/>
        <cdr:cNvCxnSpPr/>
      </cdr:nvCxnSpPr>
      <cdr:spPr bwMode="auto">
        <a:xfrm xmlns:a="http://schemas.openxmlformats.org/drawingml/2006/main" rot="16200000" flipV="1">
          <a:off x="5791199" y="2100000"/>
          <a:ext cx="76201" cy="1267969"/>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0.8125</cdr:x>
      <cdr:y>0.59886</cdr:y>
    </cdr:from>
    <cdr:to>
      <cdr:x>0.9375</cdr:x>
      <cdr:y>0.84497</cdr:y>
    </cdr:to>
    <cdr:cxnSp macro="">
      <cdr:nvCxnSpPr>
        <cdr:cNvPr id="49" name="Curved Connector 48"/>
        <cdr:cNvCxnSpPr/>
      </cdr:nvCxnSpPr>
      <cdr:spPr bwMode="auto">
        <a:xfrm xmlns:a="http://schemas.openxmlformats.org/drawingml/2006/main">
          <a:off x="5943600" y="2224969"/>
          <a:ext cx="914400" cy="9144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0.5</cdr:y>
    </cdr:from>
    <cdr:to>
      <cdr:x>0.83333</cdr:x>
      <cdr:y>0.50342</cdr:y>
    </cdr:to>
    <cdr:cxnSp macro="">
      <cdr:nvCxnSpPr>
        <cdr:cNvPr id="51" name="Curved Connector 50"/>
        <cdr:cNvCxnSpPr/>
      </cdr:nvCxnSpPr>
      <cdr:spPr bwMode="auto">
        <a:xfrm xmlns:a="http://schemas.openxmlformats.org/drawingml/2006/main" rot="10800000">
          <a:off x="4972049" y="1857685"/>
          <a:ext cx="1123951"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0.82292</cdr:x>
      <cdr:y>0.67908</cdr:y>
    </cdr:to>
    <cdr:cxnSp macro="">
      <cdr:nvCxnSpPr>
        <cdr:cNvPr id="53" name="Curved Connector 52"/>
        <cdr:cNvCxnSpPr/>
      </cdr:nvCxnSpPr>
      <cdr:spPr bwMode="auto">
        <a:xfrm xmlns:a="http://schemas.openxmlformats.org/drawingml/2006/main" rot="16200000" flipH="1">
          <a:off x="5562600" y="1857684"/>
          <a:ext cx="457201" cy="66534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0.63984</cdr:x>
      <cdr:y>0.7702</cdr:y>
    </cdr:to>
    <cdr:cxnSp macro="">
      <cdr:nvCxnSpPr>
        <cdr:cNvPr id="55" name="Curved Connector 54"/>
        <cdr:cNvCxnSpPr/>
      </cdr:nvCxnSpPr>
      <cdr:spPr bwMode="auto">
        <a:xfrm xmlns:a="http://schemas.openxmlformats.org/drawingml/2006/main" rot="10800000">
          <a:off x="3048003" y="1857685"/>
          <a:ext cx="1632527" cy="1003896"/>
        </a:xfrm>
        <a:prstGeom xmlns:a="http://schemas.openxmlformats.org/drawingml/2006/main" prst="curvedConnector3">
          <a:avLst>
            <a:gd name="adj1" fmla="val -83027"/>
          </a:avLst>
        </a:prstGeom>
        <a:ln xmlns:a="http://schemas.openxmlformats.org/drawingml/2006/main">
          <a:tailEnd type="arrow"/>
        </a:ln>
        <a:extLst xmlns:a="http://schemas.openxmlformats.org/drawingml/2006/main"/>
      </cdr:spPr>
      <cdr:style>
        <a:lnRef xmlns:a="http://schemas.openxmlformats.org/drawingml/2006/main" idx="2">
          <a:schemeClr val="accent4"/>
        </a:lnRef>
        <a:fillRef xmlns:a="http://schemas.openxmlformats.org/drawingml/2006/main" idx="0">
          <a:schemeClr val="accent4"/>
        </a:fillRef>
        <a:effectRef xmlns:a="http://schemas.openxmlformats.org/drawingml/2006/main" idx="1">
          <a:schemeClr val="accent4"/>
        </a:effectRef>
        <a:fontRef xmlns:a="http://schemas.openxmlformats.org/drawingml/2006/main" idx="minor">
          <a:schemeClr val="tx1"/>
        </a:fontRef>
      </cdr:style>
    </cdr:cxnSp>
  </cdr:relSizeAnchor>
  <cdr:relSizeAnchor xmlns:cdr="http://schemas.openxmlformats.org/drawingml/2006/chartDrawing">
    <cdr:from>
      <cdr:x>0.57292</cdr:x>
      <cdr:y>0.56522</cdr:y>
    </cdr:from>
    <cdr:to>
      <cdr:x>0.77083</cdr:x>
      <cdr:y>0.63987</cdr:y>
    </cdr:to>
    <cdr:cxnSp macro="">
      <cdr:nvCxnSpPr>
        <cdr:cNvPr id="57" name="Curved Connector 56"/>
        <cdr:cNvCxnSpPr/>
      </cdr:nvCxnSpPr>
      <cdr:spPr bwMode="auto">
        <a:xfrm xmlns:a="http://schemas.openxmlformats.org/drawingml/2006/main" flipV="1">
          <a:off x="4190998" y="2100001"/>
          <a:ext cx="14478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0.57292</cdr:x>
      <cdr:y>0.56522</cdr:y>
    </cdr:from>
    <cdr:to>
      <cdr:x>0.70833</cdr:x>
      <cdr:y>0.63987</cdr:y>
    </cdr:to>
    <cdr:cxnSp macro="">
      <cdr:nvCxnSpPr>
        <cdr:cNvPr id="59" name="Curved Connector 58"/>
        <cdr:cNvCxnSpPr/>
      </cdr:nvCxnSpPr>
      <cdr:spPr bwMode="auto">
        <a:xfrm xmlns:a="http://schemas.openxmlformats.org/drawingml/2006/main" flipV="1">
          <a:off x="4190998" y="2100001"/>
          <a:ext cx="9906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0.73958</cdr:x>
      <cdr:y>0.59886</cdr:y>
    </cdr:to>
    <cdr:cxnSp macro="">
      <cdr:nvCxnSpPr>
        <cdr:cNvPr id="61" name="Curved Connector 60"/>
        <cdr:cNvCxnSpPr/>
      </cdr:nvCxnSpPr>
      <cdr:spPr bwMode="auto">
        <a:xfrm xmlns:a="http://schemas.openxmlformats.org/drawingml/2006/main" flipV="1">
          <a:off x="4680529" y="2100001"/>
          <a:ext cx="729671" cy="1249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0.5</cdr:y>
    </cdr:from>
    <cdr:to>
      <cdr:x>0.82292</cdr:x>
      <cdr:y>0.56522</cdr:y>
    </cdr:to>
    <cdr:cxnSp macro="">
      <cdr:nvCxnSpPr>
        <cdr:cNvPr id="63" name="Curved Connector 62"/>
        <cdr:cNvCxnSpPr/>
      </cdr:nvCxnSpPr>
      <cdr:spPr bwMode="auto">
        <a:xfrm xmlns:a="http://schemas.openxmlformats.org/drawingml/2006/main" flipV="1">
          <a:off x="5410200" y="1857685"/>
          <a:ext cx="609600" cy="242316"/>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0.60638</cdr:x>
      <cdr:y>0.56522</cdr:y>
    </cdr:from>
    <cdr:to>
      <cdr:x>0.70833</cdr:x>
      <cdr:y>0.67908</cdr:y>
    </cdr:to>
    <cdr:cxnSp macro="">
      <cdr:nvCxnSpPr>
        <cdr:cNvPr id="67" name="Curved Connector 66"/>
        <cdr:cNvCxnSpPr/>
      </cdr:nvCxnSpPr>
      <cdr:spPr bwMode="auto">
        <a:xfrm xmlns:a="http://schemas.openxmlformats.org/drawingml/2006/main" flipV="1">
          <a:off x="4435763" y="2100001"/>
          <a:ext cx="745837" cy="423025"/>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userShapes>
</file>

<file path=ppt/drawings/drawing5.xml><?xml version="1.0" encoding="utf-8"?>
<c:userShapes xmlns:c="http://schemas.openxmlformats.org/drawingml/2006/chart">
  <cdr:relSizeAnchor xmlns:cdr="http://schemas.openxmlformats.org/drawingml/2006/chartDrawing">
    <cdr:from>
      <cdr:x>0.69287</cdr:x>
      <cdr:y>0.20811</cdr:y>
    </cdr:from>
    <cdr:to>
      <cdr:x>0.92875</cdr:x>
      <cdr:y>0.56437</cdr:y>
    </cdr:to>
    <cdr:sp macro="" textlink="">
      <cdr:nvSpPr>
        <cdr:cNvPr id="10" name="TextBox 9"/>
        <cdr:cNvSpPr txBox="1"/>
      </cdr:nvSpPr>
      <cdr:spPr>
        <a:xfrm xmlns:a="http://schemas.openxmlformats.org/drawingml/2006/main">
          <a:off x="2686051" y="561976"/>
          <a:ext cx="914400" cy="9620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100" b="1"/>
            <a:t>SS</a:t>
          </a:r>
          <a:endParaRPr lang="el-GR" sz="1100" b="1"/>
        </a:p>
      </cdr:txBody>
    </cdr:sp>
  </cdr:relSizeAnchor>
  <cdr:relSizeAnchor xmlns:cdr="http://schemas.openxmlformats.org/drawingml/2006/chartDrawing">
    <cdr:from>
      <cdr:x>0.89238</cdr:x>
      <cdr:y>0.4903</cdr:y>
    </cdr:from>
    <cdr:to>
      <cdr:x>0.90418</cdr:x>
      <cdr:y>0.50723</cdr:y>
    </cdr:to>
    <cdr:sp macro="" textlink="">
      <cdr:nvSpPr>
        <cdr:cNvPr id="11" name="TextBox 10"/>
        <cdr:cNvSpPr txBox="1"/>
      </cdr:nvSpPr>
      <cdr:spPr>
        <a:xfrm xmlns:a="http://schemas.openxmlformats.org/drawingml/2006/main">
          <a:off x="3459482" y="1323976"/>
          <a:ext cx="45719" cy="4571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a:p>
      </cdr:txBody>
    </cdr:sp>
  </cdr:relSizeAnchor>
  <cdr:relSizeAnchor xmlns:cdr="http://schemas.openxmlformats.org/drawingml/2006/chartDrawing">
    <cdr:from>
      <cdr:x>0.1941</cdr:x>
      <cdr:y>0.3739</cdr:y>
    </cdr:from>
    <cdr:to>
      <cdr:x>1</cdr:x>
      <cdr:y>1</cdr:y>
    </cdr:to>
    <cdr:sp macro="" textlink="">
      <cdr:nvSpPr>
        <cdr:cNvPr id="12" name="TextBox 11"/>
        <cdr:cNvSpPr txBox="1"/>
      </cdr:nvSpPr>
      <cdr:spPr>
        <a:xfrm xmlns:a="http://schemas.openxmlformats.org/drawingml/2006/main">
          <a:off x="752476" y="1009651"/>
          <a:ext cx="3124199" cy="1690686"/>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050" b="1"/>
            <a:t>DD</a:t>
          </a:r>
          <a:endParaRPr lang="el-GR" sz="1100" b="1"/>
        </a:p>
      </cdr:txBody>
    </cdr:sp>
  </cdr:relSizeAnchor>
  <cdr:relSizeAnchor xmlns:cdr="http://schemas.openxmlformats.org/drawingml/2006/chartDrawing">
    <cdr:from>
      <cdr:x>0.38575</cdr:x>
      <cdr:y>0.51146</cdr:y>
    </cdr:from>
    <cdr:to>
      <cdr:x>0.64374</cdr:x>
      <cdr:y>0.74074</cdr:y>
    </cdr:to>
    <cdr:cxnSp macro="">
      <cdr:nvCxnSpPr>
        <cdr:cNvPr id="17" name="Curved Connector 16"/>
        <cdr:cNvCxnSpPr/>
      </cdr:nvCxnSpPr>
      <cdr:spPr>
        <a:xfrm xmlns:a="http://schemas.openxmlformats.org/drawingml/2006/main" rot="10800000">
          <a:off x="1495427" y="1381127"/>
          <a:ext cx="1000125" cy="619125"/>
        </a:xfrm>
        <a:prstGeom xmlns:a="http://schemas.openxmlformats.org/drawingml/2006/main" prst="curvedConnector3">
          <a:avLst>
            <a:gd name="adj1" fmla="val -37619"/>
          </a:avLst>
        </a:prstGeom>
        <a:ln xmlns:a="http://schemas.openxmlformats.org/drawingml/2006/main">
          <a:tailEnd type="arrow"/>
        </a:ln>
      </cdr:spPr>
      <cdr:style>
        <a:lnRef xmlns:a="http://schemas.openxmlformats.org/drawingml/2006/main" idx="1">
          <a:schemeClr val="accent4"/>
        </a:lnRef>
        <a:fillRef xmlns:a="http://schemas.openxmlformats.org/drawingml/2006/main" idx="0">
          <a:schemeClr val="accent4"/>
        </a:fillRef>
        <a:effectRef xmlns:a="http://schemas.openxmlformats.org/drawingml/2006/main" idx="0">
          <a:schemeClr val="accent4"/>
        </a:effectRef>
        <a:fontRef xmlns:a="http://schemas.openxmlformats.org/drawingml/2006/main" idx="minor">
          <a:schemeClr val="tx1"/>
        </a:fontRef>
      </cdr:style>
    </cdr:cxnSp>
  </cdr:relSizeAnchor>
  <cdr:relSizeAnchor xmlns:cdr="http://schemas.openxmlformats.org/drawingml/2006/chartDrawing">
    <cdr:from>
      <cdr:x>0.27083</cdr:x>
      <cdr:y>0.30508</cdr:y>
    </cdr:from>
    <cdr:to>
      <cdr:x>0.41667</cdr:x>
      <cdr:y>0.47172</cdr:y>
    </cdr:to>
    <cdr:sp macro="" textlink="">
      <cdr:nvSpPr>
        <cdr:cNvPr id="2" name="TextBox 1"/>
        <cdr:cNvSpPr txBox="1"/>
      </cdr:nvSpPr>
      <cdr:spPr>
        <a:xfrm xmlns:a="http://schemas.openxmlformats.org/drawingml/2006/main">
          <a:off x="1981200" y="1133475"/>
          <a:ext cx="1066800" cy="619125"/>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0.41019</cdr:y>
    </cdr:from>
    <cdr:to>
      <cdr:x>0.39583</cdr:x>
      <cdr:y>0.53694</cdr:y>
    </cdr:to>
    <cdr:sp macro="" textlink="">
      <cdr:nvSpPr>
        <cdr:cNvPr id="3" name="TextBox 2"/>
        <cdr:cNvSpPr txBox="1"/>
      </cdr:nvSpPr>
      <cdr:spPr>
        <a:xfrm xmlns:a="http://schemas.openxmlformats.org/drawingml/2006/main">
          <a:off x="2095500" y="1524000"/>
          <a:ext cx="800100" cy="4709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0.28646</cdr:x>
      <cdr:y>0.38968</cdr:y>
    </cdr:from>
    <cdr:to>
      <cdr:x>0.40625</cdr:x>
      <cdr:y>0.53694</cdr:y>
    </cdr:to>
    <cdr:sp macro="" textlink="">
      <cdr:nvSpPr>
        <cdr:cNvPr id="4" name="TextBox 3"/>
        <cdr:cNvSpPr txBox="1"/>
      </cdr:nvSpPr>
      <cdr:spPr>
        <a:xfrm xmlns:a="http://schemas.openxmlformats.org/drawingml/2006/main">
          <a:off x="2095500" y="1447800"/>
          <a:ext cx="876300" cy="54711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l-GR" sz="1100" dirty="0"/>
        </a:p>
      </cdr:txBody>
    </cdr:sp>
  </cdr:relSizeAnchor>
  <cdr:relSizeAnchor xmlns:cdr="http://schemas.openxmlformats.org/drawingml/2006/chartDrawing">
    <cdr:from>
      <cdr:x>0.3125</cdr:x>
      <cdr:y>0.38968</cdr:y>
    </cdr:from>
    <cdr:to>
      <cdr:x>0.39583</cdr:x>
      <cdr:y>0.60216</cdr:y>
    </cdr:to>
    <cdr:sp macro="" textlink="">
      <cdr:nvSpPr>
        <cdr:cNvPr id="5" name="TextBox 4"/>
        <cdr:cNvSpPr txBox="1"/>
      </cdr:nvSpPr>
      <cdr:spPr>
        <a:xfrm xmlns:a="http://schemas.openxmlformats.org/drawingml/2006/main">
          <a:off x="2286000" y="1447800"/>
          <a:ext cx="609600" cy="78943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800" b="1" dirty="0" smtClean="0"/>
            <a:t>O</a:t>
          </a:r>
          <a:endParaRPr lang="el-GR" sz="1800" b="1" dirty="0"/>
        </a:p>
      </cdr:txBody>
    </cdr:sp>
  </cdr:relSizeAnchor>
  <cdr:relSizeAnchor xmlns:cdr="http://schemas.openxmlformats.org/drawingml/2006/chartDrawing">
    <cdr:from>
      <cdr:x>0.8125</cdr:x>
      <cdr:y>0.59886</cdr:y>
    </cdr:from>
    <cdr:to>
      <cdr:x>0.82292</cdr:x>
      <cdr:y>0.60227</cdr:y>
    </cdr:to>
    <cdr:cxnSp macro="">
      <cdr:nvCxnSpPr>
        <cdr:cNvPr id="7" name="Curved Connector 6"/>
        <cdr:cNvCxnSpPr/>
      </cdr:nvCxnSpPr>
      <cdr:spPr bwMode="auto">
        <a:xfrm xmlns:a="http://schemas.openxmlformats.org/drawingml/2006/main" rot="10800000">
          <a:off x="5943600" y="2224969"/>
          <a:ext cx="76200"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0.8125</cdr:x>
      <cdr:y>0.56522</cdr:y>
    </cdr:to>
    <cdr:cxnSp macro="">
      <cdr:nvCxnSpPr>
        <cdr:cNvPr id="13" name="Curved Connector 12"/>
        <cdr:cNvCxnSpPr/>
      </cdr:nvCxnSpPr>
      <cdr:spPr bwMode="auto">
        <a:xfrm xmlns:a="http://schemas.openxmlformats.org/drawingml/2006/main" rot="10800000">
          <a:off x="5562604" y="1857687"/>
          <a:ext cx="380999" cy="242315"/>
        </a:xfrm>
        <a:prstGeom xmlns:a="http://schemas.openxmlformats.org/drawingml/2006/main" prst="curvedConnector3">
          <a:avLst>
            <a:gd name="adj1" fmla="val 50000"/>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0.72464</cdr:y>
    </cdr:from>
    <cdr:to>
      <cdr:x>0.76042</cdr:x>
      <cdr:y>0.7702</cdr:y>
    </cdr:to>
    <cdr:cxnSp macro="">
      <cdr:nvCxnSpPr>
        <cdr:cNvPr id="25" name="Curved Connector 24"/>
        <cdr:cNvCxnSpPr/>
      </cdr:nvCxnSpPr>
      <cdr:spPr bwMode="auto">
        <a:xfrm xmlns:a="http://schemas.openxmlformats.org/drawingml/2006/main" flipV="1">
          <a:off x="4972050" y="2692303"/>
          <a:ext cx="59055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0.61936</cdr:y>
    </cdr:from>
    <cdr:to>
      <cdr:x>0.79167</cdr:x>
      <cdr:y>0.72464</cdr:y>
    </cdr:to>
    <cdr:cxnSp macro="">
      <cdr:nvCxnSpPr>
        <cdr:cNvPr id="27" name="Curved Connector 26"/>
        <cdr:cNvCxnSpPr/>
      </cdr:nvCxnSpPr>
      <cdr:spPr bwMode="auto">
        <a:xfrm xmlns:a="http://schemas.openxmlformats.org/drawingml/2006/main" rot="5400000" flipH="1" flipV="1">
          <a:off x="5562600" y="2301169"/>
          <a:ext cx="228600" cy="391134"/>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0.70833</cdr:x>
      <cdr:y>0.7702</cdr:y>
    </cdr:from>
    <cdr:to>
      <cdr:x>0.72917</cdr:x>
      <cdr:y>0.77362</cdr:y>
    </cdr:to>
    <cdr:cxnSp macro="">
      <cdr:nvCxnSpPr>
        <cdr:cNvPr id="29" name="Curved Connector 28"/>
        <cdr:cNvCxnSpPr/>
      </cdr:nvCxnSpPr>
      <cdr:spPr bwMode="auto">
        <a:xfrm xmlns:a="http://schemas.openxmlformats.org/drawingml/2006/main" rot="10800000">
          <a:off x="5181599" y="2861581"/>
          <a:ext cx="152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0.83333</cdr:x>
      <cdr:y>0.50342</cdr:y>
    </cdr:to>
    <cdr:cxnSp macro="">
      <cdr:nvCxnSpPr>
        <cdr:cNvPr id="33" name="Curved Connector 32"/>
        <cdr:cNvCxnSpPr/>
      </cdr:nvCxnSpPr>
      <cdr:spPr bwMode="auto">
        <a:xfrm xmlns:a="http://schemas.openxmlformats.org/drawingml/2006/main" rot="10800000">
          <a:off x="3047999" y="1857684"/>
          <a:ext cx="30480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0.46875</cdr:x>
      <cdr:y>0.43478</cdr:y>
    </cdr:from>
    <cdr:to>
      <cdr:x>0.84375</cdr:x>
      <cdr:y>0.53733</cdr:y>
    </cdr:to>
    <cdr:cxnSp macro="">
      <cdr:nvCxnSpPr>
        <cdr:cNvPr id="35" name="Curved Connector 34"/>
        <cdr:cNvCxnSpPr/>
      </cdr:nvCxnSpPr>
      <cdr:spPr bwMode="auto">
        <a:xfrm xmlns:a="http://schemas.openxmlformats.org/drawingml/2006/main" rot="10800000">
          <a:off x="3428999" y="1615368"/>
          <a:ext cx="2743201" cy="3810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0.65625</cdr:x>
      <cdr:y>0.7702</cdr:y>
    </cdr:from>
    <cdr:to>
      <cdr:x>0.72917</cdr:x>
      <cdr:y>0.77362</cdr:y>
    </cdr:to>
    <cdr:cxnSp macro="">
      <cdr:nvCxnSpPr>
        <cdr:cNvPr id="37" name="Curved Connector 36"/>
        <cdr:cNvCxnSpPr/>
      </cdr:nvCxnSpPr>
      <cdr:spPr bwMode="auto">
        <a:xfrm xmlns:a="http://schemas.openxmlformats.org/drawingml/2006/main" rot="10800000">
          <a:off x="4800599" y="2861581"/>
          <a:ext cx="533401" cy="1270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0.63897</cdr:x>
      <cdr:y>0.72635</cdr:y>
    </cdr:from>
    <cdr:to>
      <cdr:x>0.6407</cdr:x>
      <cdr:y>0.77191</cdr:y>
    </cdr:to>
    <cdr:cxnSp macro="">
      <cdr:nvCxnSpPr>
        <cdr:cNvPr id="39" name="Curved Connector 38"/>
        <cdr:cNvCxnSpPr/>
      </cdr:nvCxnSpPr>
      <cdr:spPr bwMode="auto">
        <a:xfrm xmlns:a="http://schemas.openxmlformats.org/drawingml/2006/main" rot="5400000" flipH="1" flipV="1">
          <a:off x="4674179" y="2698653"/>
          <a:ext cx="12700" cy="16927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0.71875</cdr:x>
      <cdr:y>0.7702</cdr:y>
    </cdr:to>
    <cdr:cxnSp macro="">
      <cdr:nvCxnSpPr>
        <cdr:cNvPr id="41" name="Curved Connector 40"/>
        <cdr:cNvCxnSpPr/>
      </cdr:nvCxnSpPr>
      <cdr:spPr bwMode="auto">
        <a:xfrm xmlns:a="http://schemas.openxmlformats.org/drawingml/2006/main" rot="5400000" flipH="1" flipV="1">
          <a:off x="4680528" y="2100001"/>
          <a:ext cx="577272" cy="761581"/>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0.61936</cdr:y>
    </cdr:from>
    <cdr:to>
      <cdr:x>0.84375</cdr:x>
      <cdr:y>0.7702</cdr:y>
    </cdr:to>
    <cdr:cxnSp macro="">
      <cdr:nvCxnSpPr>
        <cdr:cNvPr id="45" name="Curved Connector 44"/>
        <cdr:cNvCxnSpPr/>
      </cdr:nvCxnSpPr>
      <cdr:spPr bwMode="auto">
        <a:xfrm xmlns:a="http://schemas.openxmlformats.org/drawingml/2006/main" flipV="1">
          <a:off x="5410200" y="2301169"/>
          <a:ext cx="762000" cy="56041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0.79167</cdr:x>
      <cdr:y>0.56522</cdr:y>
    </cdr:from>
    <cdr:to>
      <cdr:x>0.80208</cdr:x>
      <cdr:y>0.9065</cdr:y>
    </cdr:to>
    <cdr:cxnSp macro="">
      <cdr:nvCxnSpPr>
        <cdr:cNvPr id="47" name="Curved Connector 46"/>
        <cdr:cNvCxnSpPr/>
      </cdr:nvCxnSpPr>
      <cdr:spPr bwMode="auto">
        <a:xfrm xmlns:a="http://schemas.openxmlformats.org/drawingml/2006/main" rot="16200000" flipV="1">
          <a:off x="5791199" y="2100000"/>
          <a:ext cx="76201" cy="1267969"/>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0.8125</cdr:x>
      <cdr:y>0.59886</cdr:y>
    </cdr:from>
    <cdr:to>
      <cdr:x>0.9375</cdr:x>
      <cdr:y>0.84497</cdr:y>
    </cdr:to>
    <cdr:cxnSp macro="">
      <cdr:nvCxnSpPr>
        <cdr:cNvPr id="49" name="Curved Connector 48"/>
        <cdr:cNvCxnSpPr/>
      </cdr:nvCxnSpPr>
      <cdr:spPr bwMode="auto">
        <a:xfrm xmlns:a="http://schemas.openxmlformats.org/drawingml/2006/main">
          <a:off x="5943600" y="2224969"/>
          <a:ext cx="914400" cy="9144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0.67969</cdr:x>
      <cdr:y>0.5</cdr:y>
    </cdr:from>
    <cdr:to>
      <cdr:x>0.83333</cdr:x>
      <cdr:y>0.50342</cdr:y>
    </cdr:to>
    <cdr:cxnSp macro="">
      <cdr:nvCxnSpPr>
        <cdr:cNvPr id="51" name="Curved Connector 50"/>
        <cdr:cNvCxnSpPr/>
      </cdr:nvCxnSpPr>
      <cdr:spPr bwMode="auto">
        <a:xfrm xmlns:a="http://schemas.openxmlformats.org/drawingml/2006/main" rot="10800000">
          <a:off x="4972049" y="1857685"/>
          <a:ext cx="1123951" cy="12700"/>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0.76042</cdr:x>
      <cdr:y>0.5</cdr:y>
    </cdr:from>
    <cdr:to>
      <cdr:x>0.82292</cdr:x>
      <cdr:y>0.67908</cdr:y>
    </cdr:to>
    <cdr:cxnSp macro="">
      <cdr:nvCxnSpPr>
        <cdr:cNvPr id="53" name="Curved Connector 52"/>
        <cdr:cNvCxnSpPr/>
      </cdr:nvCxnSpPr>
      <cdr:spPr bwMode="auto">
        <a:xfrm xmlns:a="http://schemas.openxmlformats.org/drawingml/2006/main" rot="16200000" flipH="1">
          <a:off x="5562600" y="1857684"/>
          <a:ext cx="457201" cy="665342"/>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0.41667</cdr:x>
      <cdr:y>0.5</cdr:y>
    </cdr:from>
    <cdr:to>
      <cdr:x>0.63984</cdr:x>
      <cdr:y>0.7702</cdr:y>
    </cdr:to>
    <cdr:cxnSp macro="">
      <cdr:nvCxnSpPr>
        <cdr:cNvPr id="55" name="Curved Connector 54"/>
        <cdr:cNvCxnSpPr/>
      </cdr:nvCxnSpPr>
      <cdr:spPr bwMode="auto">
        <a:xfrm xmlns:a="http://schemas.openxmlformats.org/drawingml/2006/main" rot="10800000">
          <a:off x="3048003" y="1857685"/>
          <a:ext cx="1632527" cy="1003896"/>
        </a:xfrm>
        <a:prstGeom xmlns:a="http://schemas.openxmlformats.org/drawingml/2006/main" prst="curvedConnector3">
          <a:avLst>
            <a:gd name="adj1" fmla="val -136413"/>
          </a:avLst>
        </a:prstGeom>
        <a:ln xmlns:a="http://schemas.openxmlformats.org/drawingml/2006/main">
          <a:tailEnd type="arrow"/>
        </a:ln>
        <a:extLst xmlns:a="http://schemas.openxmlformats.org/drawingml/2006/main"/>
      </cdr:spPr>
      <cdr:style>
        <a:lnRef xmlns:a="http://schemas.openxmlformats.org/drawingml/2006/main" idx="2">
          <a:schemeClr val="accent4"/>
        </a:lnRef>
        <a:fillRef xmlns:a="http://schemas.openxmlformats.org/drawingml/2006/main" idx="0">
          <a:schemeClr val="accent4"/>
        </a:fillRef>
        <a:effectRef xmlns:a="http://schemas.openxmlformats.org/drawingml/2006/main" idx="1">
          <a:schemeClr val="accent4"/>
        </a:effectRef>
        <a:fontRef xmlns:a="http://schemas.openxmlformats.org/drawingml/2006/main" idx="minor">
          <a:schemeClr val="tx1"/>
        </a:fontRef>
      </cdr:style>
    </cdr:cxnSp>
  </cdr:relSizeAnchor>
  <cdr:relSizeAnchor xmlns:cdr="http://schemas.openxmlformats.org/drawingml/2006/chartDrawing">
    <cdr:from>
      <cdr:x>0.57292</cdr:x>
      <cdr:y>0.56522</cdr:y>
    </cdr:from>
    <cdr:to>
      <cdr:x>0.77083</cdr:x>
      <cdr:y>0.63987</cdr:y>
    </cdr:to>
    <cdr:cxnSp macro="">
      <cdr:nvCxnSpPr>
        <cdr:cNvPr id="57" name="Curved Connector 56"/>
        <cdr:cNvCxnSpPr/>
      </cdr:nvCxnSpPr>
      <cdr:spPr bwMode="auto">
        <a:xfrm xmlns:a="http://schemas.openxmlformats.org/drawingml/2006/main" flipV="1">
          <a:off x="4190998" y="2100001"/>
          <a:ext cx="14478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0.57292</cdr:x>
      <cdr:y>0.56522</cdr:y>
    </cdr:from>
    <cdr:to>
      <cdr:x>0.70833</cdr:x>
      <cdr:y>0.63987</cdr:y>
    </cdr:to>
    <cdr:cxnSp macro="">
      <cdr:nvCxnSpPr>
        <cdr:cNvPr id="59" name="Curved Connector 58"/>
        <cdr:cNvCxnSpPr/>
      </cdr:nvCxnSpPr>
      <cdr:spPr bwMode="auto">
        <a:xfrm xmlns:a="http://schemas.openxmlformats.org/drawingml/2006/main" flipV="1">
          <a:off x="4190998" y="2100001"/>
          <a:ext cx="990602" cy="2773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0.63984</cdr:x>
      <cdr:y>0.56522</cdr:y>
    </cdr:from>
    <cdr:to>
      <cdr:x>0.73958</cdr:x>
      <cdr:y>0.59886</cdr:y>
    </cdr:to>
    <cdr:cxnSp macro="">
      <cdr:nvCxnSpPr>
        <cdr:cNvPr id="61" name="Curved Connector 60"/>
        <cdr:cNvCxnSpPr/>
      </cdr:nvCxnSpPr>
      <cdr:spPr bwMode="auto">
        <a:xfrm xmlns:a="http://schemas.openxmlformats.org/drawingml/2006/main" flipV="1">
          <a:off x="4680529" y="2100001"/>
          <a:ext cx="729671" cy="124968"/>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0.73958</cdr:x>
      <cdr:y>0.5</cdr:y>
    </cdr:from>
    <cdr:to>
      <cdr:x>0.82292</cdr:x>
      <cdr:y>0.56522</cdr:y>
    </cdr:to>
    <cdr:cxnSp macro="">
      <cdr:nvCxnSpPr>
        <cdr:cNvPr id="63" name="Curved Connector 62"/>
        <cdr:cNvCxnSpPr/>
      </cdr:nvCxnSpPr>
      <cdr:spPr bwMode="auto">
        <a:xfrm xmlns:a="http://schemas.openxmlformats.org/drawingml/2006/main" flipV="1">
          <a:off x="5410200" y="1857685"/>
          <a:ext cx="609600" cy="242316"/>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dr:relSizeAnchor xmlns:cdr="http://schemas.openxmlformats.org/drawingml/2006/chartDrawing">
    <cdr:from>
      <cdr:x>0.60638</cdr:x>
      <cdr:y>0.56522</cdr:y>
    </cdr:from>
    <cdr:to>
      <cdr:x>0.70833</cdr:x>
      <cdr:y>0.67908</cdr:y>
    </cdr:to>
    <cdr:cxnSp macro="">
      <cdr:nvCxnSpPr>
        <cdr:cNvPr id="67" name="Curved Connector 66"/>
        <cdr:cNvCxnSpPr/>
      </cdr:nvCxnSpPr>
      <cdr:spPr bwMode="auto">
        <a:xfrm xmlns:a="http://schemas.openxmlformats.org/drawingml/2006/main" flipV="1">
          <a:off x="4435763" y="2100001"/>
          <a:ext cx="745837" cy="423025"/>
        </a:xfrm>
        <a:prstGeom xmlns:a="http://schemas.openxmlformats.org/drawingml/2006/main" prst="curvedConnector3">
          <a:avLst/>
        </a:prstGeom>
        <a:noFill xmlns:a="http://schemas.openxmlformats.org/drawingml/2006/main"/>
        <a:ln xmlns:a="http://schemas.openxmlformats.org/drawingml/2006/main">
          <a:noFill/>
          <a:tailEnd type="arrow"/>
        </a:ln>
        <a:effectLst xmlns:a="http://schemas.openxmlformats.org/drawingml/2006/main"/>
        <a:extLst xmlns:a="http://schemas.openxmlformats.org/drawingml/2006/main">
          <a:ext uri="{909E8E84-426E-40DD-AFC4-6F175D3DCCD1}"/>
          <a:ext uri="{91240B29-F687-4F45-9708-019B960494DF}"/>
          <a:ext uri="{AF507438-7753-43E0-B8FC-AC1667EBCBE1}"/>
        </a:extLst>
      </cdr:spPr>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Grp="1" noChangeArrowheads="1"/>
          </p:cNvSpPr>
          <p:nvPr>
            <p:ph type="hdr" sz="quarter"/>
          </p:nvPr>
        </p:nvSpPr>
        <p:spPr bwMode="auto">
          <a:xfrm>
            <a:off x="0" y="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t" anchorCtr="0" compatLnSpc="1">
            <a:prstTxWarp prst="textNoShape">
              <a:avLst/>
            </a:prstTxWarp>
          </a:bodyPr>
          <a:lstStyle>
            <a:lvl1pPr algn="l" defTabSz="966788">
              <a:defRPr sz="1300" b="0">
                <a:solidFill>
                  <a:schemeClr val="tx1"/>
                </a:solidFill>
              </a:defRPr>
            </a:lvl1pPr>
          </a:lstStyle>
          <a:p>
            <a:pPr>
              <a:defRPr/>
            </a:pPr>
            <a:endParaRPr lang="el-GR"/>
          </a:p>
        </p:txBody>
      </p:sp>
      <p:sp>
        <p:nvSpPr>
          <p:cNvPr id="104451" name="Rectangle 3"/>
          <p:cNvSpPr>
            <a:spLocks noGrp="1" noChangeArrowheads="1"/>
          </p:cNvSpPr>
          <p:nvPr>
            <p:ph type="dt" sz="quarter" idx="1"/>
          </p:nvPr>
        </p:nvSpPr>
        <p:spPr bwMode="auto">
          <a:xfrm>
            <a:off x="3849688" y="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t" anchorCtr="0" compatLnSpc="1">
            <a:prstTxWarp prst="textNoShape">
              <a:avLst/>
            </a:prstTxWarp>
          </a:bodyPr>
          <a:lstStyle>
            <a:lvl1pPr algn="r" defTabSz="966788">
              <a:defRPr sz="1300" b="0">
                <a:solidFill>
                  <a:schemeClr val="tx1"/>
                </a:solidFill>
              </a:defRPr>
            </a:lvl1pPr>
          </a:lstStyle>
          <a:p>
            <a:pPr>
              <a:defRPr/>
            </a:pPr>
            <a:endParaRPr lang="el-GR"/>
          </a:p>
        </p:txBody>
      </p:sp>
      <p:sp>
        <p:nvSpPr>
          <p:cNvPr id="104452" name="Rectangle 4"/>
          <p:cNvSpPr>
            <a:spLocks noGrp="1" noChangeArrowheads="1"/>
          </p:cNvSpPr>
          <p:nvPr>
            <p:ph type="ftr" sz="quarter" idx="2"/>
          </p:nvPr>
        </p:nvSpPr>
        <p:spPr bwMode="auto">
          <a:xfrm>
            <a:off x="0" y="942975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b" anchorCtr="0" compatLnSpc="1">
            <a:prstTxWarp prst="textNoShape">
              <a:avLst/>
            </a:prstTxWarp>
          </a:bodyPr>
          <a:lstStyle>
            <a:lvl1pPr algn="l" defTabSz="966788">
              <a:defRPr sz="1300" b="0">
                <a:solidFill>
                  <a:schemeClr val="tx1"/>
                </a:solidFill>
              </a:defRPr>
            </a:lvl1pPr>
          </a:lstStyle>
          <a:p>
            <a:pPr>
              <a:defRPr/>
            </a:pPr>
            <a:endParaRPr lang="el-GR"/>
          </a:p>
        </p:txBody>
      </p:sp>
      <p:sp>
        <p:nvSpPr>
          <p:cNvPr id="104453" name="Rectangle 5"/>
          <p:cNvSpPr>
            <a:spLocks noGrp="1" noChangeArrowheads="1"/>
          </p:cNvSpPr>
          <p:nvPr>
            <p:ph type="sldNum" sz="quarter" idx="3"/>
          </p:nvPr>
        </p:nvSpPr>
        <p:spPr bwMode="auto">
          <a:xfrm>
            <a:off x="3849688" y="942975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b" anchorCtr="0" compatLnSpc="1">
            <a:prstTxWarp prst="textNoShape">
              <a:avLst/>
            </a:prstTxWarp>
          </a:bodyPr>
          <a:lstStyle>
            <a:lvl1pPr algn="r" defTabSz="966788">
              <a:defRPr sz="1300" b="0">
                <a:solidFill>
                  <a:schemeClr val="tx1"/>
                </a:solidFill>
              </a:defRPr>
            </a:lvl1pPr>
          </a:lstStyle>
          <a:p>
            <a:pPr>
              <a:defRPr/>
            </a:pPr>
            <a:fld id="{6E97592B-77AA-4C59-975C-54AB372F6A30}" type="slidenum">
              <a:rPr lang="el-GR"/>
              <a:pPr>
                <a:defRPr/>
              </a:pPr>
              <a:t>‹#›</a:t>
            </a:fld>
            <a:endParaRPr lang="el-G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t" anchorCtr="0" compatLnSpc="1">
            <a:prstTxWarp prst="textNoShape">
              <a:avLst/>
            </a:prstTxWarp>
          </a:bodyPr>
          <a:lstStyle>
            <a:lvl1pPr algn="l" defTabSz="966788">
              <a:defRPr sz="1300" b="0">
                <a:solidFill>
                  <a:schemeClr val="tx1"/>
                </a:solidFill>
              </a:defRPr>
            </a:lvl1pPr>
          </a:lstStyle>
          <a:p>
            <a:pPr>
              <a:defRPr/>
            </a:pPr>
            <a:endParaRPr lang="el-GR"/>
          </a:p>
        </p:txBody>
      </p:sp>
      <p:sp>
        <p:nvSpPr>
          <p:cNvPr id="3075" name="Rectangle 3"/>
          <p:cNvSpPr>
            <a:spLocks noGrp="1" noChangeArrowheads="1"/>
          </p:cNvSpPr>
          <p:nvPr>
            <p:ph type="dt" idx="1"/>
          </p:nvPr>
        </p:nvSpPr>
        <p:spPr bwMode="auto">
          <a:xfrm>
            <a:off x="3849688" y="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t" anchorCtr="0" compatLnSpc="1">
            <a:prstTxWarp prst="textNoShape">
              <a:avLst/>
            </a:prstTxWarp>
          </a:bodyPr>
          <a:lstStyle>
            <a:lvl1pPr algn="r" defTabSz="966788">
              <a:defRPr sz="1300" b="0">
                <a:solidFill>
                  <a:schemeClr val="tx1"/>
                </a:solidFill>
              </a:defRPr>
            </a:lvl1pPr>
          </a:lstStyle>
          <a:p>
            <a:pPr>
              <a:defRPr/>
            </a:pPr>
            <a:endParaRPr lang="el-GR"/>
          </a:p>
        </p:txBody>
      </p:sp>
      <p:sp>
        <p:nvSpPr>
          <p:cNvPr id="13316"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t" anchorCtr="0" compatLnSpc="1">
            <a:prstTxWarp prst="textNoShape">
              <a:avLst/>
            </a:prstTxWarp>
          </a:bodyPr>
          <a:lstStyle/>
          <a:p>
            <a:pPr lvl="0"/>
            <a:r>
              <a:rPr lang="el-GR" noProof="0" smtClean="0"/>
              <a:t>Click to edit Master text styles</a:t>
            </a:r>
          </a:p>
          <a:p>
            <a:pPr lvl="1"/>
            <a:r>
              <a:rPr lang="el-GR" noProof="0" smtClean="0"/>
              <a:t>Second level</a:t>
            </a:r>
          </a:p>
          <a:p>
            <a:pPr lvl="2"/>
            <a:r>
              <a:rPr lang="el-GR" noProof="0" smtClean="0"/>
              <a:t>Third level</a:t>
            </a:r>
          </a:p>
          <a:p>
            <a:pPr lvl="3"/>
            <a:r>
              <a:rPr lang="el-GR" noProof="0" smtClean="0"/>
              <a:t>Fourth level</a:t>
            </a:r>
          </a:p>
          <a:p>
            <a:pPr lvl="4"/>
            <a:r>
              <a:rPr lang="el-GR" noProof="0" smtClean="0"/>
              <a:t>Fifth level</a:t>
            </a:r>
          </a:p>
        </p:txBody>
      </p:sp>
      <p:sp>
        <p:nvSpPr>
          <p:cNvPr id="3078" name="Rectangle 6"/>
          <p:cNvSpPr>
            <a:spLocks noGrp="1" noChangeArrowheads="1"/>
          </p:cNvSpPr>
          <p:nvPr>
            <p:ph type="ftr" sz="quarter" idx="4"/>
          </p:nvPr>
        </p:nvSpPr>
        <p:spPr bwMode="auto">
          <a:xfrm>
            <a:off x="0" y="942975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b" anchorCtr="0" compatLnSpc="1">
            <a:prstTxWarp prst="textNoShape">
              <a:avLst/>
            </a:prstTxWarp>
          </a:bodyPr>
          <a:lstStyle>
            <a:lvl1pPr algn="l" defTabSz="966788">
              <a:defRPr sz="1300" b="0">
                <a:solidFill>
                  <a:schemeClr val="tx1"/>
                </a:solidFill>
              </a:defRPr>
            </a:lvl1pPr>
          </a:lstStyle>
          <a:p>
            <a:pPr>
              <a:defRPr/>
            </a:pPr>
            <a:endParaRPr lang="el-GR"/>
          </a:p>
        </p:txBody>
      </p:sp>
      <p:sp>
        <p:nvSpPr>
          <p:cNvPr id="3079" name="Rectangle 7"/>
          <p:cNvSpPr>
            <a:spLocks noGrp="1" noChangeArrowheads="1"/>
          </p:cNvSpPr>
          <p:nvPr>
            <p:ph type="sldNum" sz="quarter" idx="5"/>
          </p:nvPr>
        </p:nvSpPr>
        <p:spPr bwMode="auto">
          <a:xfrm>
            <a:off x="3849688" y="9429750"/>
            <a:ext cx="2946400" cy="495300"/>
          </a:xfrm>
          <a:prstGeom prst="rect">
            <a:avLst/>
          </a:prstGeom>
          <a:noFill/>
          <a:ln>
            <a:noFill/>
          </a:ln>
          <a:effectLst/>
          <a:extLst>
            <a:ext uri="{909E8E84-426E-40DD-AFC4-6F175D3DCCD1}"/>
            <a:ext uri="{91240B29-F687-4F45-9708-019B960494DF}"/>
            <a:ext uri="{AF507438-7753-43E0-B8FC-AC1667EBCBE1}"/>
          </a:extLst>
        </p:spPr>
        <p:txBody>
          <a:bodyPr vert="horz" wrap="square" lIns="96661" tIns="48331" rIns="96661" bIns="48331" numCol="1" anchor="b" anchorCtr="0" compatLnSpc="1">
            <a:prstTxWarp prst="textNoShape">
              <a:avLst/>
            </a:prstTxWarp>
          </a:bodyPr>
          <a:lstStyle>
            <a:lvl1pPr algn="r" defTabSz="966788">
              <a:defRPr sz="1300" b="0">
                <a:solidFill>
                  <a:schemeClr val="tx1"/>
                </a:solidFill>
              </a:defRPr>
            </a:lvl1pPr>
          </a:lstStyle>
          <a:p>
            <a:pPr>
              <a:defRPr/>
            </a:pPr>
            <a:fld id="{44DFF06D-ADBE-4175-A7BC-1BA346B48451}" type="slidenum">
              <a:rPr lang="el-GR"/>
              <a:pPr>
                <a:defRPr/>
              </a:pPr>
              <a:t>‹#›</a:t>
            </a:fld>
            <a:endParaRPr lang="el-G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a:noFill/>
          <a:ln>
            <a:miter lim="800000"/>
            <a:headEnd/>
            <a:tailEnd/>
          </a:ln>
        </p:spPr>
        <p:txBody>
          <a:bodyPr/>
          <a:lstStyle/>
          <a:p>
            <a:fld id="{FE037339-17EB-40AB-9115-20D31462B19A}" type="slidenum">
              <a:rPr lang="el-GR" smtClean="0"/>
              <a:pPr/>
              <a:t>2</a:t>
            </a:fld>
            <a:endParaRPr lang="el-GR" smtClean="0"/>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a:noFill/>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ChangeArrowheads="1" noTextEdit="1"/>
          </p:cNvSpPr>
          <p:nvPr>
            <p:ph type="sldImg"/>
          </p:nvPr>
        </p:nvSpPr>
        <p:spPr>
          <a:ln/>
        </p:spPr>
      </p:sp>
      <p:sp>
        <p:nvSpPr>
          <p:cNvPr id="21506" name="Rectangle 3"/>
          <p:cNvSpPr>
            <a:spLocks noGrp="1" noChangeArrowheads="1"/>
          </p:cNvSpPr>
          <p:nvPr>
            <p:ph type="body" idx="1"/>
          </p:nvPr>
        </p:nvSpPr>
        <p:spPr>
          <a:noFill/>
        </p:spPr>
        <p:txBody>
          <a:bodyPr/>
          <a:lstStyle/>
          <a:p>
            <a:endParaRPr lang="el-GR" smtClean="0">
              <a:ea typeface="ＭＳ Ｐゴシック"/>
              <a:cs typeface="ＭＳ Ｐゴシック"/>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l-G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l-G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60069C3E-08E7-493A-A458-E53E0C09F82A}" type="slidenum">
              <a:rPr lang="el-GR"/>
              <a:pPr>
                <a:defRPr/>
              </a:pPr>
              <a:t>‹#›</a:t>
            </a:fld>
            <a:endParaRPr lang="el-G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FA62095A-A835-4D78-82BD-87C3B73F3C17}" type="slidenum">
              <a:rPr lang="el-GR"/>
              <a:pPr>
                <a:defRPr/>
              </a:pPr>
              <a:t>‹#›</a:t>
            </a:fld>
            <a:endParaRPr lang="el-G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l-G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15442339-1B01-4D3D-AC4D-1842BCE3F31D}" type="slidenum">
              <a:rPr lang="el-GR"/>
              <a:pPr>
                <a:defRPr/>
              </a:pPr>
              <a:t>‹#›</a:t>
            </a:fld>
            <a:endParaRPr lang="el-G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AF96B98E-9F03-42EC-A085-5B2AF3247F4A}" type="slidenum">
              <a:rPr lang="el-GR"/>
              <a:pPr>
                <a:defRPr/>
              </a:pPr>
              <a:t>‹#›</a:t>
            </a:fld>
            <a:endParaRPr lang="el-G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l-G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7" name="Rectangle 4"/>
          <p:cNvSpPr>
            <a:spLocks noGrp="1" noChangeArrowheads="1"/>
          </p:cNvSpPr>
          <p:nvPr>
            <p:ph type="dt" sz="half" idx="10"/>
          </p:nvPr>
        </p:nvSpPr>
        <p:spPr>
          <a:ln/>
        </p:spPr>
        <p:txBody>
          <a:bodyPr/>
          <a:lstStyle>
            <a:lvl1pPr>
              <a:defRPr/>
            </a:lvl1pPr>
          </a:lstStyle>
          <a:p>
            <a:pPr>
              <a:defRPr/>
            </a:pPr>
            <a:endParaRPr lang="el-GR"/>
          </a:p>
        </p:txBody>
      </p:sp>
      <p:sp>
        <p:nvSpPr>
          <p:cNvPr id="8" name="Rectangle 5"/>
          <p:cNvSpPr>
            <a:spLocks noGrp="1" noChangeArrowheads="1"/>
          </p:cNvSpPr>
          <p:nvPr>
            <p:ph type="ftr" sz="quarter" idx="11"/>
          </p:nvPr>
        </p:nvSpPr>
        <p:spPr>
          <a:ln/>
        </p:spPr>
        <p:txBody>
          <a:bodyPr/>
          <a:lstStyle>
            <a:lvl1pPr>
              <a:defRPr/>
            </a:lvl1pPr>
          </a:lstStyle>
          <a:p>
            <a:pPr>
              <a:defRPr/>
            </a:pPr>
            <a:endParaRPr lang="el-GR"/>
          </a:p>
        </p:txBody>
      </p:sp>
      <p:sp>
        <p:nvSpPr>
          <p:cNvPr id="9" name="Rectangle 6"/>
          <p:cNvSpPr>
            <a:spLocks noGrp="1" noChangeArrowheads="1"/>
          </p:cNvSpPr>
          <p:nvPr>
            <p:ph type="sldNum" sz="quarter" idx="12"/>
          </p:nvPr>
        </p:nvSpPr>
        <p:spPr>
          <a:ln/>
        </p:spPr>
        <p:txBody>
          <a:bodyPr/>
          <a:lstStyle>
            <a:lvl1pPr>
              <a:defRPr/>
            </a:lvl1pPr>
          </a:lstStyle>
          <a:p>
            <a:pPr>
              <a:defRPr/>
            </a:pPr>
            <a:fld id="{CEF4AEB6-CACC-44DE-8DC9-AA5964DCF0E7}" type="slidenum">
              <a:rPr lang="el-GR"/>
              <a:pPr>
                <a:defRPr/>
              </a:pPr>
              <a:t>‹#›</a:t>
            </a:fld>
            <a:endParaRPr lang="el-G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Rectangle 4"/>
          <p:cNvSpPr>
            <a:spLocks noGrp="1" noChangeArrowheads="1"/>
          </p:cNvSpPr>
          <p:nvPr>
            <p:ph type="dt" sz="half" idx="10"/>
          </p:nvPr>
        </p:nvSpPr>
        <p:spPr>
          <a:ln/>
        </p:spPr>
        <p:txBody>
          <a:bodyPr/>
          <a:lstStyle>
            <a:lvl1pPr>
              <a:defRPr/>
            </a:lvl1pPr>
          </a:lstStyle>
          <a:p>
            <a:pPr>
              <a:defRPr/>
            </a:pPr>
            <a:endParaRPr lang="el-GR"/>
          </a:p>
        </p:txBody>
      </p:sp>
      <p:sp>
        <p:nvSpPr>
          <p:cNvPr id="4" name="Rectangle 5"/>
          <p:cNvSpPr>
            <a:spLocks noGrp="1" noChangeArrowheads="1"/>
          </p:cNvSpPr>
          <p:nvPr>
            <p:ph type="ftr" sz="quarter" idx="11"/>
          </p:nvPr>
        </p:nvSpPr>
        <p:spPr>
          <a:ln/>
        </p:spPr>
        <p:txBody>
          <a:bodyPr/>
          <a:lstStyle>
            <a:lvl1pPr>
              <a:defRPr/>
            </a:lvl1pPr>
          </a:lstStyle>
          <a:p>
            <a:pPr>
              <a:defRPr/>
            </a:pPr>
            <a:endParaRPr lang="el-GR"/>
          </a:p>
        </p:txBody>
      </p:sp>
      <p:sp>
        <p:nvSpPr>
          <p:cNvPr id="5" name="Rectangle 6"/>
          <p:cNvSpPr>
            <a:spLocks noGrp="1" noChangeArrowheads="1"/>
          </p:cNvSpPr>
          <p:nvPr>
            <p:ph type="sldNum" sz="quarter" idx="12"/>
          </p:nvPr>
        </p:nvSpPr>
        <p:spPr>
          <a:ln/>
        </p:spPr>
        <p:txBody>
          <a:bodyPr/>
          <a:lstStyle>
            <a:lvl1pPr>
              <a:defRPr/>
            </a:lvl1pPr>
          </a:lstStyle>
          <a:p>
            <a:pPr>
              <a:defRPr/>
            </a:pPr>
            <a:fld id="{DE09F9EB-CE18-4F5B-B7F6-61F8FA64F780}" type="slidenum">
              <a:rPr lang="el-GR"/>
              <a:pPr>
                <a:defRPr/>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l-GR"/>
          </a:p>
        </p:txBody>
      </p:sp>
      <p:sp>
        <p:nvSpPr>
          <p:cNvPr id="3" name="Rectangle 5"/>
          <p:cNvSpPr>
            <a:spLocks noGrp="1" noChangeArrowheads="1"/>
          </p:cNvSpPr>
          <p:nvPr>
            <p:ph type="ftr" sz="quarter" idx="11"/>
          </p:nvPr>
        </p:nvSpPr>
        <p:spPr>
          <a:ln/>
        </p:spPr>
        <p:txBody>
          <a:bodyPr/>
          <a:lstStyle>
            <a:lvl1pPr>
              <a:defRPr/>
            </a:lvl1pPr>
          </a:lstStyle>
          <a:p>
            <a:pPr>
              <a:defRPr/>
            </a:pPr>
            <a:endParaRPr lang="el-GR"/>
          </a:p>
        </p:txBody>
      </p:sp>
      <p:sp>
        <p:nvSpPr>
          <p:cNvPr id="4" name="Rectangle 6"/>
          <p:cNvSpPr>
            <a:spLocks noGrp="1" noChangeArrowheads="1"/>
          </p:cNvSpPr>
          <p:nvPr>
            <p:ph type="sldNum" sz="quarter" idx="12"/>
          </p:nvPr>
        </p:nvSpPr>
        <p:spPr>
          <a:ln/>
        </p:spPr>
        <p:txBody>
          <a:bodyPr/>
          <a:lstStyle>
            <a:lvl1pPr>
              <a:defRPr/>
            </a:lvl1pPr>
          </a:lstStyle>
          <a:p>
            <a:pPr>
              <a:defRPr/>
            </a:pPr>
            <a:fld id="{AED5C6EE-5CCF-497D-8B90-A08485035B0B}" type="slidenum">
              <a:rPr lang="el-GR"/>
              <a:pPr>
                <a:defRPr/>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l-G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BED36815-CC57-40C4-BD64-E15D4B590618}" type="slidenum">
              <a:rPr lang="el-GR"/>
              <a:pPr>
                <a:defRPr/>
              </a:pPr>
              <a:t>‹#›</a:t>
            </a:fld>
            <a:endParaRPr lang="el-G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l-G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l-G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l-GR"/>
          </a:p>
        </p:txBody>
      </p:sp>
      <p:sp>
        <p:nvSpPr>
          <p:cNvPr id="6" name="Rectangle 5"/>
          <p:cNvSpPr>
            <a:spLocks noGrp="1" noChangeArrowheads="1"/>
          </p:cNvSpPr>
          <p:nvPr>
            <p:ph type="ftr" sz="quarter" idx="11"/>
          </p:nvPr>
        </p:nvSpPr>
        <p:spPr>
          <a:ln/>
        </p:spPr>
        <p:txBody>
          <a:bodyPr/>
          <a:lstStyle>
            <a:lvl1pPr>
              <a:defRPr/>
            </a:lvl1pPr>
          </a:lstStyle>
          <a:p>
            <a:pPr>
              <a:defRPr/>
            </a:pPr>
            <a:endParaRPr lang="el-GR"/>
          </a:p>
        </p:txBody>
      </p:sp>
      <p:sp>
        <p:nvSpPr>
          <p:cNvPr id="7" name="Rectangle 6"/>
          <p:cNvSpPr>
            <a:spLocks noGrp="1" noChangeArrowheads="1"/>
          </p:cNvSpPr>
          <p:nvPr>
            <p:ph type="sldNum" sz="quarter" idx="12"/>
          </p:nvPr>
        </p:nvSpPr>
        <p:spPr>
          <a:ln/>
        </p:spPr>
        <p:txBody>
          <a:bodyPr/>
          <a:lstStyle>
            <a:lvl1pPr>
              <a:defRPr/>
            </a:lvl1pPr>
          </a:lstStyle>
          <a:p>
            <a:pPr>
              <a:defRPr/>
            </a:pPr>
            <a:fld id="{C575A1F7-4681-4FE3-87A1-B65584653FF1}" type="slidenum">
              <a:rPr lang="el-GR"/>
              <a:pPr>
                <a:defRPr/>
              </a:pPr>
              <a:t>‹#›</a:t>
            </a:fld>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l-G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46A40257-5ED7-4F79-8BB0-CD2F76B5B8B5}" type="slidenum">
              <a:rPr lang="el-GR"/>
              <a:pPr>
                <a:defRPr/>
              </a:pPr>
              <a:t>‹#›</a:t>
            </a:fld>
            <a:endParaRPr lang="el-G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8"/>
            <a:ext cx="2286000" cy="5851525"/>
          </a:xfrm>
        </p:spPr>
        <p:txBody>
          <a:bodyPr vert="eaVert"/>
          <a:lstStyle/>
          <a:p>
            <a:r>
              <a:rPr lang="en-US" smtClean="0"/>
              <a:t>Click to edit Master title style</a:t>
            </a:r>
            <a:endParaRPr lang="el-GR"/>
          </a:p>
        </p:txBody>
      </p:sp>
      <p:sp>
        <p:nvSpPr>
          <p:cNvPr id="3" name="Vertical Text Placeholder 2"/>
          <p:cNvSpPr>
            <a:spLocks noGrp="1"/>
          </p:cNvSpPr>
          <p:nvPr>
            <p:ph type="body" orient="vert" idx="1"/>
          </p:nvPr>
        </p:nvSpPr>
        <p:spPr>
          <a:xfrm>
            <a:off x="0" y="274638"/>
            <a:ext cx="6705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l-GR"/>
          </a:p>
        </p:txBody>
      </p:sp>
      <p:sp>
        <p:nvSpPr>
          <p:cNvPr id="4" name="Rectangle 4"/>
          <p:cNvSpPr>
            <a:spLocks noGrp="1" noChangeArrowheads="1"/>
          </p:cNvSpPr>
          <p:nvPr>
            <p:ph type="dt" sz="half" idx="10"/>
          </p:nvPr>
        </p:nvSpPr>
        <p:spPr>
          <a:ln/>
        </p:spPr>
        <p:txBody>
          <a:bodyPr/>
          <a:lstStyle>
            <a:lvl1pPr>
              <a:defRPr/>
            </a:lvl1pPr>
          </a:lstStyle>
          <a:p>
            <a:pPr>
              <a:defRPr/>
            </a:pPr>
            <a:endParaRPr lang="el-GR"/>
          </a:p>
        </p:txBody>
      </p:sp>
      <p:sp>
        <p:nvSpPr>
          <p:cNvPr id="5" name="Rectangle 5"/>
          <p:cNvSpPr>
            <a:spLocks noGrp="1" noChangeArrowheads="1"/>
          </p:cNvSpPr>
          <p:nvPr>
            <p:ph type="ftr" sz="quarter" idx="11"/>
          </p:nvPr>
        </p:nvSpPr>
        <p:spPr>
          <a:ln/>
        </p:spPr>
        <p:txBody>
          <a:bodyPr/>
          <a:lstStyle>
            <a:lvl1pPr>
              <a:defRPr/>
            </a:lvl1pPr>
          </a:lstStyle>
          <a:p>
            <a:pPr>
              <a:defRPr/>
            </a:pPr>
            <a:endParaRPr lang="el-GR"/>
          </a:p>
        </p:txBody>
      </p:sp>
      <p:sp>
        <p:nvSpPr>
          <p:cNvPr id="6" name="Rectangle 6"/>
          <p:cNvSpPr>
            <a:spLocks noGrp="1" noChangeArrowheads="1"/>
          </p:cNvSpPr>
          <p:nvPr>
            <p:ph type="sldNum" sz="quarter" idx="12"/>
          </p:nvPr>
        </p:nvSpPr>
        <p:spPr>
          <a:ln/>
        </p:spPr>
        <p:txBody>
          <a:bodyPr/>
          <a:lstStyle>
            <a:lvl1pPr>
              <a:defRPr/>
            </a:lvl1pPr>
          </a:lstStyle>
          <a:p>
            <a:pPr>
              <a:defRPr/>
            </a:pPr>
            <a:fld id="{FEEA7B4B-4E4A-4276-B2FC-D3B25F89E68A}" type="slidenum">
              <a:rPr lang="el-GR"/>
              <a:pPr>
                <a:defRPr/>
              </a:pPr>
              <a:t>‹#›</a:t>
            </a:fld>
            <a:endParaRPr lang="el-G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274638"/>
            <a:ext cx="9144000" cy="868362"/>
          </a:xfrm>
          <a:prstGeom prst="rect">
            <a:avLst/>
          </a:prstGeom>
          <a:solidFill>
            <a:srgbClr val="008080">
              <a:alpha val="98038"/>
            </a:srgbClr>
          </a:solidFill>
          <a:ln w="9525">
            <a:noFill/>
            <a:miter lim="800000"/>
            <a:headEnd/>
            <a:tailEnd/>
          </a:ln>
        </p:spPr>
        <p:txBody>
          <a:bodyPr vert="horz" wrap="square" lIns="91440" tIns="45720" rIns="91440" bIns="45720" numCol="1" anchor="ctr" anchorCtr="0" compatLnSpc="1">
            <a:prstTxWarp prst="textNoShape">
              <a:avLst/>
            </a:prstTxWarp>
          </a:bodyPr>
          <a:lstStyle/>
          <a:p>
            <a:pPr lvl="0"/>
            <a:r>
              <a:rPr lang="el-GR"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l">
              <a:defRPr sz="1400" b="0">
                <a:solidFill>
                  <a:schemeClr val="tx1"/>
                </a:solidFill>
              </a:defRPr>
            </a:lvl1pPr>
          </a:lstStyle>
          <a:p>
            <a:pPr>
              <a:defRPr/>
            </a:pPr>
            <a:endParaRPr lang="el-G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ctr">
              <a:defRPr sz="1400" b="0">
                <a:solidFill>
                  <a:schemeClr val="tx1"/>
                </a:solidFill>
              </a:defRPr>
            </a:lvl1pPr>
          </a:lstStyle>
          <a:p>
            <a:pPr>
              <a:defRPr/>
            </a:pPr>
            <a:endParaRPr lang="el-G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400" b="0">
                <a:solidFill>
                  <a:schemeClr val="tx1"/>
                </a:solidFill>
              </a:defRPr>
            </a:lvl1pPr>
          </a:lstStyle>
          <a:p>
            <a:pPr>
              <a:defRPr/>
            </a:pPr>
            <a:fld id="{CDA85AC4-4B8D-4402-9888-C8160AC679AD}" type="slidenum">
              <a:rPr lang="el-GR"/>
              <a:pPr>
                <a:defRPr/>
              </a:pPr>
              <a:t>‹#›</a:t>
            </a:fld>
            <a:endParaRPr lang="el-GR"/>
          </a:p>
        </p:txBody>
      </p:sp>
      <p:pic>
        <p:nvPicPr>
          <p:cNvPr id="1031" name="Picture 7"/>
          <p:cNvPicPr>
            <a:picLocks noChangeAspect="1" noChangeArrowheads="1"/>
          </p:cNvPicPr>
          <p:nvPr userDrawn="1"/>
        </p:nvPicPr>
        <p:blipFill>
          <a:blip r:embed="rId13"/>
          <a:srcRect/>
          <a:stretch>
            <a:fillRect/>
          </a:stretch>
        </p:blipFill>
        <p:spPr bwMode="auto">
          <a:xfrm>
            <a:off x="304800" y="6172200"/>
            <a:ext cx="609600" cy="458788"/>
          </a:xfrm>
          <a:prstGeom prst="rect">
            <a:avLst/>
          </a:prstGeom>
          <a:solidFill>
            <a:srgbClr val="FFFFFF">
              <a:alpha val="0"/>
            </a:srgbClr>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rtl="0" eaLnBrk="0" fontAlgn="base" hangingPunct="0">
        <a:spcBef>
          <a:spcPct val="0"/>
        </a:spcBef>
        <a:spcAft>
          <a:spcPct val="0"/>
        </a:spcAft>
        <a:defRPr sz="2000" b="1">
          <a:solidFill>
            <a:schemeClr val="bg1"/>
          </a:solidFill>
          <a:latin typeface="+mj-lt"/>
          <a:ea typeface="+mj-ea"/>
          <a:cs typeface="+mj-cs"/>
        </a:defRPr>
      </a:lvl1pPr>
      <a:lvl2pPr algn="l" rtl="0" eaLnBrk="0" fontAlgn="base" hangingPunct="0">
        <a:spcBef>
          <a:spcPct val="0"/>
        </a:spcBef>
        <a:spcAft>
          <a:spcPct val="0"/>
        </a:spcAft>
        <a:defRPr sz="2000" b="1">
          <a:solidFill>
            <a:schemeClr val="bg1"/>
          </a:solidFill>
          <a:latin typeface="Arial" charset="0"/>
        </a:defRPr>
      </a:lvl2pPr>
      <a:lvl3pPr algn="l" rtl="0" eaLnBrk="0" fontAlgn="base" hangingPunct="0">
        <a:spcBef>
          <a:spcPct val="0"/>
        </a:spcBef>
        <a:spcAft>
          <a:spcPct val="0"/>
        </a:spcAft>
        <a:defRPr sz="2000" b="1">
          <a:solidFill>
            <a:schemeClr val="bg1"/>
          </a:solidFill>
          <a:latin typeface="Arial" charset="0"/>
        </a:defRPr>
      </a:lvl3pPr>
      <a:lvl4pPr algn="l" rtl="0" eaLnBrk="0" fontAlgn="base" hangingPunct="0">
        <a:spcBef>
          <a:spcPct val="0"/>
        </a:spcBef>
        <a:spcAft>
          <a:spcPct val="0"/>
        </a:spcAft>
        <a:defRPr sz="2000" b="1">
          <a:solidFill>
            <a:schemeClr val="bg1"/>
          </a:solidFill>
          <a:latin typeface="Arial" charset="0"/>
        </a:defRPr>
      </a:lvl4pPr>
      <a:lvl5pPr algn="l" rtl="0" eaLnBrk="0" fontAlgn="base" hangingPunct="0">
        <a:spcBef>
          <a:spcPct val="0"/>
        </a:spcBef>
        <a:spcAft>
          <a:spcPct val="0"/>
        </a:spcAft>
        <a:defRPr sz="2000" b="1">
          <a:solidFill>
            <a:schemeClr val="bg1"/>
          </a:solidFill>
          <a:latin typeface="Arial" charset="0"/>
        </a:defRPr>
      </a:lvl5pPr>
      <a:lvl6pPr marL="457200" algn="l" rtl="0" fontAlgn="base">
        <a:spcBef>
          <a:spcPct val="0"/>
        </a:spcBef>
        <a:spcAft>
          <a:spcPct val="0"/>
        </a:spcAft>
        <a:defRPr sz="2000" b="1">
          <a:solidFill>
            <a:schemeClr val="bg1"/>
          </a:solidFill>
          <a:latin typeface="Arial" charset="0"/>
        </a:defRPr>
      </a:lvl6pPr>
      <a:lvl7pPr marL="914400" algn="l" rtl="0" fontAlgn="base">
        <a:spcBef>
          <a:spcPct val="0"/>
        </a:spcBef>
        <a:spcAft>
          <a:spcPct val="0"/>
        </a:spcAft>
        <a:defRPr sz="2000" b="1">
          <a:solidFill>
            <a:schemeClr val="bg1"/>
          </a:solidFill>
          <a:latin typeface="Arial" charset="0"/>
        </a:defRPr>
      </a:lvl7pPr>
      <a:lvl8pPr marL="1371600" algn="l" rtl="0" fontAlgn="base">
        <a:spcBef>
          <a:spcPct val="0"/>
        </a:spcBef>
        <a:spcAft>
          <a:spcPct val="0"/>
        </a:spcAft>
        <a:defRPr sz="2000" b="1">
          <a:solidFill>
            <a:schemeClr val="bg1"/>
          </a:solidFill>
          <a:latin typeface="Arial" charset="0"/>
        </a:defRPr>
      </a:lvl8pPr>
      <a:lvl9pPr marL="1828800" algn="l" rtl="0" fontAlgn="base">
        <a:spcBef>
          <a:spcPct val="0"/>
        </a:spcBef>
        <a:spcAft>
          <a:spcPct val="0"/>
        </a:spcAft>
        <a:defRPr sz="2000" b="1">
          <a:solidFill>
            <a:schemeClr val="bg1"/>
          </a:solidFill>
          <a:latin typeface="Arial" charset="0"/>
        </a:defRPr>
      </a:lvl9pPr>
    </p:titleStyle>
    <p:bodyStyle>
      <a:lvl1pPr marL="342900" indent="-342900" algn="l" rtl="0" eaLnBrk="0" fontAlgn="base" hangingPunct="0">
        <a:spcBef>
          <a:spcPct val="20000"/>
        </a:spcBef>
        <a:spcAft>
          <a:spcPct val="0"/>
        </a:spcAft>
        <a:buChar char="•"/>
        <a:defRPr sz="1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1200">
          <a:solidFill>
            <a:schemeClr val="tx1"/>
          </a:solidFill>
          <a:latin typeface="+mn-lt"/>
        </a:defRPr>
      </a:lvl2pPr>
      <a:lvl3pPr marL="1143000" indent="-228600" algn="l" rtl="0" eaLnBrk="0" fontAlgn="base" hangingPunct="0">
        <a:spcBef>
          <a:spcPct val="20000"/>
        </a:spcBef>
        <a:spcAft>
          <a:spcPct val="0"/>
        </a:spcAft>
        <a:buChar char="•"/>
        <a:defRPr sz="1100">
          <a:solidFill>
            <a:schemeClr val="tx1"/>
          </a:solidFill>
          <a:latin typeface="+mn-lt"/>
        </a:defRPr>
      </a:lvl3pPr>
      <a:lvl4pPr marL="1600200" indent="-228600" algn="l" rtl="0" eaLnBrk="0" fontAlgn="base" hangingPunct="0">
        <a:spcBef>
          <a:spcPct val="20000"/>
        </a:spcBef>
        <a:spcAft>
          <a:spcPct val="0"/>
        </a:spcAft>
        <a:buChar char="–"/>
        <a:defRPr sz="1100">
          <a:solidFill>
            <a:schemeClr val="tx1"/>
          </a:solidFill>
          <a:latin typeface="+mn-lt"/>
        </a:defRPr>
      </a:lvl4pPr>
      <a:lvl5pPr marL="2057400" indent="-228600" algn="l" rtl="0" eaLnBrk="0" fontAlgn="base" hangingPunct="0">
        <a:spcBef>
          <a:spcPct val="20000"/>
        </a:spcBef>
        <a:spcAft>
          <a:spcPct val="0"/>
        </a:spcAft>
        <a:buChar char="»"/>
        <a:defRPr sz="1000">
          <a:solidFill>
            <a:schemeClr val="tx1"/>
          </a:solidFill>
          <a:latin typeface="+mn-lt"/>
        </a:defRPr>
      </a:lvl5pPr>
      <a:lvl6pPr marL="2514600" indent="-228600" algn="l" rtl="0" fontAlgn="base">
        <a:spcBef>
          <a:spcPct val="20000"/>
        </a:spcBef>
        <a:spcAft>
          <a:spcPct val="0"/>
        </a:spcAft>
        <a:buChar char="»"/>
        <a:defRPr sz="1000">
          <a:solidFill>
            <a:schemeClr val="tx1"/>
          </a:solidFill>
          <a:latin typeface="+mn-lt"/>
        </a:defRPr>
      </a:lvl6pPr>
      <a:lvl7pPr marL="2971800" indent="-228600" algn="l" rtl="0" fontAlgn="base">
        <a:spcBef>
          <a:spcPct val="20000"/>
        </a:spcBef>
        <a:spcAft>
          <a:spcPct val="0"/>
        </a:spcAft>
        <a:buChar char="»"/>
        <a:defRPr sz="1000">
          <a:solidFill>
            <a:schemeClr val="tx1"/>
          </a:solidFill>
          <a:latin typeface="+mn-lt"/>
        </a:defRPr>
      </a:lvl7pPr>
      <a:lvl8pPr marL="3429000" indent="-228600" algn="l" rtl="0" fontAlgn="base">
        <a:spcBef>
          <a:spcPct val="20000"/>
        </a:spcBef>
        <a:spcAft>
          <a:spcPct val="0"/>
        </a:spcAft>
        <a:buChar char="»"/>
        <a:defRPr sz="1000">
          <a:solidFill>
            <a:schemeClr val="tx1"/>
          </a:solidFill>
          <a:latin typeface="+mn-lt"/>
        </a:defRPr>
      </a:lvl8pPr>
      <a:lvl9pPr marL="3886200" indent="-228600" algn="l" rtl="0" fontAlgn="base">
        <a:spcBef>
          <a:spcPct val="20000"/>
        </a:spcBef>
        <a:spcAft>
          <a:spcPct val="0"/>
        </a:spcAft>
        <a:buChar char="»"/>
        <a:defRPr sz="1000">
          <a:solidFill>
            <a:schemeClr val="tx1"/>
          </a:solidFill>
          <a:latin typeface="+mn-lt"/>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Number Placeholder 3"/>
          <p:cNvSpPr>
            <a:spLocks noGrp="1"/>
          </p:cNvSpPr>
          <p:nvPr>
            <p:ph type="sldNum" sz="quarter" idx="12"/>
          </p:nvPr>
        </p:nvSpPr>
        <p:spPr>
          <a:xfrm>
            <a:off x="7162800" y="6245225"/>
            <a:ext cx="1524000" cy="476250"/>
          </a:xfrm>
          <a:noFill/>
          <a:ln>
            <a:miter lim="800000"/>
            <a:headEnd/>
            <a:tailEnd/>
          </a:ln>
        </p:spPr>
        <p:txBody>
          <a:bodyPr/>
          <a:lstStyle/>
          <a:p>
            <a:fld id="{AF686223-DD64-42D3-9B14-E4D531B24CE0}" type="slidenum">
              <a:rPr lang="el-GR" smtClean="0"/>
              <a:pPr/>
              <a:t>1</a:t>
            </a:fld>
            <a:endParaRPr lang="el-GR" smtClean="0"/>
          </a:p>
        </p:txBody>
      </p:sp>
      <p:sp>
        <p:nvSpPr>
          <p:cNvPr id="15362" name="Text Placeholder 13"/>
          <p:cNvSpPr>
            <a:spLocks noGrp="1"/>
          </p:cNvSpPr>
          <p:nvPr>
            <p:ph type="body" idx="4294967295"/>
          </p:nvPr>
        </p:nvSpPr>
        <p:spPr>
          <a:xfrm rot="10800000" flipV="1">
            <a:off x="1219200" y="4495800"/>
            <a:ext cx="7407275" cy="1295400"/>
          </a:xfrm>
        </p:spPr>
        <p:txBody>
          <a:bodyPr/>
          <a:lstStyle/>
          <a:p>
            <a:pPr marL="0" indent="0" eaLnBrk="1" hangingPunct="1">
              <a:buFontTx/>
              <a:buNone/>
            </a:pPr>
            <a:r>
              <a:rPr lang="el-GR" smtClean="0"/>
              <a:t>          </a:t>
            </a:r>
          </a:p>
        </p:txBody>
      </p:sp>
      <p:sp>
        <p:nvSpPr>
          <p:cNvPr id="15363" name="Text Box 4"/>
          <p:cNvSpPr txBox="1">
            <a:spLocks noChangeArrowheads="1"/>
          </p:cNvSpPr>
          <p:nvPr/>
        </p:nvSpPr>
        <p:spPr bwMode="auto">
          <a:xfrm>
            <a:off x="-33338" y="457200"/>
            <a:ext cx="9144001" cy="854075"/>
          </a:xfrm>
          <a:prstGeom prst="rect">
            <a:avLst/>
          </a:prstGeom>
          <a:noFill/>
          <a:ln w="9525">
            <a:noFill/>
            <a:miter lim="800000"/>
            <a:headEnd/>
            <a:tailEnd/>
          </a:ln>
        </p:spPr>
        <p:txBody>
          <a:bodyPr>
            <a:spAutoFit/>
          </a:bodyPr>
          <a:lstStyle/>
          <a:p>
            <a:pPr algn="ctr"/>
            <a:r>
              <a:rPr lang="el-GR" sz="1600"/>
              <a:t>ΙΔΡΥΜΑ</a:t>
            </a:r>
            <a:r>
              <a:rPr lang="en-GB" sz="1600"/>
              <a:t> </a:t>
            </a:r>
            <a:r>
              <a:rPr lang="el-GR" sz="1600"/>
              <a:t>ΟΙΚΟΝΟΜΙΚΩΝ</a:t>
            </a:r>
            <a:r>
              <a:rPr lang="en-GB" sz="1600"/>
              <a:t> &amp; </a:t>
            </a:r>
            <a:r>
              <a:rPr lang="el-GR" sz="1600"/>
              <a:t>ΒΙΟΜΗΧΑΝΙΚΩΝ</a:t>
            </a:r>
            <a:r>
              <a:rPr lang="en-GB" sz="1600"/>
              <a:t> </a:t>
            </a:r>
            <a:r>
              <a:rPr lang="el-GR" sz="1600"/>
              <a:t>ΕΡΕΥΝΩΝ</a:t>
            </a:r>
            <a:endParaRPr lang="en-US" sz="1600"/>
          </a:p>
          <a:p>
            <a:pPr algn="ctr"/>
            <a:r>
              <a:rPr lang="en-US" sz="1600"/>
              <a:t>FOUNDATION FOR ECONOMIC &amp; INDUSTRIAL RESEARCH</a:t>
            </a:r>
            <a:endParaRPr lang="el-GR" sz="1600"/>
          </a:p>
          <a:p>
            <a:pPr algn="ctr"/>
            <a:r>
              <a:rPr lang="el-GR" sz="900" b="0"/>
              <a:t>Τσάμη Καρατάση 11 – Αθήνα 117 42, Τηλ. 210 9211200-10 </a:t>
            </a:r>
            <a:r>
              <a:rPr lang="en-US" sz="900" b="0"/>
              <a:t>Fax</a:t>
            </a:r>
            <a:r>
              <a:rPr lang="el-GR" sz="900" b="0"/>
              <a:t> 210 9233977, 210 9228130</a:t>
            </a:r>
            <a:endParaRPr lang="nb-NO" sz="900" b="0"/>
          </a:p>
          <a:p>
            <a:pPr algn="ctr"/>
            <a:r>
              <a:rPr lang="nb-NO" sz="900" b="0"/>
              <a:t>11 Tsami Karatasi Str.-Athens 117 42, Tel. 210 9211200-10 Fax 210 9233977, 210 9228130</a:t>
            </a:r>
            <a:endParaRPr lang="el-GR" sz="900" b="0"/>
          </a:p>
        </p:txBody>
      </p:sp>
      <p:sp>
        <p:nvSpPr>
          <p:cNvPr id="10" name="Rectangle 3"/>
          <p:cNvSpPr txBox="1">
            <a:spLocks noChangeArrowheads="1"/>
          </p:cNvSpPr>
          <p:nvPr/>
        </p:nvSpPr>
        <p:spPr bwMode="auto">
          <a:xfrm>
            <a:off x="1447800" y="1676400"/>
            <a:ext cx="6324600" cy="533400"/>
          </a:xfrm>
          <a:prstGeom prst="rect">
            <a:avLst/>
          </a:prstGeom>
          <a:noFill/>
          <a:ln>
            <a:noFill/>
          </a:ln>
          <a:effectLst/>
          <a:extLst>
            <a:ext uri="{909E8E84-426E-40DD-AFC4-6F175D3DCCD1}"/>
            <a:ext uri="{91240B29-F687-4F45-9708-019B960494DF}"/>
            <a:ext uri="{AF507438-7753-43E0-B8FC-AC1667EBCBE1}"/>
          </a:extLst>
        </p:spPr>
        <p:txBody>
          <a:bodyPr/>
          <a:lstStyle>
            <a:lvl1pPr marL="0" indent="0" algn="l" rtl="0" eaLnBrk="0" fontAlgn="base" hangingPunct="0">
              <a:spcBef>
                <a:spcPct val="20000"/>
              </a:spcBef>
              <a:spcAft>
                <a:spcPct val="0"/>
              </a:spcAft>
              <a:buNone/>
              <a:defRPr sz="3200">
                <a:solidFill>
                  <a:schemeClr val="tx1"/>
                </a:solidFill>
                <a:latin typeface="+mn-lt"/>
                <a:ea typeface="+mn-ea"/>
                <a:cs typeface="+mn-cs"/>
              </a:defRPr>
            </a:lvl1pPr>
            <a:lvl2pPr marL="457200" indent="0" algn="l" rtl="0" eaLnBrk="0" fontAlgn="base" hangingPunct="0">
              <a:spcBef>
                <a:spcPct val="20000"/>
              </a:spcBef>
              <a:spcAft>
                <a:spcPct val="0"/>
              </a:spcAft>
              <a:buNone/>
              <a:defRPr sz="2800">
                <a:solidFill>
                  <a:schemeClr val="tx1"/>
                </a:solidFill>
                <a:latin typeface="+mn-lt"/>
              </a:defRPr>
            </a:lvl2pPr>
            <a:lvl3pPr marL="914400" indent="0" algn="l" rtl="0" eaLnBrk="0" fontAlgn="base" hangingPunct="0">
              <a:spcBef>
                <a:spcPct val="20000"/>
              </a:spcBef>
              <a:spcAft>
                <a:spcPct val="0"/>
              </a:spcAft>
              <a:buNone/>
              <a:defRPr sz="2400">
                <a:solidFill>
                  <a:schemeClr val="tx1"/>
                </a:solidFill>
                <a:latin typeface="+mn-lt"/>
              </a:defRPr>
            </a:lvl3pPr>
            <a:lvl4pPr marL="1371600" indent="0" algn="l" rtl="0" eaLnBrk="0" fontAlgn="base" hangingPunct="0">
              <a:spcBef>
                <a:spcPct val="20000"/>
              </a:spcBef>
              <a:spcAft>
                <a:spcPct val="0"/>
              </a:spcAft>
              <a:buNone/>
              <a:defRPr sz="2000">
                <a:solidFill>
                  <a:schemeClr val="tx1"/>
                </a:solidFill>
                <a:latin typeface="+mn-lt"/>
              </a:defRPr>
            </a:lvl4pPr>
            <a:lvl5pPr marL="1828800" indent="0" algn="l" rtl="0" eaLnBrk="0" fontAlgn="base" hangingPunct="0">
              <a:spcBef>
                <a:spcPct val="20000"/>
              </a:spcBef>
              <a:spcAft>
                <a:spcPct val="0"/>
              </a:spcAft>
              <a:buNone/>
              <a:defRPr sz="2000">
                <a:solidFill>
                  <a:schemeClr val="tx1"/>
                </a:solidFill>
                <a:latin typeface="+mn-lt"/>
              </a:defRPr>
            </a:lvl5pPr>
            <a:lvl6pPr marL="2286000" indent="0" algn="l" rtl="0" fontAlgn="base">
              <a:spcBef>
                <a:spcPct val="20000"/>
              </a:spcBef>
              <a:spcAft>
                <a:spcPct val="0"/>
              </a:spcAft>
              <a:buNone/>
              <a:defRPr sz="2000">
                <a:solidFill>
                  <a:schemeClr val="tx1"/>
                </a:solidFill>
                <a:latin typeface="+mn-lt"/>
              </a:defRPr>
            </a:lvl6pPr>
            <a:lvl7pPr marL="2743200" indent="0" algn="l" rtl="0" fontAlgn="base">
              <a:spcBef>
                <a:spcPct val="20000"/>
              </a:spcBef>
              <a:spcAft>
                <a:spcPct val="0"/>
              </a:spcAft>
              <a:buNone/>
              <a:defRPr sz="2000">
                <a:solidFill>
                  <a:schemeClr val="tx1"/>
                </a:solidFill>
                <a:latin typeface="+mn-lt"/>
              </a:defRPr>
            </a:lvl7pPr>
            <a:lvl8pPr marL="3200400" indent="0" algn="l" rtl="0" fontAlgn="base">
              <a:spcBef>
                <a:spcPct val="20000"/>
              </a:spcBef>
              <a:spcAft>
                <a:spcPct val="0"/>
              </a:spcAft>
              <a:buNone/>
              <a:defRPr sz="2000">
                <a:solidFill>
                  <a:schemeClr val="tx1"/>
                </a:solidFill>
                <a:latin typeface="+mn-lt"/>
              </a:defRPr>
            </a:lvl8pPr>
            <a:lvl9pPr marL="3657600" indent="0" algn="l" rtl="0" fontAlgn="base">
              <a:spcBef>
                <a:spcPct val="20000"/>
              </a:spcBef>
              <a:spcAft>
                <a:spcPct val="0"/>
              </a:spcAft>
              <a:buNone/>
              <a:defRPr sz="2000">
                <a:solidFill>
                  <a:schemeClr val="tx1"/>
                </a:solidFill>
                <a:latin typeface="+mn-lt"/>
              </a:defRPr>
            </a:lvl9pPr>
          </a:lstStyle>
          <a:p>
            <a:pPr eaLnBrk="1" hangingPunct="1">
              <a:defRPr/>
            </a:pPr>
            <a:r>
              <a:rPr lang="el-GR" sz="2800" dirty="0" smtClean="0"/>
              <a:t>Επενδύσεις, Ανάπτυξη, Ανεργία </a:t>
            </a:r>
            <a:endParaRPr lang="en-US" sz="2800" dirty="0" smtClean="0"/>
          </a:p>
          <a:p>
            <a:pPr eaLnBrk="1" hangingPunct="1">
              <a:defRPr/>
            </a:pPr>
            <a:r>
              <a:rPr lang="el-GR" dirty="0" smtClean="0"/>
              <a:t> </a:t>
            </a:r>
            <a:endParaRPr lang="en-US" dirty="0" smtClean="0"/>
          </a:p>
          <a:p>
            <a:pPr eaLnBrk="1" hangingPunct="1">
              <a:defRPr/>
            </a:pPr>
            <a:endParaRPr lang="el-GR" dirty="0" smtClean="0"/>
          </a:p>
          <a:p>
            <a:pPr eaLnBrk="1" hangingPunct="1">
              <a:defRPr/>
            </a:pPr>
            <a:endParaRPr lang="el-GR" dirty="0" smtClean="0"/>
          </a:p>
          <a:p>
            <a:pPr eaLnBrk="1" hangingPunct="1">
              <a:defRPr/>
            </a:pPr>
            <a:endParaRPr lang="el-GR" dirty="0" smtClean="0"/>
          </a:p>
          <a:p>
            <a:pPr eaLnBrk="1" hangingPunct="1">
              <a:defRPr/>
            </a:pPr>
            <a:r>
              <a:rPr lang="el-GR" sz="1400" dirty="0"/>
              <a:t>Ιανουάριος  </a:t>
            </a:r>
            <a:r>
              <a:rPr lang="en-US" sz="1400" dirty="0"/>
              <a:t>201</a:t>
            </a:r>
            <a:r>
              <a:rPr lang="el-GR" sz="1400" dirty="0"/>
              <a:t>2</a:t>
            </a:r>
          </a:p>
          <a:p>
            <a:pPr eaLnBrk="1" hangingPunct="1">
              <a:defRPr/>
            </a:pPr>
            <a:endParaRPr lang="el-GR" sz="1400" dirty="0"/>
          </a:p>
          <a:p>
            <a:pPr eaLnBrk="1" hangingPunct="1">
              <a:defRPr/>
            </a:pPr>
            <a:r>
              <a:rPr lang="el-GR" sz="1400" dirty="0"/>
              <a:t>Νίκος </a:t>
            </a:r>
            <a:r>
              <a:rPr lang="el-GR" sz="1400" dirty="0" smtClean="0"/>
              <a:t>Ζόνζηλος</a:t>
            </a:r>
          </a:p>
          <a:p>
            <a:pPr eaLnBrk="1" hangingPunct="1">
              <a:defRPr/>
            </a:pPr>
            <a:r>
              <a:rPr lang="el-GR" sz="1400" dirty="0" smtClean="0"/>
              <a:t>Επιστημονικός Σύμβουλος ΙΟΒΕ</a:t>
            </a:r>
            <a:endParaRPr lang="el-GR" sz="1400" dirty="0"/>
          </a:p>
          <a:p>
            <a:pPr eaLnBrk="1" hangingPunct="1">
              <a:defRPr/>
            </a:pPr>
            <a:endParaRPr lang="el-GR" sz="1400" dirty="0"/>
          </a:p>
          <a:p>
            <a:pPr eaLnBrk="1" hangingPunct="1">
              <a:defRPr/>
            </a:pPr>
            <a:endParaRPr lang="el-GR" sz="1400" dirty="0" smtClean="0"/>
          </a:p>
          <a:p>
            <a:pPr eaLnBrk="1" hangingPunct="1">
              <a:defRPr/>
            </a:pPr>
            <a:endParaRPr lang="el-GR" sz="1400" dirty="0" smtClean="0"/>
          </a:p>
          <a:p>
            <a:pPr eaLnBrk="1" hangingPunct="1">
              <a:defRPr/>
            </a:pPr>
            <a:endParaRPr lang="el-GR" sz="1400" dirty="0" smtClean="0">
              <a:latin typeface="+mj-lt"/>
            </a:endParaRPr>
          </a:p>
          <a:p>
            <a:pPr eaLnBrk="1" hangingPunct="1">
              <a:defRPr/>
            </a:pPr>
            <a:endParaRPr lang="el-GR" dirty="0"/>
          </a:p>
          <a:p>
            <a:pPr eaLnBrk="1" hangingPunct="1">
              <a:defRPr/>
            </a:pPr>
            <a:endParaRPr lang="el-GR" dirty="0" smtClean="0"/>
          </a:p>
          <a:p>
            <a:pPr eaLnBrk="1" hangingPunct="1">
              <a:defRPr/>
            </a:pPr>
            <a:endParaRPr lang="el-GR" dirty="0" smtClean="0"/>
          </a:p>
          <a:p>
            <a:pPr eaLnBrk="1" hangingPunct="1">
              <a:defRPr/>
            </a:pPr>
            <a:endParaRPr lang="el-GR" dirty="0" smtClean="0"/>
          </a:p>
          <a:p>
            <a:pPr eaLnBrk="1" hangingPunct="1">
              <a:defRPr/>
            </a:pPr>
            <a:endParaRPr lang="el-GR" sz="1100" dirty="0" smtClean="0"/>
          </a:p>
          <a:p>
            <a:pPr eaLnBrk="1" hangingPunct="1">
              <a:defRPr/>
            </a:pPr>
            <a:endParaRPr lang="el-GR" dirty="0" smtClean="0"/>
          </a:p>
          <a:p>
            <a:pPr eaLnBrk="1" hangingPunct="1">
              <a:defRPr/>
            </a:pPr>
            <a:r>
              <a:rPr lang="el-GR" dirty="0" smtClean="0"/>
              <a:t> </a:t>
            </a:r>
          </a:p>
        </p:txBody>
      </p:sp>
      <p:sp>
        <p:nvSpPr>
          <p:cNvPr id="15365" name="Rectangle 2"/>
          <p:cNvSpPr txBox="1">
            <a:spLocks noChangeArrowheads="1"/>
          </p:cNvSpPr>
          <p:nvPr/>
        </p:nvSpPr>
        <p:spPr bwMode="auto">
          <a:xfrm>
            <a:off x="969963" y="2438400"/>
            <a:ext cx="7656512" cy="1295400"/>
          </a:xfrm>
          <a:prstGeom prst="rect">
            <a:avLst/>
          </a:prstGeom>
          <a:solidFill>
            <a:srgbClr val="008080">
              <a:alpha val="98038"/>
            </a:srgbClr>
          </a:solidFill>
          <a:ln w="9525">
            <a:noFill/>
            <a:miter lim="800000"/>
            <a:headEnd/>
            <a:tailEnd/>
          </a:ln>
        </p:spPr>
        <p:txBody>
          <a:bodyPr anchor="b"/>
          <a:lstStyle/>
          <a:p>
            <a:pPr algn="ctr"/>
            <a:r>
              <a:rPr lang="el-GR" sz="2000">
                <a:solidFill>
                  <a:schemeClr val="bg1"/>
                </a:solidFill>
              </a:rPr>
              <a:t>Προτάσεις βελτίωσης στο μείγμα οικονομικής πολιτικής για καταπολέμηση της ανεργίας και ενίσχυση της ανταγωνιστικότητας</a:t>
            </a:r>
            <a:r>
              <a:rPr lang="en-US" sz="2000">
                <a:solidFill>
                  <a:schemeClr val="bg1"/>
                </a:solidFill>
              </a:rPr>
              <a:t> </a:t>
            </a:r>
            <a:r>
              <a:rPr lang="en-GB" sz="2000">
                <a:solidFill>
                  <a:schemeClr val="bg1"/>
                </a:solidFill>
              </a:rPr>
              <a:t/>
            </a:r>
            <a:br>
              <a:rPr lang="en-GB" sz="2000">
                <a:solidFill>
                  <a:schemeClr val="bg1"/>
                </a:solidFill>
              </a:rPr>
            </a:br>
            <a:endParaRPr lang="el-GR" sz="160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5"/>
          <p:cNvSpPr>
            <a:spLocks noGrp="1"/>
          </p:cNvSpPr>
          <p:nvPr>
            <p:ph type="sldNum" sz="quarter" idx="12"/>
          </p:nvPr>
        </p:nvSpPr>
        <p:spPr>
          <a:noFill/>
          <a:ln>
            <a:miter lim="800000"/>
            <a:headEnd/>
            <a:tailEnd/>
          </a:ln>
        </p:spPr>
        <p:txBody>
          <a:bodyPr/>
          <a:lstStyle/>
          <a:p>
            <a:fld id="{FC7477A1-700A-42E4-8DD5-1B2B609BC61A}" type="slidenum">
              <a:rPr lang="el-GR" smtClean="0"/>
              <a:pPr/>
              <a:t>2</a:t>
            </a:fld>
            <a:endParaRPr lang="el-GR" smtClean="0"/>
          </a:p>
        </p:txBody>
      </p:sp>
      <p:sp>
        <p:nvSpPr>
          <p:cNvPr id="16386" name="Rectangle 2"/>
          <p:cNvSpPr>
            <a:spLocks noGrp="1" noChangeArrowheads="1"/>
          </p:cNvSpPr>
          <p:nvPr>
            <p:ph type="title"/>
          </p:nvPr>
        </p:nvSpPr>
        <p:spPr/>
        <p:txBody>
          <a:bodyPr/>
          <a:lstStyle/>
          <a:p>
            <a:pPr eaLnBrk="1" hangingPunct="1"/>
            <a:r>
              <a:rPr lang="el-GR" smtClean="0"/>
              <a:t>Η αξιοπιστία του προγράμματος οικονομικής πολιτικής έχει τρωθεί </a:t>
            </a:r>
          </a:p>
        </p:txBody>
      </p:sp>
      <p:sp>
        <p:nvSpPr>
          <p:cNvPr id="16387" name="Rectangle 3"/>
          <p:cNvSpPr>
            <a:spLocks noGrp="1" noChangeArrowheads="1"/>
          </p:cNvSpPr>
          <p:nvPr>
            <p:ph type="body" idx="1"/>
          </p:nvPr>
        </p:nvSpPr>
        <p:spPr>
          <a:xfrm>
            <a:off x="457200" y="1447800"/>
            <a:ext cx="8229600" cy="4800600"/>
          </a:xfrm>
        </p:spPr>
        <p:txBody>
          <a:bodyPr/>
          <a:lstStyle/>
          <a:p>
            <a:pPr eaLnBrk="1" hangingPunct="1"/>
            <a:r>
              <a:rPr lang="el-GR" sz="2000" smtClean="0"/>
              <a:t>Οι διαρκείς προς τα κάτω αναθεωρήσεις των προβλέψεων για το ρυθμό ανόδου του ΑΕΠ και οι συνεχείς μεταθέσεις της ανάκαμψης για κάποιο μεταγενέστερο τρίμηνο στο μέλλον, μαζί με τις συνακόλουθες αποκλίσεις στους δημοσιονομικούς στόχους έχουν τρώσει βαθειά την αξιοπιστία του προγράμματος προσαρμογής της ελληνικής οικονομίας. </a:t>
            </a:r>
          </a:p>
          <a:p>
            <a:pPr eaLnBrk="1" hangingPunct="1"/>
            <a:r>
              <a:rPr lang="el-GR" sz="2000" smtClean="0"/>
              <a:t>Η ελληνική οικονομία βρίσκεται σε βαθειά και παρατεταμένη ύφεση και σύμφωνα με όλους τους βραχυχρόνιους δείκτες, αλλά και τα αποτελέσματα ερευνών συγκυρίας η ανάκαμψη δεν είναι προς το παρόν ορατή. </a:t>
            </a:r>
          </a:p>
          <a:p>
            <a:pPr eaLnBrk="1" hangingPunct="1"/>
            <a:r>
              <a:rPr lang="el-GR" sz="2000" smtClean="0"/>
              <a:t>Υπάρχουν κάποιες ελάχιστες φωτεινές εξαιρέσεις</a:t>
            </a:r>
            <a:r>
              <a:rPr lang="en-US" sz="2000" smtClean="0"/>
              <a:t>,</a:t>
            </a:r>
            <a:r>
              <a:rPr lang="el-GR" sz="2000" smtClean="0"/>
              <a:t> όπως οι εισπράξεις από τουρισμό που και τον Οκτώβριο πήγαν καλά, ο δείκτης εμπιστοσύνης της Ε.Ε, ωστόσο η εικόνα δεν αλλάζει.  </a:t>
            </a:r>
          </a:p>
          <a:p>
            <a:pPr eaLnBrk="1" hangingPunct="1"/>
            <a:r>
              <a:rPr lang="el-GR" sz="2000" smtClean="0"/>
              <a:t>Η οικονομία είναι σε εξαιρετικά δυσχερή θέση και χαρακτηρίζεται από έντονες ανισορροπίες σε όλους τους τομείς δραστηριότητας.  </a:t>
            </a:r>
          </a:p>
          <a:p>
            <a:pPr eaLnBrk="1" hangingPunct="1"/>
            <a:endParaRPr lang="el-GR" sz="16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pPr algn="ctr"/>
            <a:r>
              <a:rPr lang="el-GR" smtClean="0"/>
              <a:t>Τρεις θεμελιακές ανισορροπίες χαρακτηρίζουν την ελληνική οικονομία </a:t>
            </a:r>
          </a:p>
        </p:txBody>
      </p:sp>
      <p:sp>
        <p:nvSpPr>
          <p:cNvPr id="18434" name="Content Placeholder 2"/>
          <p:cNvSpPr>
            <a:spLocks noGrp="1"/>
          </p:cNvSpPr>
          <p:nvPr>
            <p:ph idx="1"/>
          </p:nvPr>
        </p:nvSpPr>
        <p:spPr>
          <a:xfrm>
            <a:off x="381000" y="1600200"/>
            <a:ext cx="8229600" cy="4525963"/>
          </a:xfrm>
        </p:spPr>
        <p:txBody>
          <a:bodyPr/>
          <a:lstStyle/>
          <a:p>
            <a:r>
              <a:rPr lang="el-GR" sz="2000" smtClean="0"/>
              <a:t>Τρεις είναι οι θεμελιώδεις ανισορροπίες που χαρακτηρίζουν την ελληνική οικονομία οι οποίες είναι πλήρως συνδεδεμένες και αλληλοεξαρτώμενες:    </a:t>
            </a:r>
          </a:p>
          <a:p>
            <a:r>
              <a:rPr lang="el-GR" sz="2000" smtClean="0"/>
              <a:t>Η δημοσιονομική </a:t>
            </a:r>
          </a:p>
          <a:p>
            <a:r>
              <a:rPr lang="el-GR" sz="2000" smtClean="0"/>
              <a:t>Των εξωτερικών συναλλαγών</a:t>
            </a:r>
          </a:p>
          <a:p>
            <a:pPr eaLnBrk="1" hangingPunct="1"/>
            <a:r>
              <a:rPr lang="el-GR" sz="2000" smtClean="0"/>
              <a:t>Των αγορών προϊόντος και εργασίας (που είναι το κύριο θέμα αυτής της παρουσίασης).</a:t>
            </a:r>
            <a:endParaRPr lang="el-GR" smtClean="0"/>
          </a:p>
        </p:txBody>
      </p:sp>
      <p:sp>
        <p:nvSpPr>
          <p:cNvPr id="18435" name="Slide Number Placeholder 3"/>
          <p:cNvSpPr>
            <a:spLocks noGrp="1"/>
          </p:cNvSpPr>
          <p:nvPr>
            <p:ph type="sldNum" sz="quarter" idx="12"/>
          </p:nvPr>
        </p:nvSpPr>
        <p:spPr>
          <a:noFill/>
          <a:ln>
            <a:miter lim="800000"/>
            <a:headEnd/>
            <a:tailEnd/>
          </a:ln>
        </p:spPr>
        <p:txBody>
          <a:bodyPr/>
          <a:lstStyle/>
          <a:p>
            <a:fld id="{120E94D1-99C4-42E8-B5F2-CB198BD1E76A}" type="slidenum">
              <a:rPr lang="el-GR" smtClean="0"/>
              <a:pPr/>
              <a:t>3</a:t>
            </a:fld>
            <a:endParaRPr lang="el-GR" smtClean="0"/>
          </a:p>
        </p:txBody>
      </p:sp>
      <p:sp>
        <p:nvSpPr>
          <p:cNvPr id="18436" name="Down Arrow 1"/>
          <p:cNvSpPr>
            <a:spLocks noChangeArrowheads="1"/>
          </p:cNvSpPr>
          <p:nvPr/>
        </p:nvSpPr>
        <p:spPr bwMode="auto">
          <a:xfrm>
            <a:off x="533400" y="1828800"/>
            <a:ext cx="484188" cy="977900"/>
          </a:xfrm>
          <a:prstGeom prst="downArrow">
            <a:avLst>
              <a:gd name="adj1" fmla="val 50000"/>
              <a:gd name="adj2" fmla="val 50024"/>
            </a:avLst>
          </a:prstGeom>
          <a:noFill/>
          <a:ln w="9525">
            <a:noFill/>
            <a:miter lim="800000"/>
            <a:headEnd/>
            <a:tailEnd/>
          </a:ln>
        </p:spPr>
        <p:txBody>
          <a:bodyPr anchor="ctr"/>
          <a:lstStyle/>
          <a:p>
            <a:pPr algn="ctr"/>
            <a:endParaRPr lang="el-G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pPr algn="ctr"/>
            <a:r>
              <a:rPr lang="el-GR" smtClean="0"/>
              <a:t>Το δημοσιονομικό έλλειμμα είναι κολημένο στο 10% του ΑΕΠ</a:t>
            </a:r>
          </a:p>
        </p:txBody>
      </p:sp>
      <p:sp>
        <p:nvSpPr>
          <p:cNvPr id="19458" name="Content Placeholder 2"/>
          <p:cNvSpPr>
            <a:spLocks noGrp="1"/>
          </p:cNvSpPr>
          <p:nvPr>
            <p:ph idx="1"/>
          </p:nvPr>
        </p:nvSpPr>
        <p:spPr/>
        <p:txBody>
          <a:bodyPr/>
          <a:lstStyle/>
          <a:p>
            <a:r>
              <a:rPr lang="el-GR" sz="1800" smtClean="0"/>
              <a:t>Η δημοσιονομική </a:t>
            </a:r>
          </a:p>
          <a:p>
            <a:r>
              <a:rPr lang="el-GR" sz="1800" smtClean="0"/>
              <a:t>Το έλλειμμα της Γενικής Κυβέρνησης σε εθνικολογιστική βάση είναι κολλημένο στο 10% του ΑΕΠ το 2010 και το 2011. Η οικονομία εξακολουθεί να παράγει πρωτογενή ελλείμματα με αποτέλεσμα το χρέος να μην μπορεί να συγκρατηθεί:  144,</a:t>
            </a:r>
            <a:r>
              <a:rPr lang="en-US" sz="1800" smtClean="0"/>
              <a:t>9% </a:t>
            </a:r>
            <a:r>
              <a:rPr lang="el-GR" sz="1800" smtClean="0"/>
              <a:t>του ΑΕΠ  το 2010, 16</a:t>
            </a:r>
            <a:r>
              <a:rPr lang="en-US" sz="1800" smtClean="0"/>
              <a:t>1</a:t>
            </a:r>
            <a:r>
              <a:rPr lang="el-GR" sz="1800" smtClean="0"/>
              <a:t>.7% το 2011 (με </a:t>
            </a:r>
            <a:r>
              <a:rPr lang="en-US" sz="1800" smtClean="0"/>
              <a:t>PSI).</a:t>
            </a:r>
            <a:endParaRPr lang="el-GR" sz="1800" smtClean="0"/>
          </a:p>
          <a:p>
            <a:endParaRPr lang="el-GR" sz="1800" smtClean="0"/>
          </a:p>
          <a:p>
            <a:endParaRPr lang="el-GR" smtClean="0"/>
          </a:p>
        </p:txBody>
      </p:sp>
      <p:sp>
        <p:nvSpPr>
          <p:cNvPr id="19459" name="Slide Number Placeholder 3"/>
          <p:cNvSpPr>
            <a:spLocks noGrp="1"/>
          </p:cNvSpPr>
          <p:nvPr>
            <p:ph type="sldNum" sz="quarter" idx="12"/>
          </p:nvPr>
        </p:nvSpPr>
        <p:spPr>
          <a:noFill/>
          <a:ln>
            <a:miter lim="800000"/>
            <a:headEnd/>
            <a:tailEnd/>
          </a:ln>
        </p:spPr>
        <p:txBody>
          <a:bodyPr/>
          <a:lstStyle/>
          <a:p>
            <a:fld id="{470AF3D0-ED53-4CC9-9FE5-48BE8856B4D7}" type="slidenum">
              <a:rPr lang="el-GR" smtClean="0"/>
              <a:pPr/>
              <a:t>4</a:t>
            </a:fld>
            <a:endParaRPr lang="el-GR" smtClean="0"/>
          </a:p>
        </p:txBody>
      </p:sp>
      <p:pic>
        <p:nvPicPr>
          <p:cNvPr id="19460" name="Picture 5"/>
          <p:cNvPicPr>
            <a:picLocks noChangeAspect="1" noChangeArrowheads="1"/>
          </p:cNvPicPr>
          <p:nvPr/>
        </p:nvPicPr>
        <p:blipFill>
          <a:blip r:embed="rId2"/>
          <a:srcRect/>
          <a:stretch>
            <a:fillRect/>
          </a:stretch>
        </p:blipFill>
        <p:spPr bwMode="auto">
          <a:xfrm>
            <a:off x="4724400" y="3048000"/>
            <a:ext cx="3886200" cy="3124200"/>
          </a:xfrm>
          <a:prstGeom prst="rect">
            <a:avLst/>
          </a:prstGeom>
          <a:noFill/>
          <a:ln w="9525">
            <a:noFill/>
            <a:miter lim="800000"/>
            <a:headEnd/>
            <a:tailEnd/>
          </a:ln>
        </p:spPr>
      </p:pic>
      <p:pic>
        <p:nvPicPr>
          <p:cNvPr id="19461" name="Picture 6"/>
          <p:cNvPicPr>
            <a:picLocks noChangeAspect="1" noChangeArrowheads="1"/>
          </p:cNvPicPr>
          <p:nvPr/>
        </p:nvPicPr>
        <p:blipFill>
          <a:blip r:embed="rId3"/>
          <a:srcRect/>
          <a:stretch>
            <a:fillRect/>
          </a:stretch>
        </p:blipFill>
        <p:spPr bwMode="auto">
          <a:xfrm>
            <a:off x="609600" y="3124200"/>
            <a:ext cx="4114800" cy="297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idx="4294967295"/>
          </p:nvPr>
        </p:nvSpPr>
        <p:spPr/>
        <p:txBody>
          <a:bodyPr/>
          <a:lstStyle/>
          <a:p>
            <a:pPr algn="ctr"/>
            <a:r>
              <a:rPr lang="el-GR" smtClean="0"/>
              <a:t>Το έλλειμμα του ισοζυγίου τρεχουσών συναλλαγών, αλλά και το ύψος της ΔΕΘ είναι σε ανησυχητικά επίπεδα  </a:t>
            </a:r>
            <a:br>
              <a:rPr lang="el-GR" smtClean="0"/>
            </a:br>
            <a:endParaRPr lang="el-GR" smtClean="0"/>
          </a:p>
        </p:txBody>
      </p:sp>
      <p:sp>
        <p:nvSpPr>
          <p:cNvPr id="20482" name="Rectangle 9"/>
          <p:cNvSpPr>
            <a:spLocks noChangeArrowheads="1"/>
          </p:cNvSpPr>
          <p:nvPr/>
        </p:nvSpPr>
        <p:spPr bwMode="auto">
          <a:xfrm>
            <a:off x="533400" y="4584700"/>
            <a:ext cx="8077200" cy="1570038"/>
          </a:xfrm>
          <a:prstGeom prst="rect">
            <a:avLst/>
          </a:prstGeom>
          <a:noFill/>
          <a:ln w="9525">
            <a:noFill/>
            <a:miter lim="800000"/>
            <a:headEnd/>
            <a:tailEnd/>
          </a:ln>
        </p:spPr>
        <p:txBody>
          <a:bodyPr>
            <a:spAutoFit/>
          </a:bodyPr>
          <a:lstStyle/>
          <a:p>
            <a:r>
              <a:rPr lang="el-GR" sz="1600" b="0"/>
              <a:t>Σε εθνικολογιστική βάση το έλλειμμα του Ισοζυγίου Τρεχουσών Συναλλαγών είναι το υψηλότερο στη Ε.Ε και βέβαια στη ζώνη του ευρώ </a:t>
            </a:r>
            <a:r>
              <a:rPr lang="en-US" sz="1600" b="0"/>
              <a:t>(</a:t>
            </a:r>
            <a:r>
              <a:rPr lang="el-GR" sz="1600" b="0"/>
              <a:t>12.3% το 2010 και 10.6% το 2011).  </a:t>
            </a:r>
          </a:p>
          <a:p>
            <a:r>
              <a:rPr lang="el-GR" sz="1600" b="0"/>
              <a:t>Τα εξωτερικά ελλείμματα φορτώνουν τη διεθνή επενδυτική θέση της χώρας που το 2010 ήταν αρνητική στο 93% του ΑΕΠ. Το 2011 αναμένεται να ξεπεράσει το μέγεθος του ΑΕΠ και να παραμείνει σε υψηλά επίπεδα. Επιπλέον,       </a:t>
            </a:r>
          </a:p>
          <a:p>
            <a:pPr algn="ctr"/>
            <a:r>
              <a:rPr lang="el-GR" sz="1600" b="0"/>
              <a:t>Το ελληνικό δημόσιο χρέος διακρατείται σε μεγάλη έκταση από μη κατοίκους </a:t>
            </a:r>
          </a:p>
        </p:txBody>
      </p:sp>
      <p:pic>
        <p:nvPicPr>
          <p:cNvPr id="20483" name="Picture 5"/>
          <p:cNvPicPr>
            <a:picLocks noChangeAspect="1" noChangeArrowheads="1"/>
          </p:cNvPicPr>
          <p:nvPr/>
        </p:nvPicPr>
        <p:blipFill>
          <a:blip r:embed="rId3"/>
          <a:srcRect/>
          <a:stretch>
            <a:fillRect/>
          </a:stretch>
        </p:blipFill>
        <p:spPr bwMode="auto">
          <a:xfrm>
            <a:off x="4281488" y="1295400"/>
            <a:ext cx="4705350" cy="2971800"/>
          </a:xfrm>
          <a:prstGeom prst="rect">
            <a:avLst/>
          </a:prstGeom>
          <a:noFill/>
          <a:ln w="9525">
            <a:noFill/>
            <a:miter lim="800000"/>
            <a:headEnd/>
            <a:tailEnd/>
          </a:ln>
        </p:spPr>
      </p:pic>
      <p:pic>
        <p:nvPicPr>
          <p:cNvPr id="20484" name="Picture 6"/>
          <p:cNvPicPr>
            <a:picLocks noChangeAspect="1" noChangeArrowheads="1"/>
          </p:cNvPicPr>
          <p:nvPr/>
        </p:nvPicPr>
        <p:blipFill>
          <a:blip r:embed="rId4"/>
          <a:srcRect/>
          <a:stretch>
            <a:fillRect/>
          </a:stretch>
        </p:blipFill>
        <p:spPr bwMode="auto">
          <a:xfrm>
            <a:off x="385763" y="1447800"/>
            <a:ext cx="3895725"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pPr algn="ctr"/>
            <a:r>
              <a:rPr lang="el-GR" smtClean="0"/>
              <a:t>Η ανισορροπία στις αγορές προϊόντος και εργασίας </a:t>
            </a:r>
            <a:br>
              <a:rPr lang="el-GR" smtClean="0"/>
            </a:br>
            <a:endParaRPr lang="el-GR" smtClean="0"/>
          </a:p>
        </p:txBody>
      </p:sp>
      <p:sp>
        <p:nvSpPr>
          <p:cNvPr id="22530" name="Content Placeholder 2"/>
          <p:cNvSpPr>
            <a:spLocks noGrp="1"/>
          </p:cNvSpPr>
          <p:nvPr>
            <p:ph idx="1"/>
          </p:nvPr>
        </p:nvSpPr>
        <p:spPr/>
        <p:txBody>
          <a:bodyPr/>
          <a:lstStyle/>
          <a:p>
            <a:r>
              <a:rPr lang="el-GR" sz="2000" smtClean="0"/>
              <a:t>Ο πραγματικός τομέας της ελληνικής οικονομίας είναι σε καθεστώς πλήρους ανισορροπίας</a:t>
            </a:r>
          </a:p>
          <a:p>
            <a:r>
              <a:rPr lang="el-GR" sz="2000" smtClean="0"/>
              <a:t>Η ανεργία το 2011 έφθασε το 17% και το 2012 αναμένεται να ξεπεράσει το 18% του εργατικού δυναμικού. </a:t>
            </a:r>
          </a:p>
          <a:p>
            <a:r>
              <a:rPr lang="el-GR" sz="2000" smtClean="0"/>
              <a:t>Το παραγωγικό κενό  (η διαφορά μεταξύ τρέχουσας παραγωγής και της δυνητικής παραγωγικής ικανότητας της οικονομίας) εκτιμάται από -8% έως -11% αναλόγως της μεθόδου εκτίμησης.  </a:t>
            </a:r>
          </a:p>
          <a:p>
            <a:r>
              <a:rPr lang="el-GR" sz="2000" smtClean="0"/>
              <a:t> </a:t>
            </a:r>
          </a:p>
        </p:txBody>
      </p:sp>
      <p:sp>
        <p:nvSpPr>
          <p:cNvPr id="22531" name="Slide Number Placeholder 3"/>
          <p:cNvSpPr>
            <a:spLocks noGrp="1"/>
          </p:cNvSpPr>
          <p:nvPr>
            <p:ph type="sldNum" sz="quarter" idx="12"/>
          </p:nvPr>
        </p:nvSpPr>
        <p:spPr>
          <a:noFill/>
          <a:ln>
            <a:miter lim="800000"/>
            <a:headEnd/>
            <a:tailEnd/>
          </a:ln>
        </p:spPr>
        <p:txBody>
          <a:bodyPr/>
          <a:lstStyle/>
          <a:p>
            <a:pPr algn="ctr" eaLnBrk="0" hangingPunct="0"/>
            <a:fld id="{FD434C48-4557-44CA-90B1-32ED84D5AD93}" type="slidenum">
              <a:rPr lang="el-GR" sz="1800" b="1" smtClean="0">
                <a:solidFill>
                  <a:schemeClr val="tx2"/>
                </a:solidFill>
              </a:rPr>
              <a:pPr algn="ctr" eaLnBrk="0" hangingPunct="0"/>
              <a:t>6</a:t>
            </a:fld>
            <a:endParaRPr lang="el-GR" sz="1800" b="1" smtClean="0">
              <a:solidFill>
                <a:schemeClr val="tx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pPr algn="ctr"/>
            <a:r>
              <a:rPr lang="el-GR" smtClean="0"/>
              <a:t>Με την ακολουθούμενη πολιτική ο δρόμος για την επιστροφή στην ισορροπία διαρκώς μακραίνει    </a:t>
            </a:r>
            <a:br>
              <a:rPr lang="el-GR" smtClean="0"/>
            </a:br>
            <a:endParaRPr lang="el-GR" smtClean="0"/>
          </a:p>
        </p:txBody>
      </p:sp>
      <p:sp>
        <p:nvSpPr>
          <p:cNvPr id="23554" name="Content Placeholder 2"/>
          <p:cNvSpPr>
            <a:spLocks noGrp="1"/>
          </p:cNvSpPr>
          <p:nvPr>
            <p:ph idx="1"/>
          </p:nvPr>
        </p:nvSpPr>
        <p:spPr/>
        <p:txBody>
          <a:bodyPr/>
          <a:lstStyle/>
          <a:p>
            <a:r>
              <a:rPr lang="el-GR" sz="2000" smtClean="0"/>
              <a:t>Τίθεται το ερώτημα, γιατί η εφαρμοσθείσα οικονομική πολιτική είχε τόσο πενιχρά αποτελέσματα, ενώ πολλά μεγέθη σαφώς επιδεινώθηκαν;</a:t>
            </a:r>
          </a:p>
          <a:p>
            <a:r>
              <a:rPr lang="el-GR" sz="2000" smtClean="0"/>
              <a:t>Γιατί τα αποτελέσματα είναι αντίθετα των επιδιωκομένων;</a:t>
            </a:r>
            <a:endParaRPr lang="en-US" sz="2000" smtClean="0"/>
          </a:p>
          <a:p>
            <a:r>
              <a:rPr lang="el-GR" sz="2000" smtClean="0"/>
              <a:t>Γιατί, παρά την προσπάθεια και τις θυσίες, ο δρόμος για την επιστροφή στην ισορροπία διαρκώς μακραίνει και, βέβαια, η αγανάκτηση της κοινωνίας ανεβαίνει και η υπομονή εξαντλείται;   </a:t>
            </a:r>
          </a:p>
          <a:p>
            <a:r>
              <a:rPr lang="el-GR" sz="2000" smtClean="0"/>
              <a:t>Παρουσιάζω γραφικά το πρόβλημα στο χώρο, της ανεργίας και της ανταγωνιστικότητας, δυο οικονομικά μεγέθη, που κατά κύριο λόγο απασχολούν την οικονομική πολιτική και την κοινωνία και έχουν κεντρικό ρόλο στο δημόσιο διάλογο. Επιπλέον, γίνεται σαφής ο αρχικός σχεδιασμός του προγράμματος, της εξισορρόπησης της οικονομίας μέσω της ανταγωνιστικότητας και του εξωτερικού τομέα.       </a:t>
            </a:r>
          </a:p>
        </p:txBody>
      </p:sp>
      <p:sp>
        <p:nvSpPr>
          <p:cNvPr id="23555" name="Slide Number Placeholder 3"/>
          <p:cNvSpPr>
            <a:spLocks noGrp="1"/>
          </p:cNvSpPr>
          <p:nvPr>
            <p:ph type="sldNum" sz="quarter" idx="12"/>
          </p:nvPr>
        </p:nvSpPr>
        <p:spPr>
          <a:noFill/>
          <a:ln>
            <a:miter lim="800000"/>
            <a:headEnd/>
            <a:tailEnd/>
          </a:ln>
        </p:spPr>
        <p:txBody>
          <a:bodyPr/>
          <a:lstStyle/>
          <a:p>
            <a:fld id="{8FA2D75C-2BDC-4177-9A4B-C1F597E38E6B}" type="slidenum">
              <a:rPr lang="el-GR" smtClean="0"/>
              <a:pPr/>
              <a:t>7</a:t>
            </a:fld>
            <a:endParaRPr lang="el-G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p:txBody>
          <a:bodyPr/>
          <a:lstStyle/>
          <a:p>
            <a:r>
              <a:rPr lang="el-GR" smtClean="0"/>
              <a:t>1η Εκθεση της Τριμερούς Μαίος του 2010.  </a:t>
            </a:r>
          </a:p>
        </p:txBody>
      </p:sp>
      <p:sp>
        <p:nvSpPr>
          <p:cNvPr id="24578" name="Content Placeholder 2"/>
          <p:cNvSpPr>
            <a:spLocks noGrp="1"/>
          </p:cNvSpPr>
          <p:nvPr>
            <p:ph idx="1"/>
          </p:nvPr>
        </p:nvSpPr>
        <p:spPr/>
        <p:txBody>
          <a:bodyPr/>
          <a:lstStyle/>
          <a:p>
            <a:endParaRPr lang="el-GR" smtClean="0"/>
          </a:p>
          <a:p>
            <a:endParaRPr lang="el-GR" smtClean="0"/>
          </a:p>
          <a:p>
            <a:endParaRPr lang="el-GR" smtClean="0"/>
          </a:p>
        </p:txBody>
      </p:sp>
      <p:sp>
        <p:nvSpPr>
          <p:cNvPr id="24579" name="Slide Number Placeholder 3"/>
          <p:cNvSpPr>
            <a:spLocks noGrp="1"/>
          </p:cNvSpPr>
          <p:nvPr>
            <p:ph type="sldNum" sz="quarter" idx="12"/>
          </p:nvPr>
        </p:nvSpPr>
        <p:spPr>
          <a:noFill/>
          <a:ln>
            <a:miter lim="800000"/>
            <a:headEnd/>
            <a:tailEnd/>
          </a:ln>
        </p:spPr>
        <p:txBody>
          <a:bodyPr/>
          <a:lstStyle/>
          <a:p>
            <a:fld id="{2A0731B0-F99B-42C8-B135-B41DB0DCAACC}" type="slidenum">
              <a:rPr lang="el-GR" smtClean="0"/>
              <a:pPr/>
              <a:t>8</a:t>
            </a:fld>
            <a:endParaRPr lang="el-GR" smtClean="0"/>
          </a:p>
        </p:txBody>
      </p:sp>
      <p:sp>
        <p:nvSpPr>
          <p:cNvPr id="24580" name="Right Arrow 1"/>
          <p:cNvSpPr>
            <a:spLocks noChangeArrowheads="1"/>
          </p:cNvSpPr>
          <p:nvPr/>
        </p:nvSpPr>
        <p:spPr bwMode="auto">
          <a:xfrm>
            <a:off x="3581400" y="3581400"/>
            <a:ext cx="977900" cy="484188"/>
          </a:xfrm>
          <a:prstGeom prst="rightArrow">
            <a:avLst>
              <a:gd name="adj1" fmla="val 50000"/>
              <a:gd name="adj2" fmla="val 50024"/>
            </a:avLst>
          </a:prstGeom>
          <a:noFill/>
          <a:ln w="9525">
            <a:noFill/>
            <a:miter lim="800000"/>
            <a:headEnd/>
            <a:tailEnd/>
          </a:ln>
        </p:spPr>
        <p:txBody>
          <a:bodyPr anchor="ctr"/>
          <a:lstStyle/>
          <a:p>
            <a:pPr algn="ctr"/>
            <a:endParaRPr lang="el-GR"/>
          </a:p>
        </p:txBody>
      </p:sp>
      <p:sp>
        <p:nvSpPr>
          <p:cNvPr id="24581" name="AutoShape 4"/>
          <p:cNvSpPr>
            <a:spLocks noChangeAspect="1" noChangeArrowheads="1"/>
          </p:cNvSpPr>
          <p:nvPr/>
        </p:nvSpPr>
        <p:spPr bwMode="auto">
          <a:xfrm>
            <a:off x="3390900" y="1343025"/>
            <a:ext cx="5753100" cy="3238500"/>
          </a:xfrm>
          <a:prstGeom prst="rect">
            <a:avLst/>
          </a:prstGeom>
          <a:noFill/>
          <a:ln w="9525">
            <a:noFill/>
            <a:miter lim="800000"/>
            <a:headEnd/>
            <a:tailEnd/>
          </a:ln>
        </p:spPr>
        <p:txBody>
          <a:bodyPr/>
          <a:lstStyle/>
          <a:p>
            <a:pPr algn="ctr"/>
            <a:endParaRPr lang="el-GR"/>
          </a:p>
        </p:txBody>
      </p:sp>
      <p:graphicFrame>
        <p:nvGraphicFramePr>
          <p:cNvPr id="11" name="Chart 10"/>
          <p:cNvGraphicFramePr>
            <a:graphicFrameLocks/>
          </p:cNvGraphicFramePr>
          <p:nvPr/>
        </p:nvGraphicFramePr>
        <p:xfrm>
          <a:off x="1295400" y="1966031"/>
          <a:ext cx="7315200" cy="3715369"/>
        </p:xfrm>
        <a:graphic>
          <a:graphicData uri="http://schemas.openxmlformats.org/drawingml/2006/chart">
            <c:chart xmlns:c="http://schemas.openxmlformats.org/drawingml/2006/chart" xmlns:r="http://schemas.openxmlformats.org/officeDocument/2006/relationships" r:id="rId2"/>
          </a:graphicData>
        </a:graphic>
      </p:graphicFrame>
      <p:sp>
        <p:nvSpPr>
          <p:cNvPr id="24583" name="TextBox 4"/>
          <p:cNvSpPr txBox="1">
            <a:spLocks noChangeArrowheads="1"/>
          </p:cNvSpPr>
          <p:nvPr/>
        </p:nvSpPr>
        <p:spPr bwMode="auto">
          <a:xfrm rot="10800000" flipV="1">
            <a:off x="5486400" y="4500563"/>
            <a:ext cx="488950" cy="339725"/>
          </a:xfrm>
          <a:prstGeom prst="rect">
            <a:avLst/>
          </a:prstGeom>
          <a:noFill/>
          <a:ln w="9525">
            <a:noFill/>
            <a:miter lim="800000"/>
            <a:headEnd/>
            <a:tailEnd/>
          </a:ln>
        </p:spPr>
        <p:txBody>
          <a:bodyPr>
            <a:spAutoFit/>
          </a:bodyPr>
          <a:lstStyle/>
          <a:p>
            <a:pPr algn="ctr"/>
            <a:r>
              <a:rPr lang="en-US" sz="1600"/>
              <a:t>EL</a:t>
            </a:r>
            <a:endParaRPr lang="el-GR" sz="1600"/>
          </a:p>
        </p:txBody>
      </p:sp>
      <p:cxnSp>
        <p:nvCxnSpPr>
          <p:cNvPr id="24584" name="Straight Connector 5"/>
          <p:cNvCxnSpPr>
            <a:cxnSpLocks noChangeShapeType="1"/>
          </p:cNvCxnSpPr>
          <p:nvPr/>
        </p:nvCxnSpPr>
        <p:spPr bwMode="auto">
          <a:xfrm>
            <a:off x="11582400" y="4759325"/>
            <a:ext cx="914400" cy="914400"/>
          </a:xfrm>
          <a:prstGeom prst="line">
            <a:avLst/>
          </a:prstGeom>
          <a:noFill/>
          <a:ln w="9525">
            <a:noFill/>
            <a:round/>
            <a:headEnd/>
            <a:tailEnd/>
          </a:ln>
        </p:spPr>
      </p:cxnSp>
      <p:sp>
        <p:nvSpPr>
          <p:cNvPr id="24585" name="TextBox 6"/>
          <p:cNvSpPr txBox="1">
            <a:spLocks noChangeArrowheads="1"/>
          </p:cNvSpPr>
          <p:nvPr/>
        </p:nvSpPr>
        <p:spPr bwMode="auto">
          <a:xfrm>
            <a:off x="6267450" y="5334000"/>
            <a:ext cx="1581150" cy="369888"/>
          </a:xfrm>
          <a:prstGeom prst="rect">
            <a:avLst/>
          </a:prstGeom>
          <a:noFill/>
          <a:ln w="9525">
            <a:noFill/>
            <a:miter lim="800000"/>
            <a:headEnd/>
            <a:tailEnd/>
          </a:ln>
        </p:spPr>
        <p:txBody>
          <a:bodyPr>
            <a:spAutoFit/>
          </a:bodyPr>
          <a:lstStyle/>
          <a:p>
            <a:pPr algn="ctr"/>
            <a:r>
              <a:rPr lang="el-GR" sz="1600" b="0"/>
              <a:t>Ανεργία</a:t>
            </a:r>
            <a:r>
              <a:rPr lang="el-GR" sz="1800" b="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l-GR" smtClean="0"/>
              <a:t>2η Εκθεση της Τριμερούς Δεκέμβριος του 2010  </a:t>
            </a:r>
          </a:p>
        </p:txBody>
      </p:sp>
      <p:sp>
        <p:nvSpPr>
          <p:cNvPr id="25602" name="Content Placeholder 2"/>
          <p:cNvSpPr>
            <a:spLocks noGrp="1"/>
          </p:cNvSpPr>
          <p:nvPr>
            <p:ph idx="1"/>
          </p:nvPr>
        </p:nvSpPr>
        <p:spPr/>
        <p:txBody>
          <a:bodyPr/>
          <a:lstStyle/>
          <a:p>
            <a:endParaRPr lang="el-GR" smtClean="0"/>
          </a:p>
          <a:p>
            <a:endParaRPr lang="el-GR" smtClean="0"/>
          </a:p>
          <a:p>
            <a:endParaRPr lang="el-GR" smtClean="0"/>
          </a:p>
        </p:txBody>
      </p:sp>
      <p:sp>
        <p:nvSpPr>
          <p:cNvPr id="25603" name="Slide Number Placeholder 3"/>
          <p:cNvSpPr>
            <a:spLocks noGrp="1"/>
          </p:cNvSpPr>
          <p:nvPr>
            <p:ph type="sldNum" sz="quarter" idx="12"/>
          </p:nvPr>
        </p:nvSpPr>
        <p:spPr>
          <a:noFill/>
          <a:ln>
            <a:miter lim="800000"/>
            <a:headEnd/>
            <a:tailEnd/>
          </a:ln>
        </p:spPr>
        <p:txBody>
          <a:bodyPr/>
          <a:lstStyle/>
          <a:p>
            <a:fld id="{DE81E8BD-B585-4792-A17F-D2EA813A8401}" type="slidenum">
              <a:rPr lang="el-GR" smtClean="0"/>
              <a:pPr/>
              <a:t>9</a:t>
            </a:fld>
            <a:endParaRPr lang="el-GR" smtClean="0"/>
          </a:p>
        </p:txBody>
      </p:sp>
      <p:sp>
        <p:nvSpPr>
          <p:cNvPr id="25604" name="Right Arrow 1"/>
          <p:cNvSpPr>
            <a:spLocks noChangeArrowheads="1"/>
          </p:cNvSpPr>
          <p:nvPr/>
        </p:nvSpPr>
        <p:spPr bwMode="auto">
          <a:xfrm>
            <a:off x="3581400" y="3581400"/>
            <a:ext cx="977900" cy="484188"/>
          </a:xfrm>
          <a:prstGeom prst="rightArrow">
            <a:avLst>
              <a:gd name="adj1" fmla="val 50000"/>
              <a:gd name="adj2" fmla="val 50024"/>
            </a:avLst>
          </a:prstGeom>
          <a:noFill/>
          <a:ln w="9525">
            <a:noFill/>
            <a:miter lim="800000"/>
            <a:headEnd/>
            <a:tailEnd/>
          </a:ln>
        </p:spPr>
        <p:txBody>
          <a:bodyPr anchor="ctr"/>
          <a:lstStyle/>
          <a:p>
            <a:pPr algn="ctr"/>
            <a:endParaRPr lang="el-GR"/>
          </a:p>
        </p:txBody>
      </p:sp>
      <p:sp>
        <p:nvSpPr>
          <p:cNvPr id="25605" name="AutoShape 4"/>
          <p:cNvSpPr>
            <a:spLocks noChangeAspect="1" noChangeArrowheads="1"/>
          </p:cNvSpPr>
          <p:nvPr/>
        </p:nvSpPr>
        <p:spPr bwMode="auto">
          <a:xfrm>
            <a:off x="3390900" y="1343025"/>
            <a:ext cx="5753100" cy="3238500"/>
          </a:xfrm>
          <a:prstGeom prst="rect">
            <a:avLst/>
          </a:prstGeom>
          <a:noFill/>
          <a:ln w="9525">
            <a:noFill/>
            <a:miter lim="800000"/>
            <a:headEnd/>
            <a:tailEnd/>
          </a:ln>
        </p:spPr>
        <p:txBody>
          <a:bodyPr/>
          <a:lstStyle/>
          <a:p>
            <a:pPr algn="ctr"/>
            <a:endParaRPr lang="el-GR"/>
          </a:p>
        </p:txBody>
      </p:sp>
      <p:graphicFrame>
        <p:nvGraphicFramePr>
          <p:cNvPr id="11" name="Chart 10"/>
          <p:cNvGraphicFramePr>
            <a:graphicFrameLocks/>
          </p:cNvGraphicFramePr>
          <p:nvPr/>
        </p:nvGraphicFramePr>
        <p:xfrm>
          <a:off x="1295400" y="1966031"/>
          <a:ext cx="7315200" cy="3715369"/>
        </p:xfrm>
        <a:graphic>
          <a:graphicData uri="http://schemas.openxmlformats.org/drawingml/2006/chart">
            <c:chart xmlns:c="http://schemas.openxmlformats.org/drawingml/2006/chart" xmlns:r="http://schemas.openxmlformats.org/officeDocument/2006/relationships" r:id="rId2"/>
          </a:graphicData>
        </a:graphic>
      </p:graphicFrame>
      <p:sp>
        <p:nvSpPr>
          <p:cNvPr id="25607" name="TextBox 4"/>
          <p:cNvSpPr txBox="1">
            <a:spLocks noChangeArrowheads="1"/>
          </p:cNvSpPr>
          <p:nvPr/>
        </p:nvSpPr>
        <p:spPr bwMode="auto">
          <a:xfrm rot="10800000" flipV="1">
            <a:off x="5486400" y="4489450"/>
            <a:ext cx="488950" cy="338138"/>
          </a:xfrm>
          <a:prstGeom prst="rect">
            <a:avLst/>
          </a:prstGeom>
          <a:noFill/>
          <a:ln w="9525">
            <a:noFill/>
            <a:miter lim="800000"/>
            <a:headEnd/>
            <a:tailEnd/>
          </a:ln>
        </p:spPr>
        <p:txBody>
          <a:bodyPr>
            <a:spAutoFit/>
          </a:bodyPr>
          <a:lstStyle/>
          <a:p>
            <a:pPr algn="ctr"/>
            <a:r>
              <a:rPr lang="en-US" sz="1600"/>
              <a:t>EL</a:t>
            </a:r>
            <a:endParaRPr lang="el-GR" sz="1600"/>
          </a:p>
        </p:txBody>
      </p:sp>
      <p:sp>
        <p:nvSpPr>
          <p:cNvPr id="25608" name="TextBox 3"/>
          <p:cNvSpPr txBox="1">
            <a:spLocks noChangeArrowheads="1"/>
          </p:cNvSpPr>
          <p:nvPr/>
        </p:nvSpPr>
        <p:spPr bwMode="auto">
          <a:xfrm>
            <a:off x="6477000" y="5410200"/>
            <a:ext cx="893763" cy="338138"/>
          </a:xfrm>
          <a:prstGeom prst="rect">
            <a:avLst/>
          </a:prstGeom>
          <a:noFill/>
          <a:ln w="9525">
            <a:noFill/>
            <a:miter lim="800000"/>
            <a:headEnd/>
            <a:tailEnd/>
          </a:ln>
        </p:spPr>
        <p:txBody>
          <a:bodyPr wrap="none">
            <a:spAutoFit/>
          </a:bodyPr>
          <a:lstStyle/>
          <a:p>
            <a:pPr algn="ctr"/>
            <a:r>
              <a:rPr lang="el-GR" sz="1600" b="0"/>
              <a:t>Ανεργία</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12700" y="304800"/>
            <a:ext cx="9144000" cy="868363"/>
          </a:xfrm>
        </p:spPr>
        <p:txBody>
          <a:bodyPr/>
          <a:lstStyle/>
          <a:p>
            <a:r>
              <a:rPr lang="el-GR" smtClean="0"/>
              <a:t>3η Εκθεση της Τριμερούς Μάρτιος του 2011  </a:t>
            </a:r>
          </a:p>
        </p:txBody>
      </p:sp>
      <p:sp>
        <p:nvSpPr>
          <p:cNvPr id="26626" name="Content Placeholder 2"/>
          <p:cNvSpPr>
            <a:spLocks noGrp="1"/>
          </p:cNvSpPr>
          <p:nvPr>
            <p:ph idx="1"/>
          </p:nvPr>
        </p:nvSpPr>
        <p:spPr/>
        <p:txBody>
          <a:bodyPr/>
          <a:lstStyle/>
          <a:p>
            <a:endParaRPr lang="el-GR" smtClean="0"/>
          </a:p>
          <a:p>
            <a:endParaRPr lang="el-GR" smtClean="0"/>
          </a:p>
          <a:p>
            <a:endParaRPr lang="el-GR" smtClean="0"/>
          </a:p>
        </p:txBody>
      </p:sp>
      <p:sp>
        <p:nvSpPr>
          <p:cNvPr id="26627" name="Slide Number Placeholder 3"/>
          <p:cNvSpPr>
            <a:spLocks noGrp="1"/>
          </p:cNvSpPr>
          <p:nvPr>
            <p:ph type="sldNum" sz="quarter" idx="12"/>
          </p:nvPr>
        </p:nvSpPr>
        <p:spPr>
          <a:noFill/>
          <a:ln>
            <a:miter lim="800000"/>
            <a:headEnd/>
            <a:tailEnd/>
          </a:ln>
        </p:spPr>
        <p:txBody>
          <a:bodyPr/>
          <a:lstStyle/>
          <a:p>
            <a:fld id="{4BED5CE3-1DE7-4C0F-98DD-A43FC64C74D9}" type="slidenum">
              <a:rPr lang="el-GR" smtClean="0"/>
              <a:pPr/>
              <a:t>10</a:t>
            </a:fld>
            <a:endParaRPr lang="el-GR" smtClean="0"/>
          </a:p>
        </p:txBody>
      </p:sp>
      <p:sp>
        <p:nvSpPr>
          <p:cNvPr id="26628" name="Right Arrow 1"/>
          <p:cNvSpPr>
            <a:spLocks noChangeArrowheads="1"/>
          </p:cNvSpPr>
          <p:nvPr/>
        </p:nvSpPr>
        <p:spPr bwMode="auto">
          <a:xfrm>
            <a:off x="3581400" y="3581400"/>
            <a:ext cx="977900" cy="484188"/>
          </a:xfrm>
          <a:prstGeom prst="rightArrow">
            <a:avLst>
              <a:gd name="adj1" fmla="val 50000"/>
              <a:gd name="adj2" fmla="val 50024"/>
            </a:avLst>
          </a:prstGeom>
          <a:noFill/>
          <a:ln w="9525">
            <a:noFill/>
            <a:miter lim="800000"/>
            <a:headEnd/>
            <a:tailEnd/>
          </a:ln>
        </p:spPr>
        <p:txBody>
          <a:bodyPr anchor="ctr"/>
          <a:lstStyle/>
          <a:p>
            <a:pPr algn="ctr"/>
            <a:endParaRPr lang="el-GR"/>
          </a:p>
        </p:txBody>
      </p:sp>
      <p:sp>
        <p:nvSpPr>
          <p:cNvPr id="26629" name="AutoShape 4"/>
          <p:cNvSpPr>
            <a:spLocks noChangeAspect="1" noChangeArrowheads="1"/>
          </p:cNvSpPr>
          <p:nvPr/>
        </p:nvSpPr>
        <p:spPr bwMode="auto">
          <a:xfrm>
            <a:off x="3390900" y="1343025"/>
            <a:ext cx="5753100" cy="3238500"/>
          </a:xfrm>
          <a:prstGeom prst="rect">
            <a:avLst/>
          </a:prstGeom>
          <a:noFill/>
          <a:ln w="9525">
            <a:noFill/>
            <a:miter lim="800000"/>
            <a:headEnd/>
            <a:tailEnd/>
          </a:ln>
        </p:spPr>
        <p:txBody>
          <a:bodyPr/>
          <a:lstStyle/>
          <a:p>
            <a:pPr algn="ctr"/>
            <a:endParaRPr lang="el-GR"/>
          </a:p>
        </p:txBody>
      </p:sp>
      <p:graphicFrame>
        <p:nvGraphicFramePr>
          <p:cNvPr id="11" name="Chart 10"/>
          <p:cNvGraphicFramePr>
            <a:graphicFrameLocks/>
          </p:cNvGraphicFramePr>
          <p:nvPr/>
        </p:nvGraphicFramePr>
        <p:xfrm>
          <a:off x="1295400" y="1966031"/>
          <a:ext cx="7315200" cy="3715369"/>
        </p:xfrm>
        <a:graphic>
          <a:graphicData uri="http://schemas.openxmlformats.org/drawingml/2006/chart">
            <c:chart xmlns:c="http://schemas.openxmlformats.org/drawingml/2006/chart" xmlns:r="http://schemas.openxmlformats.org/officeDocument/2006/relationships" r:id="rId2"/>
          </a:graphicData>
        </a:graphic>
      </p:graphicFrame>
      <p:sp>
        <p:nvSpPr>
          <p:cNvPr id="26631" name="TextBox 4"/>
          <p:cNvSpPr txBox="1">
            <a:spLocks noChangeArrowheads="1"/>
          </p:cNvSpPr>
          <p:nvPr/>
        </p:nvSpPr>
        <p:spPr bwMode="auto">
          <a:xfrm rot="10800000" flipV="1">
            <a:off x="5486400" y="4489450"/>
            <a:ext cx="488950" cy="338138"/>
          </a:xfrm>
          <a:prstGeom prst="rect">
            <a:avLst/>
          </a:prstGeom>
          <a:noFill/>
          <a:ln w="9525">
            <a:noFill/>
            <a:miter lim="800000"/>
            <a:headEnd/>
            <a:tailEnd/>
          </a:ln>
        </p:spPr>
        <p:txBody>
          <a:bodyPr>
            <a:spAutoFit/>
          </a:bodyPr>
          <a:lstStyle/>
          <a:p>
            <a:pPr algn="ctr"/>
            <a:r>
              <a:rPr lang="en-US" sz="1600"/>
              <a:t>EL</a:t>
            </a:r>
            <a:endParaRPr lang="el-GR" sz="1600"/>
          </a:p>
        </p:txBody>
      </p:sp>
      <p:sp>
        <p:nvSpPr>
          <p:cNvPr id="26632" name="TextBox 3"/>
          <p:cNvSpPr txBox="1">
            <a:spLocks noChangeArrowheads="1"/>
          </p:cNvSpPr>
          <p:nvPr/>
        </p:nvSpPr>
        <p:spPr bwMode="auto">
          <a:xfrm>
            <a:off x="6477000" y="5410200"/>
            <a:ext cx="1073150" cy="338138"/>
          </a:xfrm>
          <a:prstGeom prst="rect">
            <a:avLst/>
          </a:prstGeom>
          <a:noFill/>
          <a:ln w="9525">
            <a:noFill/>
            <a:miter lim="800000"/>
            <a:headEnd/>
            <a:tailEnd/>
          </a:ln>
        </p:spPr>
        <p:txBody>
          <a:bodyPr>
            <a:spAutoFit/>
          </a:bodyPr>
          <a:lstStyle/>
          <a:p>
            <a:pPr algn="ctr"/>
            <a:r>
              <a:rPr lang="el-GR" sz="1600" b="0"/>
              <a:t>Ανεργία</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12700" y="304800"/>
            <a:ext cx="9144000" cy="868363"/>
          </a:xfrm>
        </p:spPr>
        <p:txBody>
          <a:bodyPr/>
          <a:lstStyle/>
          <a:p>
            <a:r>
              <a:rPr lang="en-US" smtClean="0"/>
              <a:t>4</a:t>
            </a:r>
            <a:r>
              <a:rPr lang="el-GR" smtClean="0"/>
              <a:t> Εκθεση της Τριμερούς Ιούλιος του 2011. </a:t>
            </a:r>
          </a:p>
        </p:txBody>
      </p:sp>
      <p:sp>
        <p:nvSpPr>
          <p:cNvPr id="27650" name="Content Placeholder 2"/>
          <p:cNvSpPr>
            <a:spLocks noGrp="1"/>
          </p:cNvSpPr>
          <p:nvPr>
            <p:ph idx="1"/>
          </p:nvPr>
        </p:nvSpPr>
        <p:spPr/>
        <p:txBody>
          <a:bodyPr/>
          <a:lstStyle/>
          <a:p>
            <a:endParaRPr lang="el-GR" smtClean="0"/>
          </a:p>
          <a:p>
            <a:endParaRPr lang="el-GR" smtClean="0"/>
          </a:p>
          <a:p>
            <a:endParaRPr lang="el-GR" smtClean="0"/>
          </a:p>
        </p:txBody>
      </p:sp>
      <p:sp>
        <p:nvSpPr>
          <p:cNvPr id="27651" name="Slide Number Placeholder 3"/>
          <p:cNvSpPr>
            <a:spLocks noGrp="1"/>
          </p:cNvSpPr>
          <p:nvPr>
            <p:ph type="sldNum" sz="quarter" idx="12"/>
          </p:nvPr>
        </p:nvSpPr>
        <p:spPr>
          <a:noFill/>
          <a:ln>
            <a:miter lim="800000"/>
            <a:headEnd/>
            <a:tailEnd/>
          </a:ln>
        </p:spPr>
        <p:txBody>
          <a:bodyPr/>
          <a:lstStyle/>
          <a:p>
            <a:fld id="{9C403E94-122B-46E6-B973-1909FE11C84D}" type="slidenum">
              <a:rPr lang="el-GR" smtClean="0"/>
              <a:pPr/>
              <a:t>11</a:t>
            </a:fld>
            <a:endParaRPr lang="el-GR" smtClean="0"/>
          </a:p>
        </p:txBody>
      </p:sp>
      <p:sp>
        <p:nvSpPr>
          <p:cNvPr id="27652" name="Right Arrow 1"/>
          <p:cNvSpPr>
            <a:spLocks noChangeArrowheads="1"/>
          </p:cNvSpPr>
          <p:nvPr/>
        </p:nvSpPr>
        <p:spPr bwMode="auto">
          <a:xfrm>
            <a:off x="3581400" y="3581400"/>
            <a:ext cx="977900" cy="484188"/>
          </a:xfrm>
          <a:prstGeom prst="rightArrow">
            <a:avLst>
              <a:gd name="adj1" fmla="val 50000"/>
              <a:gd name="adj2" fmla="val 50024"/>
            </a:avLst>
          </a:prstGeom>
          <a:noFill/>
          <a:ln w="9525">
            <a:noFill/>
            <a:miter lim="800000"/>
            <a:headEnd/>
            <a:tailEnd/>
          </a:ln>
        </p:spPr>
        <p:txBody>
          <a:bodyPr anchor="ctr"/>
          <a:lstStyle/>
          <a:p>
            <a:pPr algn="ctr"/>
            <a:endParaRPr lang="el-GR"/>
          </a:p>
        </p:txBody>
      </p:sp>
      <p:sp>
        <p:nvSpPr>
          <p:cNvPr id="27653" name="AutoShape 4"/>
          <p:cNvSpPr>
            <a:spLocks noChangeAspect="1" noChangeArrowheads="1"/>
          </p:cNvSpPr>
          <p:nvPr/>
        </p:nvSpPr>
        <p:spPr bwMode="auto">
          <a:xfrm>
            <a:off x="3390900" y="1343025"/>
            <a:ext cx="5753100" cy="3238500"/>
          </a:xfrm>
          <a:prstGeom prst="rect">
            <a:avLst/>
          </a:prstGeom>
          <a:noFill/>
          <a:ln w="9525">
            <a:noFill/>
            <a:miter lim="800000"/>
            <a:headEnd/>
            <a:tailEnd/>
          </a:ln>
        </p:spPr>
        <p:txBody>
          <a:bodyPr/>
          <a:lstStyle/>
          <a:p>
            <a:pPr algn="ctr"/>
            <a:endParaRPr lang="el-GR"/>
          </a:p>
        </p:txBody>
      </p:sp>
      <p:graphicFrame>
        <p:nvGraphicFramePr>
          <p:cNvPr id="11" name="Chart 10"/>
          <p:cNvGraphicFramePr>
            <a:graphicFrameLocks/>
          </p:cNvGraphicFramePr>
          <p:nvPr/>
        </p:nvGraphicFramePr>
        <p:xfrm>
          <a:off x="1295400" y="1966031"/>
          <a:ext cx="7315200" cy="3715369"/>
        </p:xfrm>
        <a:graphic>
          <a:graphicData uri="http://schemas.openxmlformats.org/drawingml/2006/chart">
            <c:chart xmlns:c="http://schemas.openxmlformats.org/drawingml/2006/chart" xmlns:r="http://schemas.openxmlformats.org/officeDocument/2006/relationships" r:id="rId2"/>
          </a:graphicData>
        </a:graphic>
      </p:graphicFrame>
      <p:sp>
        <p:nvSpPr>
          <p:cNvPr id="27655" name="TextBox 4"/>
          <p:cNvSpPr txBox="1">
            <a:spLocks noChangeArrowheads="1"/>
          </p:cNvSpPr>
          <p:nvPr/>
        </p:nvSpPr>
        <p:spPr bwMode="auto">
          <a:xfrm rot="10800000" flipV="1">
            <a:off x="5486400" y="4489450"/>
            <a:ext cx="488950" cy="338138"/>
          </a:xfrm>
          <a:prstGeom prst="rect">
            <a:avLst/>
          </a:prstGeom>
          <a:noFill/>
          <a:ln w="9525">
            <a:noFill/>
            <a:miter lim="800000"/>
            <a:headEnd/>
            <a:tailEnd/>
          </a:ln>
        </p:spPr>
        <p:txBody>
          <a:bodyPr>
            <a:spAutoFit/>
          </a:bodyPr>
          <a:lstStyle/>
          <a:p>
            <a:pPr algn="ctr"/>
            <a:r>
              <a:rPr lang="en-US" sz="1600"/>
              <a:t>EL</a:t>
            </a:r>
            <a:endParaRPr lang="el-GR" sz="1600"/>
          </a:p>
        </p:txBody>
      </p:sp>
      <p:sp>
        <p:nvSpPr>
          <p:cNvPr id="27656" name="TextBox 3"/>
          <p:cNvSpPr txBox="1">
            <a:spLocks noChangeArrowheads="1"/>
          </p:cNvSpPr>
          <p:nvPr/>
        </p:nvSpPr>
        <p:spPr bwMode="auto">
          <a:xfrm>
            <a:off x="6477000" y="5410200"/>
            <a:ext cx="1073150" cy="338138"/>
          </a:xfrm>
          <a:prstGeom prst="rect">
            <a:avLst/>
          </a:prstGeom>
          <a:noFill/>
          <a:ln w="9525">
            <a:noFill/>
            <a:miter lim="800000"/>
            <a:headEnd/>
            <a:tailEnd/>
          </a:ln>
        </p:spPr>
        <p:txBody>
          <a:bodyPr>
            <a:spAutoFit/>
          </a:bodyPr>
          <a:lstStyle/>
          <a:p>
            <a:pPr algn="ctr"/>
            <a:r>
              <a:rPr lang="el-GR" sz="1600" b="0"/>
              <a:t>Ανεργία</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12700" y="304800"/>
            <a:ext cx="9144000" cy="868363"/>
          </a:xfrm>
        </p:spPr>
        <p:txBody>
          <a:bodyPr/>
          <a:lstStyle/>
          <a:p>
            <a:r>
              <a:rPr lang="el-GR" smtClean="0"/>
              <a:t>5η Εκθεση της Τριμερούς Δεκέμβριος  του 2011 </a:t>
            </a:r>
          </a:p>
        </p:txBody>
      </p:sp>
      <p:sp>
        <p:nvSpPr>
          <p:cNvPr id="28674" name="Content Placeholder 2"/>
          <p:cNvSpPr>
            <a:spLocks noGrp="1"/>
          </p:cNvSpPr>
          <p:nvPr>
            <p:ph idx="1"/>
          </p:nvPr>
        </p:nvSpPr>
        <p:spPr/>
        <p:txBody>
          <a:bodyPr/>
          <a:lstStyle/>
          <a:p>
            <a:endParaRPr lang="el-GR" smtClean="0"/>
          </a:p>
          <a:p>
            <a:endParaRPr lang="el-GR" smtClean="0"/>
          </a:p>
          <a:p>
            <a:endParaRPr lang="el-GR" smtClean="0"/>
          </a:p>
        </p:txBody>
      </p:sp>
      <p:sp>
        <p:nvSpPr>
          <p:cNvPr id="28675" name="Slide Number Placeholder 3"/>
          <p:cNvSpPr>
            <a:spLocks noGrp="1"/>
          </p:cNvSpPr>
          <p:nvPr>
            <p:ph type="sldNum" sz="quarter" idx="12"/>
          </p:nvPr>
        </p:nvSpPr>
        <p:spPr>
          <a:noFill/>
          <a:ln>
            <a:miter lim="800000"/>
            <a:headEnd/>
            <a:tailEnd/>
          </a:ln>
        </p:spPr>
        <p:txBody>
          <a:bodyPr/>
          <a:lstStyle/>
          <a:p>
            <a:fld id="{B885AF0A-14A9-4A18-9CAB-27FA7928ADDD}" type="slidenum">
              <a:rPr lang="el-GR" smtClean="0"/>
              <a:pPr/>
              <a:t>12</a:t>
            </a:fld>
            <a:endParaRPr lang="el-GR" smtClean="0"/>
          </a:p>
        </p:txBody>
      </p:sp>
      <p:sp>
        <p:nvSpPr>
          <p:cNvPr id="28676" name="Right Arrow 1"/>
          <p:cNvSpPr>
            <a:spLocks noChangeArrowheads="1"/>
          </p:cNvSpPr>
          <p:nvPr/>
        </p:nvSpPr>
        <p:spPr bwMode="auto">
          <a:xfrm>
            <a:off x="3581400" y="3581400"/>
            <a:ext cx="977900" cy="484188"/>
          </a:xfrm>
          <a:prstGeom prst="rightArrow">
            <a:avLst>
              <a:gd name="adj1" fmla="val 50000"/>
              <a:gd name="adj2" fmla="val 50024"/>
            </a:avLst>
          </a:prstGeom>
          <a:noFill/>
          <a:ln w="9525">
            <a:noFill/>
            <a:miter lim="800000"/>
            <a:headEnd/>
            <a:tailEnd/>
          </a:ln>
        </p:spPr>
        <p:txBody>
          <a:bodyPr anchor="ctr"/>
          <a:lstStyle/>
          <a:p>
            <a:pPr algn="ctr"/>
            <a:endParaRPr lang="el-GR"/>
          </a:p>
        </p:txBody>
      </p:sp>
      <p:sp>
        <p:nvSpPr>
          <p:cNvPr id="28677" name="AutoShape 4"/>
          <p:cNvSpPr>
            <a:spLocks noChangeAspect="1" noChangeArrowheads="1"/>
          </p:cNvSpPr>
          <p:nvPr/>
        </p:nvSpPr>
        <p:spPr bwMode="auto">
          <a:xfrm>
            <a:off x="3390900" y="1343025"/>
            <a:ext cx="5753100" cy="3238500"/>
          </a:xfrm>
          <a:prstGeom prst="rect">
            <a:avLst/>
          </a:prstGeom>
          <a:noFill/>
          <a:ln w="9525">
            <a:noFill/>
            <a:miter lim="800000"/>
            <a:headEnd/>
            <a:tailEnd/>
          </a:ln>
        </p:spPr>
        <p:txBody>
          <a:bodyPr/>
          <a:lstStyle/>
          <a:p>
            <a:pPr algn="ctr"/>
            <a:endParaRPr lang="el-GR"/>
          </a:p>
        </p:txBody>
      </p:sp>
      <p:graphicFrame>
        <p:nvGraphicFramePr>
          <p:cNvPr id="11" name="Chart 10"/>
          <p:cNvGraphicFramePr>
            <a:graphicFrameLocks/>
          </p:cNvGraphicFramePr>
          <p:nvPr/>
        </p:nvGraphicFramePr>
        <p:xfrm>
          <a:off x="1295400" y="1966031"/>
          <a:ext cx="7315200" cy="3715369"/>
        </p:xfrm>
        <a:graphic>
          <a:graphicData uri="http://schemas.openxmlformats.org/drawingml/2006/chart">
            <c:chart xmlns:c="http://schemas.openxmlformats.org/drawingml/2006/chart" xmlns:r="http://schemas.openxmlformats.org/officeDocument/2006/relationships" r:id="rId2"/>
          </a:graphicData>
        </a:graphic>
      </p:graphicFrame>
      <p:sp>
        <p:nvSpPr>
          <p:cNvPr id="28679" name="TextBox 4"/>
          <p:cNvSpPr txBox="1">
            <a:spLocks noChangeArrowheads="1"/>
          </p:cNvSpPr>
          <p:nvPr/>
        </p:nvSpPr>
        <p:spPr bwMode="auto">
          <a:xfrm rot="10800000" flipV="1">
            <a:off x="5486400" y="4489450"/>
            <a:ext cx="488950" cy="338138"/>
          </a:xfrm>
          <a:prstGeom prst="rect">
            <a:avLst/>
          </a:prstGeom>
          <a:noFill/>
          <a:ln w="9525">
            <a:noFill/>
            <a:miter lim="800000"/>
            <a:headEnd/>
            <a:tailEnd/>
          </a:ln>
        </p:spPr>
        <p:txBody>
          <a:bodyPr>
            <a:spAutoFit/>
          </a:bodyPr>
          <a:lstStyle/>
          <a:p>
            <a:pPr algn="ctr"/>
            <a:r>
              <a:rPr lang="en-US" sz="1600"/>
              <a:t>EL</a:t>
            </a:r>
            <a:endParaRPr lang="el-GR" sz="1600"/>
          </a:p>
        </p:txBody>
      </p:sp>
      <p:sp>
        <p:nvSpPr>
          <p:cNvPr id="28680" name="TextBox 3"/>
          <p:cNvSpPr txBox="1">
            <a:spLocks noChangeArrowheads="1"/>
          </p:cNvSpPr>
          <p:nvPr/>
        </p:nvSpPr>
        <p:spPr bwMode="auto">
          <a:xfrm>
            <a:off x="6477000" y="5410200"/>
            <a:ext cx="1073150" cy="338138"/>
          </a:xfrm>
          <a:prstGeom prst="rect">
            <a:avLst/>
          </a:prstGeom>
          <a:noFill/>
          <a:ln w="9525">
            <a:noFill/>
            <a:miter lim="800000"/>
            <a:headEnd/>
            <a:tailEnd/>
          </a:ln>
        </p:spPr>
        <p:txBody>
          <a:bodyPr>
            <a:spAutoFit/>
          </a:bodyPr>
          <a:lstStyle/>
          <a:p>
            <a:pPr algn="ctr"/>
            <a:r>
              <a:rPr lang="el-GR" sz="1600" b="0"/>
              <a:t>Ανεργία</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r>
              <a:rPr lang="el-GR" smtClean="0"/>
              <a:t>Κάτι δεν πάει καλά, που βαδίζουμε; </a:t>
            </a:r>
          </a:p>
        </p:txBody>
      </p:sp>
      <p:sp>
        <p:nvSpPr>
          <p:cNvPr id="29698" name="Content Placeholder 2"/>
          <p:cNvSpPr>
            <a:spLocks noGrp="1"/>
          </p:cNvSpPr>
          <p:nvPr>
            <p:ph idx="1"/>
          </p:nvPr>
        </p:nvSpPr>
        <p:spPr/>
        <p:txBody>
          <a:bodyPr/>
          <a:lstStyle/>
          <a:p>
            <a:r>
              <a:rPr lang="el-GR" sz="2000" smtClean="0"/>
              <a:t>Είναι φανερό, ότι κάτι δεν πάει καλά στο σχεδιασμό και εφαρμογή της  οικονομικής πολιτικής. Κάποιο θεμελιακό λάθος υπάρχει, που οδηγεί σε αποτελέσματα αντίθετα των επιδιωκομένων. </a:t>
            </a:r>
          </a:p>
          <a:p>
            <a:r>
              <a:rPr lang="el-GR" sz="2000" smtClean="0"/>
              <a:t>Που βαδίζουμε; μήπως κάτι πρέπει να αλλάξουμε άμεσα;</a:t>
            </a:r>
          </a:p>
          <a:p>
            <a:r>
              <a:rPr lang="el-GR" sz="2000" smtClean="0"/>
              <a:t>Πιστεύω, ότι απαιτείται μια νέα αντίληψη για την οικονομική πολιτική, ένα νέο πλαίσιο, ένα νέο μοντέλο.</a:t>
            </a:r>
          </a:p>
          <a:p>
            <a:r>
              <a:rPr lang="el-GR" sz="2000" smtClean="0"/>
              <a:t>Ας πάρουμε όμως τα πράγματα από την αρχή.</a:t>
            </a:r>
          </a:p>
        </p:txBody>
      </p:sp>
      <p:sp>
        <p:nvSpPr>
          <p:cNvPr id="29699" name="Slide Number Placeholder 3"/>
          <p:cNvSpPr>
            <a:spLocks noGrp="1"/>
          </p:cNvSpPr>
          <p:nvPr>
            <p:ph type="sldNum" sz="quarter" idx="12"/>
          </p:nvPr>
        </p:nvSpPr>
        <p:spPr>
          <a:noFill/>
          <a:ln>
            <a:miter lim="800000"/>
            <a:headEnd/>
            <a:tailEnd/>
          </a:ln>
        </p:spPr>
        <p:txBody>
          <a:bodyPr/>
          <a:lstStyle/>
          <a:p>
            <a:fld id="{C30BAF54-368B-4D79-A235-802178E4B880}" type="slidenum">
              <a:rPr lang="el-GR" smtClean="0"/>
              <a:pPr/>
              <a:t>13</a:t>
            </a:fld>
            <a:endParaRPr lang="el-GR"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pPr algn="ctr"/>
            <a:r>
              <a:rPr lang="el-GR" smtClean="0"/>
              <a:t>Οι δυο βασικοί άξονες της οικονομικής πολιτικής</a:t>
            </a:r>
            <a:br>
              <a:rPr lang="el-GR" smtClean="0"/>
            </a:br>
            <a:r>
              <a:rPr lang="el-GR" smtClean="0"/>
              <a:t>(η λογική του αρχικού σχεδιασμού) </a:t>
            </a:r>
          </a:p>
        </p:txBody>
      </p:sp>
      <p:sp>
        <p:nvSpPr>
          <p:cNvPr id="30722" name="Text Placeholder 14"/>
          <p:cNvSpPr>
            <a:spLocks noGrp="1"/>
          </p:cNvSpPr>
          <p:nvPr>
            <p:ph idx="1"/>
          </p:nvPr>
        </p:nvSpPr>
        <p:spPr>
          <a:xfrm>
            <a:off x="381000" y="1524000"/>
            <a:ext cx="8229600" cy="4525963"/>
          </a:xfrm>
        </p:spPr>
        <p:txBody>
          <a:bodyPr/>
          <a:lstStyle/>
          <a:p>
            <a:pPr marL="0" indent="0">
              <a:buFontTx/>
              <a:buNone/>
            </a:pPr>
            <a:r>
              <a:rPr lang="el-GR" sz="2000" smtClean="0"/>
              <a:t>Στον αρχικό της σχεδιασμό η οικονομική πολιτική είχε διαμορφωθεί  γύρω από δυο βασικούς άξονες που στόχευαν:</a:t>
            </a:r>
          </a:p>
          <a:p>
            <a:pPr marL="0" indent="0">
              <a:buFontTx/>
              <a:buAutoNum type="romanUcPeriod"/>
            </a:pPr>
            <a:r>
              <a:rPr lang="el-GR" sz="2000" smtClean="0"/>
              <a:t>Στη μεσοπρόθεσμη δημοσιονομική διατηρησιμότητα και </a:t>
            </a:r>
          </a:p>
          <a:p>
            <a:pPr marL="0" indent="0">
              <a:buFontTx/>
              <a:buAutoNum type="romanUcPeriod"/>
            </a:pPr>
            <a:r>
              <a:rPr lang="el-GR" sz="2000" smtClean="0"/>
              <a:t>Στη βελτίωση της ανταγωνιστικότητας και την ενίσχυση του μεσοπρόθεσμου δυνητικού ρυθμού ανόδου της οικονομίας.</a:t>
            </a:r>
          </a:p>
          <a:p>
            <a:pPr marL="0" indent="0">
              <a:buFontTx/>
              <a:buNone/>
            </a:pPr>
            <a:r>
              <a:rPr lang="el-GR" sz="2000" smtClean="0"/>
              <a:t>Η επιτυχία των στόχων του δεύτερου άξονα θα μετρίαζε τις μεσοπρόθεσμες υφεσιακές επιπτώσεις που κατ ανάγκη θα επέφερε η πρώτη παρέμβαση. </a:t>
            </a:r>
          </a:p>
        </p:txBody>
      </p:sp>
      <p:sp>
        <p:nvSpPr>
          <p:cNvPr id="30723" name="Slide Number Placeholder 3"/>
          <p:cNvSpPr>
            <a:spLocks noGrp="1"/>
          </p:cNvSpPr>
          <p:nvPr>
            <p:ph type="sldNum" sz="quarter" idx="12"/>
          </p:nvPr>
        </p:nvSpPr>
        <p:spPr>
          <a:noFill/>
          <a:ln>
            <a:miter lim="800000"/>
            <a:headEnd/>
            <a:tailEnd/>
          </a:ln>
        </p:spPr>
        <p:txBody>
          <a:bodyPr/>
          <a:lstStyle/>
          <a:p>
            <a:fld id="{EE7737D5-B23B-4A71-A845-8B55E49363CC}" type="slidenum">
              <a:rPr lang="el-GR" smtClean="0"/>
              <a:pPr/>
              <a:t>14</a:t>
            </a:fld>
            <a:endParaRPr lang="el-GR" smtClean="0"/>
          </a:p>
        </p:txBody>
      </p:sp>
      <p:sp>
        <p:nvSpPr>
          <p:cNvPr id="22" name="5-Point Star 21"/>
          <p:cNvSpPr/>
          <p:nvPr/>
        </p:nvSpPr>
        <p:spPr bwMode="auto">
          <a:xfrm>
            <a:off x="2438400" y="4495800"/>
            <a:ext cx="914400" cy="914400"/>
          </a:xfrm>
          <a:prstGeom prst="star5">
            <a:avLst/>
          </a:prstGeom>
          <a:noFill/>
          <a:ln>
            <a:noFill/>
          </a:ln>
          <a:effectLst/>
          <a:extLst>
            <a:ext uri="{909E8E84-426E-40DD-AFC4-6F175D3DCCD1}"/>
            <a:ext uri="{91240B29-F687-4F45-9708-019B960494DF}"/>
            <a:ext uri="{AF507438-7753-43E0-B8FC-AC1667EBCBE1}"/>
          </a:extLst>
        </p:spPr>
        <p:txBody>
          <a:bodyPr anchor="ctr"/>
          <a:lstStyle/>
          <a:p>
            <a:pPr algn="ctr">
              <a:defRPr/>
            </a:pPr>
            <a:endParaRPr lang="el-G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algn="ctr"/>
            <a:r>
              <a:rPr lang="el-GR" smtClean="0"/>
              <a:t>Ο δεύτερος άξονας συνδέεται άμεσα με την πραγματική οικονομία και την διαρθρωτική ανταγωνιστικότητα</a:t>
            </a:r>
          </a:p>
        </p:txBody>
      </p:sp>
      <p:sp>
        <p:nvSpPr>
          <p:cNvPr id="31746" name="Content Placeholder 2"/>
          <p:cNvSpPr>
            <a:spLocks noGrp="1"/>
          </p:cNvSpPr>
          <p:nvPr>
            <p:ph idx="1"/>
          </p:nvPr>
        </p:nvSpPr>
        <p:spPr/>
        <p:txBody>
          <a:bodyPr/>
          <a:lstStyle/>
          <a:p>
            <a:pPr marL="0" indent="0">
              <a:buFontTx/>
              <a:buNone/>
            </a:pPr>
            <a:r>
              <a:rPr lang="el-GR" sz="2000" smtClean="0"/>
              <a:t>Εστιάζω στο δεύτερο άξονα που συνδέεται πιο άμεσα με την πραγματική οικονομία.</a:t>
            </a:r>
          </a:p>
          <a:p>
            <a:pPr marL="0" indent="0">
              <a:buFontTx/>
              <a:buNone/>
            </a:pPr>
            <a:r>
              <a:rPr lang="el-GR" sz="2000" smtClean="0"/>
              <a:t>Ο πυρήνας του σκέλους αυτού της πολιτικής είναι διττός και περιλαμβάνει:</a:t>
            </a:r>
          </a:p>
          <a:p>
            <a:pPr marL="0" indent="0">
              <a:buFontTx/>
              <a:buAutoNum type="romanUcPeriod"/>
            </a:pPr>
            <a:r>
              <a:rPr lang="el-GR" sz="2000" smtClean="0"/>
              <a:t>Το δραστικό περιορισμό του μισθολογικού κόστους με στόχο την ενίσχυση της ανταγωνιστικότητας τιμών και της απασχόλησης και,</a:t>
            </a:r>
          </a:p>
          <a:p>
            <a:pPr marL="0" indent="0">
              <a:buFontTx/>
              <a:buAutoNum type="romanUcPeriod"/>
            </a:pPr>
            <a:r>
              <a:rPr lang="el-GR" sz="2000" smtClean="0"/>
              <a:t>Τη μεγάλης εκτάσεως διαρθρωτικές μεταρρυθμίσεις στην αγορά προϊόντων και εργασίας, που στοχεύουν στην ενίσχυση της απασχόλησης, της ανταγωνιστικότητας (διαρθρωτικής), της ευκαμψίας τιμών και της αποτελεσματικότητας της οικονομίας.</a:t>
            </a:r>
          </a:p>
        </p:txBody>
      </p:sp>
      <p:sp>
        <p:nvSpPr>
          <p:cNvPr id="31747" name="Slide Number Placeholder 3"/>
          <p:cNvSpPr>
            <a:spLocks noGrp="1"/>
          </p:cNvSpPr>
          <p:nvPr>
            <p:ph type="sldNum" sz="quarter" idx="12"/>
          </p:nvPr>
        </p:nvSpPr>
        <p:spPr>
          <a:noFill/>
          <a:ln>
            <a:miter lim="800000"/>
            <a:headEnd/>
            <a:tailEnd/>
          </a:ln>
        </p:spPr>
        <p:txBody>
          <a:bodyPr/>
          <a:lstStyle/>
          <a:p>
            <a:fld id="{C8C54601-8F32-4162-ADFC-A00F9FCB458C}" type="slidenum">
              <a:rPr lang="el-GR" smtClean="0"/>
              <a:pPr/>
              <a:t>15</a:t>
            </a:fld>
            <a:endParaRPr lang="el-GR" smtClean="0"/>
          </a:p>
        </p:txBody>
      </p:sp>
      <p:cxnSp>
        <p:nvCxnSpPr>
          <p:cNvPr id="31748" name="Elbow Connector 2"/>
          <p:cNvCxnSpPr>
            <a:cxnSpLocks noChangeShapeType="1"/>
          </p:cNvCxnSpPr>
          <p:nvPr/>
        </p:nvCxnSpPr>
        <p:spPr bwMode="auto">
          <a:xfrm rot="10800000">
            <a:off x="3810000" y="4495800"/>
            <a:ext cx="76200" cy="12700"/>
          </a:xfrm>
          <a:prstGeom prst="bentConnector3">
            <a:avLst>
              <a:gd name="adj1" fmla="val 50000"/>
            </a:avLst>
          </a:prstGeom>
          <a:noFill/>
          <a:ln w="9525">
            <a:noFill/>
            <a:miter lim="800000"/>
            <a:headEnd/>
            <a:tailEnd/>
          </a:ln>
        </p:spPr>
      </p:cxnSp>
      <p:sp>
        <p:nvSpPr>
          <p:cNvPr id="4" name="Plus 3"/>
          <p:cNvSpPr/>
          <p:nvPr/>
        </p:nvSpPr>
        <p:spPr bwMode="auto">
          <a:xfrm>
            <a:off x="4572000" y="5105400"/>
            <a:ext cx="914400" cy="914400"/>
          </a:xfrm>
          <a:prstGeom prst="mathPlus">
            <a:avLst/>
          </a:prstGeom>
          <a:noFill/>
          <a:ln>
            <a:noFill/>
          </a:ln>
          <a:effectLst/>
          <a:extLst>
            <a:ext uri="{909E8E84-426E-40DD-AFC4-6F175D3DCCD1}"/>
            <a:ext uri="{91240B29-F687-4F45-9708-019B960494DF}"/>
            <a:ext uri="{AF507438-7753-43E0-B8FC-AC1667EBCBE1}"/>
          </a:extLst>
        </p:spPr>
        <p:txBody>
          <a:bodyPr anchor="ctr"/>
          <a:lstStyle/>
          <a:p>
            <a:pPr algn="ctr">
              <a:defRPr/>
            </a:pPr>
            <a:endParaRPr lang="el-GR"/>
          </a:p>
        </p:txBody>
      </p:sp>
      <p:sp>
        <p:nvSpPr>
          <p:cNvPr id="5" name="Equal 4"/>
          <p:cNvSpPr/>
          <p:nvPr/>
        </p:nvSpPr>
        <p:spPr bwMode="auto">
          <a:xfrm>
            <a:off x="3352800" y="5257800"/>
            <a:ext cx="914400" cy="914400"/>
          </a:xfrm>
          <a:prstGeom prst="mathEqual">
            <a:avLst/>
          </a:prstGeom>
          <a:noFill/>
          <a:ln>
            <a:noFill/>
          </a:ln>
          <a:effectLst/>
          <a:extLst>
            <a:ext uri="{909E8E84-426E-40DD-AFC4-6F175D3DCCD1}"/>
            <a:ext uri="{91240B29-F687-4F45-9708-019B960494DF}"/>
            <a:ext uri="{AF507438-7753-43E0-B8FC-AC1667EBCBE1}"/>
          </a:extLst>
        </p:spPr>
        <p:txBody>
          <a:bodyPr anchor="ctr"/>
          <a:lstStyle/>
          <a:p>
            <a:pPr algn="ctr">
              <a:defRPr/>
            </a:pPr>
            <a:endParaRPr lang="el-G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pPr algn="ctr"/>
            <a:r>
              <a:rPr lang="el-GR" smtClean="0"/>
              <a:t>Η συνέργεια των μέτρων είναι κεντρικής σημασίας </a:t>
            </a:r>
          </a:p>
        </p:txBody>
      </p:sp>
      <p:sp>
        <p:nvSpPr>
          <p:cNvPr id="32770" name="Content Placeholder 2"/>
          <p:cNvSpPr>
            <a:spLocks noGrp="1"/>
          </p:cNvSpPr>
          <p:nvPr>
            <p:ph idx="1"/>
          </p:nvPr>
        </p:nvSpPr>
        <p:spPr/>
        <p:txBody>
          <a:bodyPr/>
          <a:lstStyle/>
          <a:p>
            <a:r>
              <a:rPr lang="el-GR" sz="2000" smtClean="0"/>
              <a:t>Οι δύο αυτές παρεμβάσεις είναι απόλυτα συνδεδεμένες και έχουν σαφώς συνεργατικό χαρακτήρα, με την έννοια, ότι η επιτυχής εφαρμογή της μιας ενισχύει και προϋποθέτει την εφαρμογή και απόδοση της άλλης.</a:t>
            </a:r>
          </a:p>
          <a:p>
            <a:r>
              <a:rPr lang="el-GR" sz="2000" smtClean="0"/>
              <a:t>Μεμονωμένες εφαρμογές των μέτρων οδηγούν σε αποτυχία. </a:t>
            </a:r>
          </a:p>
          <a:p>
            <a:r>
              <a:rPr lang="el-GR" sz="2000" smtClean="0"/>
              <a:t>Ιδίως αν εφαρμοστεί η Ι (μείωση μισθών), χωρίς να προηγηθεί η ΙΙ (διαρθρωτικές μεταρρυθμίσεις). Αλλά και μέσα στις διαρθρωτικές μεταρρυθμίσεις πρέπει να προηγηθούν οι παρεμβάσεις στην αγορά προϊόντος και να ακολουθήσουν οι πλέον επώδυνες της αγοράς εργασίας.   </a:t>
            </a:r>
          </a:p>
          <a:p>
            <a:r>
              <a:rPr lang="el-GR" sz="2000" smtClean="0"/>
              <a:t>Το ΙΟΒΕ είχε επισημάνει από την αρχή τη σημασία της χρονικής αλληλουχίας των μέτρων για την αποτελεσματικότητά τους, Αγνοήθηκε.     </a:t>
            </a:r>
          </a:p>
          <a:p>
            <a:r>
              <a:rPr lang="el-GR" sz="2000" smtClean="0"/>
              <a:t>Η συνταγή εφαρμόστηκε ακριβώς ανάποδα και βέβαια απέτυχε. </a:t>
            </a:r>
          </a:p>
          <a:p>
            <a:endParaRPr lang="el-GR" sz="2000" smtClean="0"/>
          </a:p>
          <a:p>
            <a:endParaRPr lang="el-GR" smtClean="0"/>
          </a:p>
        </p:txBody>
      </p:sp>
      <p:sp>
        <p:nvSpPr>
          <p:cNvPr id="32771" name="Slide Number Placeholder 3"/>
          <p:cNvSpPr>
            <a:spLocks noGrp="1"/>
          </p:cNvSpPr>
          <p:nvPr>
            <p:ph type="sldNum" sz="quarter" idx="12"/>
          </p:nvPr>
        </p:nvSpPr>
        <p:spPr>
          <a:noFill/>
          <a:ln>
            <a:miter lim="800000"/>
            <a:headEnd/>
            <a:tailEnd/>
          </a:ln>
        </p:spPr>
        <p:txBody>
          <a:bodyPr/>
          <a:lstStyle/>
          <a:p>
            <a:fld id="{E98EB8FC-4632-4E43-B6E1-50778B36C94C}" type="slidenum">
              <a:rPr lang="el-GR" smtClean="0"/>
              <a:pPr/>
              <a:t>16</a:t>
            </a:fld>
            <a:endParaRPr lang="el-G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pPr algn="ctr"/>
            <a:r>
              <a:rPr lang="el-GR" smtClean="0"/>
              <a:t>Μισθοί-απασχόληση- τιμές-ανταγωνιστικότητα</a:t>
            </a:r>
          </a:p>
        </p:txBody>
      </p:sp>
      <p:sp>
        <p:nvSpPr>
          <p:cNvPr id="33794" name="Content Placeholder 2"/>
          <p:cNvSpPr>
            <a:spLocks noGrp="1"/>
          </p:cNvSpPr>
          <p:nvPr>
            <p:ph idx="1"/>
          </p:nvPr>
        </p:nvSpPr>
        <p:spPr/>
        <p:txBody>
          <a:bodyPr/>
          <a:lstStyle/>
          <a:p>
            <a:r>
              <a:rPr lang="el-GR" sz="2000" smtClean="0"/>
              <a:t>Οι μισθοί και το κόστος εργασίας ανά μονάδα προϊόντος πράγματι περιορίστηκαν δραστικά τα τελευταία τρία χρόνια και στο δημόσιο και στον ιδιωτικό τομέα της οικονομίας.  Ωστόσο, η πολιτική απέτυχε να μειώσει την ανεργία. Αντίθετα, την αύξησε και το ύψος της  ξεπέρασε κάθε προηγούμενο. </a:t>
            </a:r>
          </a:p>
          <a:p>
            <a:endParaRPr lang="el-GR" sz="2000" smtClean="0"/>
          </a:p>
          <a:p>
            <a:endParaRPr lang="el-GR" sz="2000" smtClean="0"/>
          </a:p>
          <a:p>
            <a:endParaRPr lang="el-GR" sz="2000" smtClean="0"/>
          </a:p>
          <a:p>
            <a:endParaRPr lang="el-GR" sz="2000" smtClean="0"/>
          </a:p>
          <a:p>
            <a:endParaRPr lang="el-GR" sz="2000" smtClean="0"/>
          </a:p>
          <a:p>
            <a:endParaRPr lang="el-GR" sz="2000" smtClean="0"/>
          </a:p>
        </p:txBody>
      </p:sp>
      <p:sp>
        <p:nvSpPr>
          <p:cNvPr id="33795" name="Slide Number Placeholder 3"/>
          <p:cNvSpPr>
            <a:spLocks noGrp="1"/>
          </p:cNvSpPr>
          <p:nvPr>
            <p:ph type="sldNum" sz="quarter" idx="12"/>
          </p:nvPr>
        </p:nvSpPr>
        <p:spPr>
          <a:noFill/>
          <a:ln>
            <a:miter lim="800000"/>
            <a:headEnd/>
            <a:tailEnd/>
          </a:ln>
        </p:spPr>
        <p:txBody>
          <a:bodyPr/>
          <a:lstStyle/>
          <a:p>
            <a:fld id="{72D2A9EB-6A80-406C-8603-017C70CFA273}" type="slidenum">
              <a:rPr lang="el-GR" smtClean="0"/>
              <a:pPr/>
              <a:t>17</a:t>
            </a:fld>
            <a:endParaRPr lang="el-GR" smtClean="0"/>
          </a:p>
        </p:txBody>
      </p:sp>
      <p:pic>
        <p:nvPicPr>
          <p:cNvPr id="33796" name="Picture 3"/>
          <p:cNvPicPr>
            <a:picLocks noChangeAspect="1" noChangeArrowheads="1"/>
          </p:cNvPicPr>
          <p:nvPr/>
        </p:nvPicPr>
        <p:blipFill>
          <a:blip r:embed="rId2"/>
          <a:srcRect/>
          <a:stretch>
            <a:fillRect/>
          </a:stretch>
        </p:blipFill>
        <p:spPr bwMode="auto">
          <a:xfrm>
            <a:off x="4495800" y="3713163"/>
            <a:ext cx="3657600" cy="2401887"/>
          </a:xfrm>
          <a:prstGeom prst="rect">
            <a:avLst/>
          </a:prstGeom>
          <a:noFill/>
          <a:ln w="9525">
            <a:noFill/>
            <a:miter lim="800000"/>
            <a:headEnd/>
            <a:tailEnd/>
          </a:ln>
        </p:spPr>
      </p:pic>
      <p:pic>
        <p:nvPicPr>
          <p:cNvPr id="33797" name="Picture 5"/>
          <p:cNvPicPr>
            <a:picLocks noChangeAspect="1" noChangeArrowheads="1"/>
          </p:cNvPicPr>
          <p:nvPr/>
        </p:nvPicPr>
        <p:blipFill>
          <a:blip r:embed="rId3"/>
          <a:srcRect/>
          <a:stretch>
            <a:fillRect/>
          </a:stretch>
        </p:blipFill>
        <p:spPr bwMode="auto">
          <a:xfrm>
            <a:off x="4486275" y="3048000"/>
            <a:ext cx="4343400" cy="3219450"/>
          </a:xfrm>
          <a:prstGeom prst="rect">
            <a:avLst/>
          </a:prstGeom>
          <a:noFill/>
          <a:ln w="9525">
            <a:noFill/>
            <a:miter lim="800000"/>
            <a:headEnd/>
            <a:tailEnd/>
          </a:ln>
        </p:spPr>
      </p:pic>
      <p:pic>
        <p:nvPicPr>
          <p:cNvPr id="33798" name="Picture 8"/>
          <p:cNvPicPr>
            <a:picLocks noChangeAspect="1" noChangeArrowheads="1"/>
          </p:cNvPicPr>
          <p:nvPr/>
        </p:nvPicPr>
        <p:blipFill>
          <a:blip r:embed="rId4"/>
          <a:srcRect/>
          <a:stretch>
            <a:fillRect/>
          </a:stretch>
        </p:blipFill>
        <p:spPr bwMode="auto">
          <a:xfrm>
            <a:off x="533400" y="3276600"/>
            <a:ext cx="4114800" cy="2990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p:nvPr>
        </p:nvSpPr>
        <p:spPr/>
        <p:txBody>
          <a:bodyPr/>
          <a:lstStyle/>
          <a:p>
            <a:pPr algn="ctr"/>
            <a:r>
              <a:rPr lang="el-GR" smtClean="0"/>
              <a:t>Γιατί στη Ελλάδα η απασχόληση αντιδρά αρνητικά στη μείωση των μισθών; </a:t>
            </a:r>
          </a:p>
        </p:txBody>
      </p:sp>
      <p:sp>
        <p:nvSpPr>
          <p:cNvPr id="3" name="Content Placeholder 2"/>
          <p:cNvSpPr>
            <a:spLocks noGrp="1"/>
          </p:cNvSpPr>
          <p:nvPr>
            <p:ph idx="1"/>
          </p:nvPr>
        </p:nvSpPr>
        <p:spPr>
          <a:ln>
            <a:solidFill>
              <a:schemeClr val="accent1"/>
            </a:solidFill>
          </a:ln>
        </p:spPr>
        <p:txBody>
          <a:bodyPr/>
          <a:lstStyle/>
          <a:p>
            <a:pPr>
              <a:defRPr/>
            </a:pPr>
            <a:r>
              <a:rPr lang="el-GR" sz="2000" dirty="0"/>
              <a:t>Το πρόβλημα εντοπίζεται στον τρόπο </a:t>
            </a:r>
            <a:r>
              <a:rPr lang="el-GR" sz="2000" dirty="0" smtClean="0"/>
              <a:t>λειτουργίας </a:t>
            </a:r>
            <a:r>
              <a:rPr lang="el-GR" sz="2000" dirty="0"/>
              <a:t>του </a:t>
            </a:r>
            <a:r>
              <a:rPr lang="en-US" sz="2000" dirty="0"/>
              <a:t>nexus</a:t>
            </a:r>
            <a:r>
              <a:rPr lang="el-GR" sz="2000" dirty="0"/>
              <a:t> μισθοί-απασχόληση-τιμές.  </a:t>
            </a:r>
            <a:r>
              <a:rPr lang="en-US" sz="2000" dirty="0"/>
              <a:t> </a:t>
            </a:r>
            <a:endParaRPr lang="en-US" sz="2000" dirty="0" smtClean="0"/>
          </a:p>
          <a:p>
            <a:pPr>
              <a:defRPr/>
            </a:pPr>
            <a:r>
              <a:rPr lang="el-GR" sz="2000" dirty="0" smtClean="0"/>
              <a:t>Το κεντρικό ερώτημα είναι: περνάει η μείωση των μισθών στις τιμές;    </a:t>
            </a:r>
            <a:endParaRPr lang="el-GR" sz="2000" dirty="0"/>
          </a:p>
          <a:p>
            <a:pPr marL="0" indent="0">
              <a:buFontTx/>
              <a:buNone/>
              <a:defRPr/>
            </a:pPr>
            <a:r>
              <a:rPr lang="el-GR" sz="2000" dirty="0" smtClean="0"/>
              <a:t>Συνοψίζω </a:t>
            </a:r>
          </a:p>
          <a:p>
            <a:pPr>
              <a:defRPr/>
            </a:pPr>
            <a:r>
              <a:rPr lang="el-GR" sz="2000" dirty="0" smtClean="0"/>
              <a:t>Ανεργία </a:t>
            </a:r>
            <a:r>
              <a:rPr lang="el-GR" sz="2000" dirty="0"/>
              <a:t>στο </a:t>
            </a:r>
            <a:r>
              <a:rPr lang="el-GR" sz="2000" dirty="0" smtClean="0"/>
              <a:t>17-18</a:t>
            </a:r>
            <a:r>
              <a:rPr lang="el-GR" sz="2000" dirty="0"/>
              <a:t>%, </a:t>
            </a:r>
            <a:endParaRPr lang="el-GR" sz="2000" dirty="0" smtClean="0"/>
          </a:p>
          <a:p>
            <a:pPr>
              <a:defRPr/>
            </a:pPr>
            <a:r>
              <a:rPr lang="el-GR" sz="2000" dirty="0" smtClean="0"/>
              <a:t>Παραγωγικό κενό στο 8-11%,</a:t>
            </a:r>
          </a:p>
          <a:p>
            <a:pPr>
              <a:defRPr/>
            </a:pPr>
            <a:r>
              <a:rPr lang="el-GR" sz="2000" dirty="0" smtClean="0"/>
              <a:t>Σωρευτική </a:t>
            </a:r>
            <a:r>
              <a:rPr lang="el-GR" sz="2000" dirty="0"/>
              <a:t>μείωση μισθών σε πραγματικούς όρους τη διετία </a:t>
            </a:r>
            <a:r>
              <a:rPr lang="el-GR" sz="2000" dirty="0" smtClean="0"/>
              <a:t>2010-2011 πάνω από 1</a:t>
            </a:r>
            <a:r>
              <a:rPr lang="en-US" sz="2000" dirty="0" smtClean="0"/>
              <a:t>4</a:t>
            </a:r>
            <a:r>
              <a:rPr lang="el-GR" sz="2000" dirty="0" smtClean="0"/>
              <a:t>%.  </a:t>
            </a:r>
            <a:endParaRPr lang="el-GR" sz="2000" dirty="0"/>
          </a:p>
          <a:p>
            <a:pPr>
              <a:defRPr/>
            </a:pPr>
            <a:endParaRPr lang="el-GR" sz="2000" dirty="0"/>
          </a:p>
        </p:txBody>
      </p:sp>
      <p:sp>
        <p:nvSpPr>
          <p:cNvPr id="34819" name="Slide Number Placeholder 3"/>
          <p:cNvSpPr>
            <a:spLocks noGrp="1"/>
          </p:cNvSpPr>
          <p:nvPr>
            <p:ph type="sldNum" sz="quarter" idx="12"/>
          </p:nvPr>
        </p:nvSpPr>
        <p:spPr>
          <a:noFill/>
          <a:ln>
            <a:miter lim="800000"/>
            <a:headEnd/>
            <a:tailEnd/>
          </a:ln>
        </p:spPr>
        <p:txBody>
          <a:bodyPr/>
          <a:lstStyle/>
          <a:p>
            <a:fld id="{8310243F-D003-423C-BD4D-5D09BD42F2AE}" type="slidenum">
              <a:rPr lang="el-GR" smtClean="0"/>
              <a:pPr/>
              <a:t>18</a:t>
            </a:fld>
            <a:endParaRPr lang="el-G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4"/>
          <p:cNvSpPr>
            <a:spLocks noGrp="1"/>
          </p:cNvSpPr>
          <p:nvPr>
            <p:ph type="title"/>
          </p:nvPr>
        </p:nvSpPr>
        <p:spPr/>
        <p:txBody>
          <a:bodyPr/>
          <a:lstStyle/>
          <a:p>
            <a:pPr algn="ctr"/>
            <a:r>
              <a:rPr lang="el-GR" smtClean="0"/>
              <a:t>Οι τιμές όμως αντιστέκονται στην πτώση</a:t>
            </a:r>
          </a:p>
        </p:txBody>
      </p:sp>
      <p:sp>
        <p:nvSpPr>
          <p:cNvPr id="35842" name="Content Placeholder 5"/>
          <p:cNvSpPr>
            <a:spLocks noGrp="1"/>
          </p:cNvSpPr>
          <p:nvPr>
            <p:ph sz="half" idx="1"/>
          </p:nvPr>
        </p:nvSpPr>
        <p:spPr/>
        <p:txBody>
          <a:bodyPr/>
          <a:lstStyle/>
          <a:p>
            <a:r>
              <a:rPr lang="el-GR" sz="2000" smtClean="0"/>
              <a:t>Σε αυτές τις συνθήκες το επίπεδο τιμών θα έπρεπε να έχει υποχωρήσει αισθητά ώστε να μπορέσει να εξισορροπήσει τη συνολική προσφορά και ζήτηση της οικονομίας. Όμως αυτό δεν έγινε. Μόνον ο εκτός εμμέσου φορολογίας πληθωρισμός υποχώρησε κάπως. Οι τιμές αντιστέκονται στην πτώση (πληθωρισμός το 2011 έκλεισε στο </a:t>
            </a:r>
            <a:r>
              <a:rPr lang="en-US" sz="2000" smtClean="0"/>
              <a:t>3,3%</a:t>
            </a:r>
            <a:r>
              <a:rPr lang="el-GR" sz="2000" smtClean="0"/>
              <a:t> και οι τιμές των εξαγομένων στο 5% το 2010 και πάνε για 7% το 2011</a:t>
            </a:r>
            <a:r>
              <a:rPr lang="en-US" sz="2000" smtClean="0"/>
              <a:t>)</a:t>
            </a:r>
            <a:endParaRPr lang="el-GR" sz="2000" smtClean="0"/>
          </a:p>
        </p:txBody>
      </p:sp>
      <p:sp>
        <p:nvSpPr>
          <p:cNvPr id="35843" name="Slide Number Placeholder 3"/>
          <p:cNvSpPr>
            <a:spLocks noGrp="1"/>
          </p:cNvSpPr>
          <p:nvPr>
            <p:ph type="sldNum" sz="quarter" idx="12"/>
          </p:nvPr>
        </p:nvSpPr>
        <p:spPr>
          <a:noFill/>
          <a:ln>
            <a:miter lim="800000"/>
            <a:headEnd/>
            <a:tailEnd/>
          </a:ln>
        </p:spPr>
        <p:txBody>
          <a:bodyPr/>
          <a:lstStyle/>
          <a:p>
            <a:fld id="{86FB24D7-3FEC-417A-AA46-21183AA39A1D}" type="slidenum">
              <a:rPr lang="el-GR" smtClean="0"/>
              <a:pPr/>
              <a:t>19</a:t>
            </a:fld>
            <a:endParaRPr lang="el-GR" smtClean="0"/>
          </a:p>
        </p:txBody>
      </p:sp>
      <p:pic>
        <p:nvPicPr>
          <p:cNvPr id="35844" name="Picture 2"/>
          <p:cNvPicPr>
            <a:picLocks noGrp="1" noChangeAspect="1" noChangeArrowheads="1"/>
          </p:cNvPicPr>
          <p:nvPr>
            <p:ph sz="half" idx="2"/>
          </p:nvPr>
        </p:nvPicPr>
        <p:blipFill>
          <a:blip r:embed="rId2"/>
          <a:srcRect/>
          <a:stretch>
            <a:fillRect/>
          </a:stretch>
        </p:blipFill>
        <p:spPr>
          <a:xfrm>
            <a:off x="4572000" y="1828800"/>
            <a:ext cx="4114800" cy="3505200"/>
          </a:xfrm>
        </p:spPr>
      </p:pic>
      <p:sp>
        <p:nvSpPr>
          <p:cNvPr id="35845" name="Oval 1"/>
          <p:cNvSpPr>
            <a:spLocks noChangeArrowheads="1"/>
          </p:cNvSpPr>
          <p:nvPr/>
        </p:nvSpPr>
        <p:spPr bwMode="auto">
          <a:xfrm flipH="1">
            <a:off x="8220075" y="2819400"/>
            <a:ext cx="457200" cy="1905000"/>
          </a:xfrm>
          <a:prstGeom prst="ellipse">
            <a:avLst/>
          </a:prstGeom>
          <a:noFill/>
          <a:ln w="9525">
            <a:noFill/>
            <a:round/>
            <a:headEnd/>
            <a:tailEnd/>
          </a:ln>
        </p:spPr>
        <p:txBody>
          <a:bodyPr anchor="ctr"/>
          <a:lstStyle/>
          <a:p>
            <a:pPr algn="ctr"/>
            <a:endParaRPr lang="el-GR"/>
          </a:p>
        </p:txBody>
      </p:sp>
      <p:cxnSp>
        <p:nvCxnSpPr>
          <p:cNvPr id="35846" name="Straight Arrow Connector 3"/>
          <p:cNvCxnSpPr>
            <a:cxnSpLocks noChangeShapeType="1"/>
          </p:cNvCxnSpPr>
          <p:nvPr/>
        </p:nvCxnSpPr>
        <p:spPr bwMode="auto">
          <a:xfrm flipV="1">
            <a:off x="8296275" y="4191000"/>
            <a:ext cx="0" cy="304800"/>
          </a:xfrm>
          <a:prstGeom prst="straightConnector1">
            <a:avLst/>
          </a:prstGeom>
          <a:noFill/>
          <a:ln w="9525">
            <a:noFill/>
            <a:round/>
            <a:headEnd type="arrow" w="med" len="med"/>
            <a:tailEnd type="arrow" w="med" len="med"/>
          </a:ln>
        </p:spPr>
      </p:cxnSp>
      <p:sp>
        <p:nvSpPr>
          <p:cNvPr id="35847" name="Oval 6"/>
          <p:cNvSpPr>
            <a:spLocks noChangeArrowheads="1"/>
          </p:cNvSpPr>
          <p:nvPr/>
        </p:nvSpPr>
        <p:spPr bwMode="auto">
          <a:xfrm>
            <a:off x="8296275" y="2819400"/>
            <a:ext cx="390525" cy="1905000"/>
          </a:xfrm>
          <a:prstGeom prst="ellipse">
            <a:avLst/>
          </a:prstGeom>
          <a:noFill/>
          <a:ln w="9525">
            <a:noFill/>
            <a:round/>
            <a:headEnd/>
            <a:tailEnd/>
          </a:ln>
        </p:spPr>
        <p:txBody>
          <a:bodyPr anchor="ctr"/>
          <a:lstStyle/>
          <a:p>
            <a:pPr algn="ctr"/>
            <a:endParaRPr lang="el-GR"/>
          </a:p>
        </p:txBody>
      </p:sp>
      <p:sp>
        <p:nvSpPr>
          <p:cNvPr id="35848" name="TextBox 7"/>
          <p:cNvSpPr txBox="1">
            <a:spLocks noChangeArrowheads="1"/>
          </p:cNvSpPr>
          <p:nvPr/>
        </p:nvSpPr>
        <p:spPr bwMode="auto">
          <a:xfrm flipH="1">
            <a:off x="6781800" y="2667000"/>
            <a:ext cx="1066800" cy="246063"/>
          </a:xfrm>
          <a:prstGeom prst="rect">
            <a:avLst/>
          </a:prstGeom>
          <a:noFill/>
          <a:ln w="9525">
            <a:noFill/>
            <a:miter lim="800000"/>
            <a:headEnd/>
            <a:tailEnd/>
          </a:ln>
        </p:spPr>
        <p:txBody>
          <a:bodyPr>
            <a:spAutoFit/>
          </a:bodyPr>
          <a:lstStyle/>
          <a:p>
            <a:pPr algn="ctr"/>
            <a:r>
              <a:rPr lang="el-GR" sz="1000" b="0"/>
              <a:t>πληθωρισμός</a:t>
            </a:r>
          </a:p>
        </p:txBody>
      </p:sp>
      <p:sp>
        <p:nvSpPr>
          <p:cNvPr id="35849" name="Up-Down Arrow 9"/>
          <p:cNvSpPr>
            <a:spLocks noChangeArrowheads="1"/>
          </p:cNvSpPr>
          <p:nvPr/>
        </p:nvSpPr>
        <p:spPr bwMode="auto">
          <a:xfrm>
            <a:off x="8001000" y="3162300"/>
            <a:ext cx="490538" cy="1219200"/>
          </a:xfrm>
          <a:prstGeom prst="upDownArrow">
            <a:avLst>
              <a:gd name="adj1" fmla="val 0"/>
              <a:gd name="adj2" fmla="val 19285"/>
            </a:avLst>
          </a:prstGeom>
          <a:noFill/>
          <a:ln w="9525">
            <a:noFill/>
            <a:miter lim="800000"/>
            <a:headEnd/>
            <a:tailEnd/>
          </a:ln>
        </p:spPr>
        <p:txBody>
          <a:bodyPr anchor="ctr"/>
          <a:lstStyle/>
          <a:p>
            <a:pPr algn="ctr"/>
            <a:endParaRPr lang="el-GR"/>
          </a:p>
        </p:txBody>
      </p:sp>
      <p:sp>
        <p:nvSpPr>
          <p:cNvPr id="35850" name="Up-Down Arrow 15"/>
          <p:cNvSpPr>
            <a:spLocks noChangeArrowheads="1"/>
          </p:cNvSpPr>
          <p:nvPr/>
        </p:nvSpPr>
        <p:spPr bwMode="auto">
          <a:xfrm>
            <a:off x="8153400" y="3276600"/>
            <a:ext cx="490538" cy="1219200"/>
          </a:xfrm>
          <a:prstGeom prst="upDownArrow">
            <a:avLst>
              <a:gd name="adj1" fmla="val 0"/>
              <a:gd name="adj2" fmla="val 19285"/>
            </a:avLst>
          </a:prstGeom>
          <a:noFill/>
          <a:ln w="9525">
            <a:noFill/>
            <a:miter lim="800000"/>
            <a:headEnd/>
            <a:tailEnd/>
          </a:ln>
        </p:spPr>
        <p:txBody>
          <a:bodyPr anchor="ctr"/>
          <a:lstStyle/>
          <a:p>
            <a:pPr algn="ctr"/>
            <a:endParaRPr lang="el-G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p:txBody>
          <a:bodyPr/>
          <a:lstStyle/>
          <a:p>
            <a:r>
              <a:rPr lang="el-GR" smtClean="0"/>
              <a:t>Παραγωγικό κενό και τιμές </a:t>
            </a:r>
          </a:p>
        </p:txBody>
      </p:sp>
      <p:sp>
        <p:nvSpPr>
          <p:cNvPr id="36866" name="Content Placeholder 5"/>
          <p:cNvSpPr>
            <a:spLocks noGrp="1"/>
          </p:cNvSpPr>
          <p:nvPr>
            <p:ph idx="1"/>
          </p:nvPr>
        </p:nvSpPr>
        <p:spPr/>
        <p:txBody>
          <a:bodyPr/>
          <a:lstStyle/>
          <a:p>
            <a:r>
              <a:rPr lang="el-GR" sz="2000" smtClean="0"/>
              <a:t>Η σχέση παραγωγικού κενού και πληθωρισμού δείχνει, ότι το σύστημα των τιμών έχει παύσει να λειτουργεί ομαλά και να εξισορροπεί την προσφορά και τη ζήτηση της οικονομίας, να εκκαθαρίζει τις  αγορές και να κατανέμει αποτελεσματικά τους πόρους.</a:t>
            </a:r>
          </a:p>
          <a:p>
            <a:endParaRPr lang="el-GR" smtClean="0"/>
          </a:p>
          <a:p>
            <a:r>
              <a:rPr lang="el-GR" sz="2000" smtClean="0"/>
              <a:t>Επιπλέον, στην τρέχουσα συγκυρία και οι δυο αγορές, προϊόντος και εργασίας, είναι αγορές αγοραστών (υπερβάλλουσας προσφοράς) και μάλιστα σε μεγάλη ανισορροπία και είναι πλήρως διασυνδεδεμένες με την αιτιότητα να τρέχει και προς τις δυο κατευθύνσεις</a:t>
            </a:r>
          </a:p>
          <a:p>
            <a:endParaRPr lang="el-GR" smtClean="0"/>
          </a:p>
          <a:p>
            <a:endParaRPr lang="el-GR" smtClean="0"/>
          </a:p>
        </p:txBody>
      </p:sp>
      <p:sp>
        <p:nvSpPr>
          <p:cNvPr id="36867" name="Slide Number Placeholder 4"/>
          <p:cNvSpPr>
            <a:spLocks noGrp="1"/>
          </p:cNvSpPr>
          <p:nvPr>
            <p:ph type="sldNum" sz="quarter" idx="12"/>
          </p:nvPr>
        </p:nvSpPr>
        <p:spPr>
          <a:noFill/>
          <a:ln>
            <a:miter lim="800000"/>
            <a:headEnd/>
            <a:tailEnd/>
          </a:ln>
        </p:spPr>
        <p:txBody>
          <a:bodyPr/>
          <a:lstStyle/>
          <a:p>
            <a:fld id="{C9A2A298-57B2-4B1E-B97F-86F8DD2384B6}" type="slidenum">
              <a:rPr lang="el-GR" smtClean="0"/>
              <a:pPr/>
              <a:t>20</a:t>
            </a:fld>
            <a:endParaRPr lang="el-GR"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pPr algn="ctr"/>
            <a:r>
              <a:rPr lang="el-GR" smtClean="0"/>
              <a:t>Την απασχόληση την καθορίζει το επίπεδο της ζήτησης  στην αγορά προϊόντος </a:t>
            </a:r>
          </a:p>
        </p:txBody>
      </p:sp>
      <p:sp>
        <p:nvSpPr>
          <p:cNvPr id="37890" name="Content Placeholder 2"/>
          <p:cNvSpPr>
            <a:spLocks noGrp="1"/>
          </p:cNvSpPr>
          <p:nvPr>
            <p:ph idx="1"/>
          </p:nvPr>
        </p:nvSpPr>
        <p:spPr>
          <a:xfrm>
            <a:off x="457200" y="1447800"/>
            <a:ext cx="8229600" cy="4800600"/>
          </a:xfrm>
        </p:spPr>
        <p:txBody>
          <a:bodyPr/>
          <a:lstStyle/>
          <a:p>
            <a:r>
              <a:rPr lang="el-GR" sz="2000" smtClean="0"/>
              <a:t>Η αγορά προϊόντος είναι αγορά αγοραστών με τις διακινούμενες ποσότητες να καθορίζονται αποκλειστικά από τη ζήτηση. Όμως η καταναλωτική ζήτηση των νοικοκυριών αλλά και των επιχειρήσεων για επενδύσεις είναι ανεπαρκής:</a:t>
            </a:r>
          </a:p>
          <a:p>
            <a:r>
              <a:rPr lang="el-GR" sz="2000" smtClean="0"/>
              <a:t>Εισοδηματικός περιορισμός καταναλωτών, ελλιπής χρηματοδότηση και γραφειοκρατικές δυσκολίες για τις επιχειρήσεις, απομόχλευση ιδιωτικού και δημόσιου τομέα , αβεβαιότης που οδηγεί σε αναβολή κάθε οικονομικής δραστηριότητας.  </a:t>
            </a:r>
          </a:p>
          <a:p>
            <a:r>
              <a:rPr lang="el-GR" sz="2000" smtClean="0"/>
              <a:t>Αλλά και η αγορά εργασίας λειτουργεί σχεδόν με όμοιες συνθήκες, είναι κατά κύριο λόγο μια αγορά αγοραστών. Η απασχόληση καθορίζεται και εδώ σχεδόν αποκλειστικά από τη ζήτηση εργασίας των επιχειρήσεων, οι οποίες είναι διστακτικές σε προσλήψεις, όχι επειδή ο μισθός είναι υψηλός, αλλά διότι δεν μπορούν να διαθέσουν την παραγωγή τους, πέραν του επιπέδου που καθορίστηκε από τη ζήτηση στην αγορά προϊόντος.  </a:t>
            </a:r>
          </a:p>
        </p:txBody>
      </p:sp>
      <p:sp>
        <p:nvSpPr>
          <p:cNvPr id="37891" name="Slide Number Placeholder 3"/>
          <p:cNvSpPr>
            <a:spLocks noGrp="1"/>
          </p:cNvSpPr>
          <p:nvPr>
            <p:ph type="sldNum" sz="quarter" idx="12"/>
          </p:nvPr>
        </p:nvSpPr>
        <p:spPr>
          <a:noFill/>
          <a:ln>
            <a:miter lim="800000"/>
            <a:headEnd/>
            <a:tailEnd/>
          </a:ln>
        </p:spPr>
        <p:txBody>
          <a:bodyPr/>
          <a:lstStyle/>
          <a:p>
            <a:fld id="{6F6D6E82-6AB9-49BD-84B4-596D107C1BF5}" type="slidenum">
              <a:rPr lang="el-GR" smtClean="0"/>
              <a:pPr/>
              <a:t>21</a:t>
            </a:fld>
            <a:endParaRPr lang="el-GR" smtClean="0"/>
          </a:p>
        </p:txBody>
      </p:sp>
      <p:sp>
        <p:nvSpPr>
          <p:cNvPr id="37892" name="Rectangle 4"/>
          <p:cNvSpPr>
            <a:spLocks noChangeArrowheads="1"/>
          </p:cNvSpPr>
          <p:nvPr/>
        </p:nvSpPr>
        <p:spPr bwMode="auto">
          <a:xfrm>
            <a:off x="2286000" y="2274888"/>
            <a:ext cx="4572000" cy="461962"/>
          </a:xfrm>
          <a:prstGeom prst="rect">
            <a:avLst/>
          </a:prstGeom>
          <a:noFill/>
          <a:ln w="9525">
            <a:noFill/>
            <a:miter lim="800000"/>
            <a:headEnd/>
            <a:tailEnd/>
          </a:ln>
        </p:spPr>
        <p:txBody>
          <a:bodyPr>
            <a:spAutoFit/>
          </a:bodyPr>
          <a:lstStyle/>
          <a:p>
            <a:pPr algn="ctr"/>
            <a:r>
              <a:rPr lang="el-GR" sz="2400"/>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a:xfrm>
            <a:off x="-28575" y="381000"/>
            <a:ext cx="9144000" cy="868363"/>
          </a:xfrm>
        </p:spPr>
        <p:txBody>
          <a:bodyPr/>
          <a:lstStyle/>
          <a:p>
            <a:pPr algn="ctr"/>
            <a:r>
              <a:rPr lang="el-GR" smtClean="0"/>
              <a:t>Συμπέρασμα: Η μείωση των μισθών οδηγεί σε άνοδο της ανεργίας </a:t>
            </a:r>
          </a:p>
        </p:txBody>
      </p:sp>
      <p:sp>
        <p:nvSpPr>
          <p:cNvPr id="38914" name="Content Placeholder 2"/>
          <p:cNvSpPr>
            <a:spLocks noGrp="1"/>
          </p:cNvSpPr>
          <p:nvPr>
            <p:ph idx="1"/>
          </p:nvPr>
        </p:nvSpPr>
        <p:spPr/>
        <p:txBody>
          <a:bodyPr/>
          <a:lstStyle/>
          <a:p>
            <a:r>
              <a:rPr lang="el-GR" sz="2000" smtClean="0"/>
              <a:t>Σε μια οικονομία με αγκυλώσεις και δυσκαμψίες, όπως η ελληνική, και με υπερβάλλουσα προσφορά στην αγορά προϊόντος και εργασίας, μια μείωση των μισθών οδηγεί σε άνοδο της ανεργίας και υποχώρηση της οικονομικής δραστηριότητας, αφού περιορίζει τον κύριο καθοριστικό παράγοντα του επιπέδου της παραγωγής, τη ζήτηση. Έχουμε δηλαδή ακριβώς το αντίθετο από το επιδιωκόμενο αποτέλεσμα και βέβαια με παρούσες τις δυσμενείς δημοσιονομικές επιπτώσεις (λιγότεροι φόροι, λιγότερες εισφορές στη κοινωνική ασφάλιση, αυξημένες κοινωνικές μεταβιβάσεις</a:t>
            </a:r>
            <a:r>
              <a:rPr lang="el-GR" smtClean="0"/>
              <a:t>). </a:t>
            </a:r>
          </a:p>
          <a:p>
            <a:r>
              <a:rPr lang="el-GR" sz="2000" smtClean="0"/>
              <a:t>Αυτό συμβαίνει τώρα στην ελληνική οικονομία.</a:t>
            </a:r>
            <a:endParaRPr lang="en-US" sz="2000" smtClean="0"/>
          </a:p>
          <a:p>
            <a:r>
              <a:rPr lang="el-GR" sz="2000" smtClean="0"/>
              <a:t>Γι’ αυτό</a:t>
            </a:r>
            <a:r>
              <a:rPr lang="en-US" sz="2000" smtClean="0"/>
              <a:t> </a:t>
            </a:r>
            <a:r>
              <a:rPr lang="el-GR" sz="2000" smtClean="0"/>
              <a:t>και ο δρόμος της επιστροφής στην ισορροπία διαρκώς μακραίνει.</a:t>
            </a:r>
          </a:p>
          <a:p>
            <a:endParaRPr lang="el-GR" smtClean="0"/>
          </a:p>
        </p:txBody>
      </p:sp>
      <p:sp>
        <p:nvSpPr>
          <p:cNvPr id="38915" name="Slide Number Placeholder 3"/>
          <p:cNvSpPr>
            <a:spLocks noGrp="1"/>
          </p:cNvSpPr>
          <p:nvPr>
            <p:ph type="sldNum" sz="quarter" idx="12"/>
          </p:nvPr>
        </p:nvSpPr>
        <p:spPr>
          <a:noFill/>
          <a:ln>
            <a:miter lim="800000"/>
            <a:headEnd/>
            <a:tailEnd/>
          </a:ln>
        </p:spPr>
        <p:txBody>
          <a:bodyPr/>
          <a:lstStyle/>
          <a:p>
            <a:fld id="{CC857EC6-E984-46FC-AAE9-F8F494C5A592}" type="slidenum">
              <a:rPr lang="el-GR" smtClean="0"/>
              <a:pPr/>
              <a:t>22</a:t>
            </a:fld>
            <a:endParaRPr lang="el-GR"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itle 1"/>
          <p:cNvSpPr>
            <a:spLocks noGrp="1"/>
          </p:cNvSpPr>
          <p:nvPr>
            <p:ph type="title"/>
          </p:nvPr>
        </p:nvSpPr>
        <p:spPr/>
        <p:txBody>
          <a:bodyPr/>
          <a:lstStyle/>
          <a:p>
            <a:pPr algn="ctr"/>
            <a:r>
              <a:rPr lang="el-GR" smtClean="0"/>
              <a:t>Η μείωση των μισθών δεν βελτίωσε την ανταγωνιστικότητα τιμών, συμβάλει οριακά στη εξισορρόπηση του εμπορικού ισοζυγίου</a:t>
            </a:r>
          </a:p>
        </p:txBody>
      </p:sp>
      <p:sp>
        <p:nvSpPr>
          <p:cNvPr id="3" name="Content Placeholder 2"/>
          <p:cNvSpPr>
            <a:spLocks noGrp="1"/>
          </p:cNvSpPr>
          <p:nvPr>
            <p:ph idx="1"/>
          </p:nvPr>
        </p:nvSpPr>
        <p:spPr>
          <a:xfrm>
            <a:off x="457200" y="1447800"/>
            <a:ext cx="8229600" cy="4800600"/>
          </a:xfrm>
          <a:extLst>
            <a:ext uri="{909E8E84-426E-40DD-AFC4-6F175D3DCCD1}"/>
            <a:ext uri="{91240B29-F687-4F45-9708-019B960494DF}"/>
            <a:ext uri="{AF507438-7753-43E0-B8FC-AC1667EBCBE1}"/>
          </a:extLst>
        </p:spPr>
        <p:txBody>
          <a:bodyPr/>
          <a:lstStyle/>
          <a:p>
            <a:pPr>
              <a:defRPr/>
            </a:pPr>
            <a:r>
              <a:rPr lang="el-GR" sz="1800" dirty="0" smtClean="0"/>
              <a:t>Η ανταγωνιστικότητα με βάση τις σχετικές τιμές καταναλωτή βελτιώθηκε ελαφρά το 2010 και </a:t>
            </a:r>
            <a:r>
              <a:rPr lang="el-GR" sz="1800" b="1" u="sng" dirty="0" smtClean="0"/>
              <a:t>υποχώρησε αισθητά κατά 0,9 % το 2011</a:t>
            </a:r>
            <a:r>
              <a:rPr lang="el-GR" sz="1800" dirty="0" smtClean="0"/>
              <a:t>. Αντίθετα, η ανταγωνιστικότητα με βάση το κόστος εργασίας βελτιώθηκε σημαντικά και το 2010 και το 2011.</a:t>
            </a:r>
          </a:p>
          <a:p>
            <a:pPr>
              <a:defRPr/>
            </a:pPr>
            <a:r>
              <a:rPr lang="el-GR" dirty="0" smtClean="0"/>
              <a:t> </a:t>
            </a:r>
            <a:r>
              <a:rPr lang="en-US" dirty="0" smtClean="0"/>
              <a:t> </a:t>
            </a:r>
            <a:endParaRPr lang="el-GR" dirty="0" smtClean="0"/>
          </a:p>
          <a:p>
            <a:pPr>
              <a:defRPr/>
            </a:pPr>
            <a:endParaRPr lang="el-GR" dirty="0"/>
          </a:p>
          <a:p>
            <a:pPr>
              <a:defRPr/>
            </a:pPr>
            <a:endParaRPr lang="el-GR" dirty="0" smtClean="0"/>
          </a:p>
          <a:p>
            <a:pPr>
              <a:defRPr/>
            </a:pPr>
            <a:endParaRPr lang="el-GR" dirty="0" smtClean="0"/>
          </a:p>
          <a:p>
            <a:pPr lvl="1">
              <a:defRPr/>
            </a:pPr>
            <a:endParaRPr lang="el-GR" dirty="0" smtClean="0"/>
          </a:p>
          <a:p>
            <a:pPr>
              <a:defRPr/>
            </a:pPr>
            <a:r>
              <a:rPr lang="el-GR" sz="2000" dirty="0" smtClean="0"/>
              <a:t>Η </a:t>
            </a:r>
            <a:r>
              <a:rPr lang="el-GR" sz="2000" dirty="0"/>
              <a:t>μείωση των μισθών δεν περνάει στις τιμές </a:t>
            </a:r>
            <a:r>
              <a:rPr lang="el-GR" sz="2000" dirty="0" smtClean="0"/>
              <a:t>(ούτε εγχώριες ούτε εξαγομένων</a:t>
            </a:r>
            <a:r>
              <a:rPr lang="el-GR" sz="2000" dirty="0"/>
              <a:t>) και λίγο </a:t>
            </a:r>
            <a:r>
              <a:rPr lang="el-GR" sz="2000" dirty="0" smtClean="0"/>
              <a:t>έως καθόλου βοηθά </a:t>
            </a:r>
            <a:r>
              <a:rPr lang="el-GR" sz="2000" dirty="0"/>
              <a:t>την βελτίωση της ανταγωνιστικότητας τιμών. </a:t>
            </a:r>
            <a:r>
              <a:rPr lang="el-GR" sz="2000" dirty="0" smtClean="0"/>
              <a:t>Πιθανόν ευνοεί λίγο την υποκατάσταση εισαγωγών.</a:t>
            </a:r>
          </a:p>
          <a:p>
            <a:pPr>
              <a:defRPr/>
            </a:pPr>
            <a:r>
              <a:rPr lang="el-GR" sz="2000" dirty="0" smtClean="0">
                <a:ln>
                  <a:solidFill>
                    <a:srgbClr val="0070C0"/>
                  </a:solidFill>
                </a:ln>
              </a:rPr>
              <a:t>Διετία 2010-11 είχαμε μείωση ονομαστικών μισθών 6,5%. Οι τιμές των εξαγομένων αυξήθηκαν κατά 5% το 2010 και 7% το πρώτο ενναιάμηνο του 2011. Μόνον αγαθά 7,9% το 2010.</a:t>
            </a:r>
            <a:endParaRPr lang="el-GR" sz="2000" dirty="0">
              <a:ln>
                <a:solidFill>
                  <a:srgbClr val="0070C0"/>
                </a:solidFill>
              </a:ln>
            </a:endParaRPr>
          </a:p>
        </p:txBody>
      </p:sp>
      <p:sp>
        <p:nvSpPr>
          <p:cNvPr id="39939" name="Slide Number Placeholder 3"/>
          <p:cNvSpPr>
            <a:spLocks noGrp="1"/>
          </p:cNvSpPr>
          <p:nvPr>
            <p:ph type="sldNum" sz="quarter" idx="12"/>
          </p:nvPr>
        </p:nvSpPr>
        <p:spPr>
          <a:noFill/>
          <a:ln>
            <a:miter lim="800000"/>
            <a:headEnd/>
            <a:tailEnd/>
          </a:ln>
        </p:spPr>
        <p:txBody>
          <a:bodyPr/>
          <a:lstStyle/>
          <a:p>
            <a:fld id="{4391A609-5C32-485D-BF96-08AAE4E66681}" type="slidenum">
              <a:rPr lang="el-GR" smtClean="0"/>
              <a:pPr/>
              <a:t>23</a:t>
            </a:fld>
            <a:endParaRPr lang="el-GR" smtClean="0"/>
          </a:p>
        </p:txBody>
      </p:sp>
      <p:graphicFrame>
        <p:nvGraphicFramePr>
          <p:cNvPr id="6" name="Table 5"/>
          <p:cNvGraphicFramePr>
            <a:graphicFrameLocks noGrp="1"/>
          </p:cNvGraphicFramePr>
          <p:nvPr/>
        </p:nvGraphicFramePr>
        <p:xfrm>
          <a:off x="2895600" y="2590800"/>
          <a:ext cx="3048001" cy="1371600"/>
        </p:xfrm>
        <a:graphic>
          <a:graphicData uri="http://schemas.openxmlformats.org/drawingml/2006/table">
            <a:tbl>
              <a:tblPr>
                <a:effectLst>
                  <a:innerShdw blurRad="63500" dist="50800" dir="13500000">
                    <a:prstClr val="black">
                      <a:alpha val="50000"/>
                    </a:prstClr>
                  </a:innerShdw>
                </a:effectLst>
                <a:tableStyleId>{5C22544A-7EE6-4342-B048-85BDC9FD1C3A}</a:tableStyleId>
              </a:tblPr>
              <a:tblGrid>
                <a:gridCol w="897571"/>
                <a:gridCol w="897571"/>
                <a:gridCol w="1252859"/>
              </a:tblGrid>
              <a:tr h="266308">
                <a:tc>
                  <a:txBody>
                    <a:bodyPr/>
                    <a:lstStyle/>
                    <a:p>
                      <a:pPr algn="l" fontAlgn="b"/>
                      <a:r>
                        <a:rPr lang="el-GR" sz="1600" u="none" strike="noStrike" dirty="0">
                          <a:effectLst/>
                        </a:rPr>
                        <a:t> </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c>
                  <a:txBody>
                    <a:bodyPr/>
                    <a:lstStyle/>
                    <a:p>
                      <a:pPr algn="l" fontAlgn="b"/>
                      <a:r>
                        <a:rPr lang="el-GR" sz="1600" u="none" strike="noStrike" dirty="0">
                          <a:effectLst/>
                        </a:rPr>
                        <a:t>ΠΣΣΙ</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c>
                  <a:txBody>
                    <a:bodyPr/>
                    <a:lstStyle/>
                    <a:p>
                      <a:pPr algn="l" fontAlgn="b"/>
                      <a:r>
                        <a:rPr lang="el-GR" sz="1600" u="none" strike="noStrike">
                          <a:effectLst/>
                        </a:rPr>
                        <a:t> </a:t>
                      </a:r>
                      <a:endParaRPr lang="el-GR" sz="1600" b="0" i="0" u="none" strike="noStrike">
                        <a:solidFill>
                          <a:srgbClr val="000000"/>
                        </a:solidFill>
                        <a:effectLst/>
                        <a:latin typeface="Calibri"/>
                      </a:endParaRPr>
                    </a:p>
                  </a:txBody>
                  <a:tcPr marL="9525" marR="9525" marT="9525" marB="0" anchor="b">
                    <a:solidFill>
                      <a:schemeClr val="accent1">
                        <a:lumMod val="75000"/>
                      </a:schemeClr>
                    </a:solidFill>
                  </a:tcPr>
                </a:tc>
              </a:tr>
              <a:tr h="496475">
                <a:tc>
                  <a:txBody>
                    <a:bodyPr/>
                    <a:lstStyle/>
                    <a:p>
                      <a:pPr algn="l" fontAlgn="b"/>
                      <a:r>
                        <a:rPr lang="el-GR" sz="1600" u="none" strike="noStrike" dirty="0">
                          <a:effectLst/>
                        </a:rPr>
                        <a:t> </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dirty="0">
                          <a:effectLst/>
                        </a:rPr>
                        <a:t>ΔΤΚ</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dirty="0">
                          <a:effectLst/>
                        </a:rPr>
                        <a:t>Κόστος εργασίας</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r>
              <a:tr h="266308">
                <a:tc>
                  <a:txBody>
                    <a:bodyPr/>
                    <a:lstStyle/>
                    <a:p>
                      <a:pPr algn="ctr" fontAlgn="b"/>
                      <a:r>
                        <a:rPr lang="el-GR" sz="1600" u="none" strike="noStrike">
                          <a:effectLst/>
                        </a:rPr>
                        <a:t>2010</a:t>
                      </a:r>
                      <a:endParaRPr lang="el-GR" sz="1600" b="0" i="0" u="none" strike="noStrike">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a:effectLst/>
                        </a:rPr>
                        <a:t>-0.3</a:t>
                      </a:r>
                      <a:endParaRPr lang="el-GR" sz="1600" b="0" i="0" u="none" strike="noStrike">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dirty="0">
                          <a:effectLst/>
                        </a:rPr>
                        <a:t>-7.0</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r>
              <a:tr h="341779">
                <a:tc>
                  <a:txBody>
                    <a:bodyPr/>
                    <a:lstStyle/>
                    <a:p>
                      <a:pPr algn="ctr" fontAlgn="b"/>
                      <a:r>
                        <a:rPr lang="el-GR" sz="1600" u="none" strike="noStrike">
                          <a:effectLst/>
                        </a:rPr>
                        <a:t>2011</a:t>
                      </a:r>
                      <a:endParaRPr lang="el-GR" sz="1600" b="0" i="0" u="none" strike="noStrike">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a:effectLst/>
                        </a:rPr>
                        <a:t>0.9</a:t>
                      </a:r>
                      <a:endParaRPr lang="el-GR" sz="1600" b="0" i="0" u="none" strike="noStrike">
                        <a:solidFill>
                          <a:srgbClr val="000000"/>
                        </a:solidFill>
                        <a:effectLst/>
                        <a:latin typeface="Calibri"/>
                      </a:endParaRPr>
                    </a:p>
                  </a:txBody>
                  <a:tcPr marL="9525" marR="9525" marT="9525" marB="0" anchor="b">
                    <a:solidFill>
                      <a:schemeClr val="accent1">
                        <a:lumMod val="75000"/>
                      </a:schemeClr>
                    </a:solidFill>
                  </a:tcPr>
                </a:tc>
                <a:tc>
                  <a:txBody>
                    <a:bodyPr/>
                    <a:lstStyle/>
                    <a:p>
                      <a:pPr algn="ctr" fontAlgn="b"/>
                      <a:r>
                        <a:rPr lang="el-GR" sz="1600" u="none" strike="noStrike" dirty="0">
                          <a:effectLst/>
                        </a:rPr>
                        <a:t>-3.5</a:t>
                      </a:r>
                      <a:endParaRPr lang="el-GR" sz="1600" b="0" i="0" u="none" strike="noStrike" dirty="0">
                        <a:solidFill>
                          <a:srgbClr val="000000"/>
                        </a:solidFill>
                        <a:effectLst/>
                        <a:latin typeface="Calibri"/>
                      </a:endParaRPr>
                    </a:p>
                  </a:txBody>
                  <a:tcPr marL="9525" marR="9525" marT="9525" marB="0" anchor="b">
                    <a:solidFill>
                      <a:schemeClr val="accent1">
                        <a:lumMod val="75000"/>
                      </a:schemeClr>
                    </a:solidFill>
                  </a:tcPr>
                </a:tc>
              </a:tr>
            </a:tbl>
          </a:graphicData>
        </a:graphic>
      </p:graphicFrame>
      <p:sp>
        <p:nvSpPr>
          <p:cNvPr id="39941" name="Up Arrow 4"/>
          <p:cNvSpPr>
            <a:spLocks noChangeArrowheads="1"/>
          </p:cNvSpPr>
          <p:nvPr/>
        </p:nvSpPr>
        <p:spPr bwMode="auto">
          <a:xfrm>
            <a:off x="5562600" y="5943600"/>
            <a:ext cx="484188" cy="977900"/>
          </a:xfrm>
          <a:prstGeom prst="upArrow">
            <a:avLst>
              <a:gd name="adj1" fmla="val 50000"/>
              <a:gd name="adj2" fmla="val 50024"/>
            </a:avLst>
          </a:prstGeom>
          <a:noFill/>
          <a:ln w="9525">
            <a:noFill/>
            <a:miter lim="800000"/>
            <a:headEnd/>
            <a:tailEnd/>
          </a:ln>
        </p:spPr>
        <p:txBody>
          <a:bodyPr anchor="ctr"/>
          <a:lstStyle/>
          <a:p>
            <a:pPr algn="ctr"/>
            <a:endParaRPr lang="el-GR"/>
          </a:p>
        </p:txBody>
      </p:sp>
      <p:sp>
        <p:nvSpPr>
          <p:cNvPr id="39942" name="Up Arrow 6"/>
          <p:cNvSpPr>
            <a:spLocks noChangeArrowheads="1"/>
          </p:cNvSpPr>
          <p:nvPr/>
        </p:nvSpPr>
        <p:spPr bwMode="auto">
          <a:xfrm flipV="1">
            <a:off x="5562600" y="5791200"/>
            <a:ext cx="352425" cy="244475"/>
          </a:xfrm>
          <a:prstGeom prst="upArrow">
            <a:avLst>
              <a:gd name="adj1" fmla="val 50000"/>
              <a:gd name="adj2" fmla="val 50000"/>
            </a:avLst>
          </a:prstGeom>
          <a:noFill/>
          <a:ln w="9525">
            <a:noFill/>
            <a:miter lim="800000"/>
            <a:headEnd/>
            <a:tailEnd/>
          </a:ln>
        </p:spPr>
        <p:txBody>
          <a:bodyPr anchor="ctr"/>
          <a:lstStyle/>
          <a:p>
            <a:pPr algn="ctr"/>
            <a:endParaRPr lang="el-GR"/>
          </a:p>
        </p:txBody>
      </p:sp>
      <p:sp>
        <p:nvSpPr>
          <p:cNvPr id="39943" name="Up Arrow 7"/>
          <p:cNvSpPr>
            <a:spLocks noChangeArrowheads="1"/>
          </p:cNvSpPr>
          <p:nvPr/>
        </p:nvSpPr>
        <p:spPr bwMode="auto">
          <a:xfrm>
            <a:off x="5738813" y="5913438"/>
            <a:ext cx="484187" cy="977900"/>
          </a:xfrm>
          <a:prstGeom prst="upArrow">
            <a:avLst>
              <a:gd name="adj1" fmla="val 50000"/>
              <a:gd name="adj2" fmla="val 50024"/>
            </a:avLst>
          </a:prstGeom>
          <a:noFill/>
          <a:ln w="9525">
            <a:noFill/>
            <a:miter lim="800000"/>
            <a:headEnd/>
            <a:tailEnd/>
          </a:ln>
        </p:spPr>
        <p:txBody>
          <a:bodyPr anchor="ctr"/>
          <a:lstStyle/>
          <a:p>
            <a:pPr algn="ctr"/>
            <a:endParaRPr lang="el-G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itle 1"/>
          <p:cNvSpPr>
            <a:spLocks noGrp="1"/>
          </p:cNvSpPr>
          <p:nvPr>
            <p:ph type="title"/>
          </p:nvPr>
        </p:nvSpPr>
        <p:spPr/>
        <p:txBody>
          <a:bodyPr/>
          <a:lstStyle/>
          <a:p>
            <a:r>
              <a:rPr lang="el-GR" smtClean="0"/>
              <a:t>Το ζητούμενο είναι η ενίσχυση της διαρθρωτικής ανταγωνιστικότητας</a:t>
            </a:r>
          </a:p>
        </p:txBody>
      </p:sp>
      <p:sp>
        <p:nvSpPr>
          <p:cNvPr id="40962" name="Content Placeholder 2"/>
          <p:cNvSpPr>
            <a:spLocks noGrp="1"/>
          </p:cNvSpPr>
          <p:nvPr>
            <p:ph idx="1"/>
          </p:nvPr>
        </p:nvSpPr>
        <p:spPr/>
        <p:txBody>
          <a:bodyPr/>
          <a:lstStyle/>
          <a:p>
            <a:r>
              <a:rPr lang="el-GR" sz="2000" smtClean="0"/>
              <a:t>Ωστόσο η ανταγωνιστικότητα τιμών δεν είναι κρίσιμο μέγεθος για τη βελτίωση του εξωτερικού ισοζυγίου. Προσομοιώσεις που έγιναν με οικονομετρικά υποδείγματα έδειξαν την πολύ μικρή ευεργετική επίδραση που έχει μια μείωση των μισθών στο εμπορικό ισοζύγιο.    </a:t>
            </a:r>
          </a:p>
          <a:p>
            <a:r>
              <a:rPr lang="el-GR" sz="2000" smtClean="0"/>
              <a:t>Το κύριο πρόβλημα της ελληνικής οικονομίας είναι η έλλειψη </a:t>
            </a:r>
            <a:r>
              <a:rPr lang="el-GR" sz="2000" b="1" u="sng" smtClean="0"/>
              <a:t>διαρθρωτικής ανταγωνιστικότητας</a:t>
            </a:r>
            <a:r>
              <a:rPr lang="el-GR" sz="2000" smtClean="0"/>
              <a:t>, μια σαφώς ευρύτερη έννοια,  που περιλαμβάνει ένα σύνολο παραγόντων, όπως η ποιότητα, η άρση εμποδίων και αντικινήτρων στην ίδρυση επιχειρήσεων, η αποτελεσματικότητα της δημόσιας διοίκησης, η γραφειοκρατία</a:t>
            </a:r>
            <a:r>
              <a:rPr lang="en-US" sz="2000" smtClean="0"/>
              <a:t>, </a:t>
            </a:r>
            <a:r>
              <a:rPr lang="el-GR" sz="2000" smtClean="0"/>
              <a:t>η απονομή της δικαιοσύνης, η πάταξη της διαφθοράς</a:t>
            </a:r>
            <a:r>
              <a:rPr lang="en-US" sz="2000" smtClean="0"/>
              <a:t> </a:t>
            </a:r>
            <a:r>
              <a:rPr lang="el-GR" sz="2000" smtClean="0"/>
              <a:t> κλπ</a:t>
            </a:r>
            <a:r>
              <a:rPr lang="el-GR" sz="1800" smtClean="0"/>
              <a:t>.</a:t>
            </a:r>
          </a:p>
          <a:p>
            <a:r>
              <a:rPr lang="el-GR" sz="2000" smtClean="0"/>
              <a:t>Προς αυτή την κατεύθυνση όμως ελάχιστα έγιναν.  </a:t>
            </a:r>
          </a:p>
          <a:p>
            <a:endParaRPr lang="el-GR" smtClean="0"/>
          </a:p>
        </p:txBody>
      </p:sp>
      <p:sp>
        <p:nvSpPr>
          <p:cNvPr id="40963" name="Slide Number Placeholder 3"/>
          <p:cNvSpPr>
            <a:spLocks noGrp="1"/>
          </p:cNvSpPr>
          <p:nvPr>
            <p:ph type="sldNum" sz="quarter" idx="12"/>
          </p:nvPr>
        </p:nvSpPr>
        <p:spPr>
          <a:noFill/>
          <a:ln>
            <a:miter lim="800000"/>
            <a:headEnd/>
            <a:tailEnd/>
          </a:ln>
        </p:spPr>
        <p:txBody>
          <a:bodyPr/>
          <a:lstStyle/>
          <a:p>
            <a:fld id="{9B1F52B3-3E94-464B-845F-4659066A1435}" type="slidenum">
              <a:rPr lang="el-GR" smtClean="0"/>
              <a:pPr/>
              <a:t>24</a:t>
            </a:fld>
            <a:endParaRPr lang="el-GR"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pPr eaLnBrk="1" hangingPunct="1"/>
            <a:r>
              <a:rPr lang="el-GR" smtClean="0"/>
              <a:t>Η ολιγωρία στην προώθυση Δ.Μ. ευθύνευται για τις δυσμενείς εξελίξεις </a:t>
            </a:r>
          </a:p>
        </p:txBody>
      </p:sp>
      <p:sp>
        <p:nvSpPr>
          <p:cNvPr id="16387" name="Content Placeholder 2"/>
          <p:cNvSpPr>
            <a:spLocks noGrp="1"/>
          </p:cNvSpPr>
          <p:nvPr>
            <p:ph idx="1"/>
          </p:nvPr>
        </p:nvSpPr>
        <p:spPr>
          <a:xfrm>
            <a:off x="457200" y="1676400"/>
            <a:ext cx="8229600" cy="4525963"/>
          </a:xfrm>
        </p:spPr>
        <p:txBody>
          <a:bodyPr/>
          <a:lstStyle/>
          <a:p>
            <a:pPr marL="0" indent="0" eaLnBrk="1" hangingPunct="1">
              <a:buFontTx/>
              <a:buNone/>
              <a:defRPr/>
            </a:pPr>
            <a:r>
              <a:rPr lang="el-GR" sz="2000" dirty="0" smtClean="0"/>
              <a:t>Η ελλιπής προώθηση των διαρθρωτικών μεταρρυθμίσεων χάλασε τη συνέργεια των μέτρων και ακύρωσε την αναπτυξιακή συνιστώσα και τη γενικότερη αποτελεσματικότητα του αρχικού προγράμματος.</a:t>
            </a:r>
          </a:p>
          <a:p>
            <a:pPr marL="0" indent="0" eaLnBrk="1" hangingPunct="1">
              <a:buFontTx/>
              <a:buNone/>
              <a:defRPr/>
            </a:pPr>
            <a:r>
              <a:rPr lang="el-GR" sz="2000" dirty="0" smtClean="0"/>
              <a:t>Ειδικότερα, η μη εφαρμογή μεταρρυθμίσεων που αφορούν την ενίσχυση του ανταγωνισμού στην αγορά προϊόντος</a:t>
            </a:r>
            <a:r>
              <a:rPr lang="el-GR" sz="2000" dirty="0"/>
              <a:t>, είχε σαν αποτέλεσμα </a:t>
            </a:r>
            <a:r>
              <a:rPr lang="el-GR" sz="2000" dirty="0" smtClean="0"/>
              <a:t>να μην εξαλειφθούν οι εξαιρετικά ισχυρές ονομαστικές και πραγματικές δυσκαμψίες που </a:t>
            </a:r>
            <a:r>
              <a:rPr lang="el-GR" sz="2000" dirty="0"/>
              <a:t>χαρακτηρίζουν την ελληνική οικονομία και ειδικότερα  το σύστημα μισθών και </a:t>
            </a:r>
            <a:r>
              <a:rPr lang="el-GR" sz="2000" dirty="0" smtClean="0"/>
              <a:t>τιμών.</a:t>
            </a:r>
          </a:p>
          <a:p>
            <a:pPr eaLnBrk="1" hangingPunct="1">
              <a:defRPr/>
            </a:pPr>
            <a:r>
              <a:rPr lang="el-GR" sz="2000" dirty="0" smtClean="0">
                <a:solidFill>
                  <a:srgbClr val="9E225A"/>
                </a:solidFill>
              </a:rPr>
              <a:t>Η </a:t>
            </a:r>
            <a:r>
              <a:rPr lang="el-GR" sz="2000" dirty="0">
                <a:solidFill>
                  <a:srgbClr val="9E225A"/>
                </a:solidFill>
              </a:rPr>
              <a:t>διατήρηση των δυσκαμψιών </a:t>
            </a:r>
            <a:r>
              <a:rPr lang="el-GR" sz="2000" dirty="0" smtClean="0">
                <a:solidFill>
                  <a:srgbClr val="9E225A"/>
                </a:solidFill>
              </a:rPr>
              <a:t>είναι ένας εκ των βασικών υπευθύνων </a:t>
            </a:r>
            <a:r>
              <a:rPr lang="el-GR" sz="2000" dirty="0">
                <a:solidFill>
                  <a:srgbClr val="9E225A"/>
                </a:solidFill>
              </a:rPr>
              <a:t>για </a:t>
            </a:r>
            <a:r>
              <a:rPr lang="el-GR" sz="2000" dirty="0" smtClean="0">
                <a:solidFill>
                  <a:srgbClr val="9E225A"/>
                </a:solidFill>
              </a:rPr>
              <a:t>τις πενιχρές ή ακόμη και αρνητικές επιδόσεις.</a:t>
            </a:r>
          </a:p>
          <a:p>
            <a:pPr eaLnBrk="1" hangingPunct="1">
              <a:defRPr/>
            </a:pPr>
            <a:r>
              <a:rPr lang="el-GR" sz="2000" dirty="0" smtClean="0">
                <a:solidFill>
                  <a:srgbClr val="9E225A"/>
                </a:solidFill>
              </a:rPr>
              <a:t>Το </a:t>
            </a:r>
            <a:r>
              <a:rPr lang="en-US" sz="2000" dirty="0" smtClean="0">
                <a:solidFill>
                  <a:srgbClr val="9E225A"/>
                </a:solidFill>
              </a:rPr>
              <a:t>nexus </a:t>
            </a:r>
            <a:r>
              <a:rPr lang="el-GR" sz="2000" dirty="0" smtClean="0">
                <a:solidFill>
                  <a:srgbClr val="9E225A"/>
                </a:solidFill>
              </a:rPr>
              <a:t>μισθοί- απασχόληση-τιμές δεν δούλεψε και μεγάλο μέρος από την προσπάθεια των μισθωτών χάθηκε</a:t>
            </a:r>
            <a:r>
              <a:rPr lang="el-GR" sz="2000" dirty="0" smtClean="0">
                <a:solidFill>
                  <a:srgbClr val="0070C0"/>
                </a:solidFill>
              </a:rPr>
              <a:t>. </a:t>
            </a:r>
          </a:p>
        </p:txBody>
      </p:sp>
      <p:sp>
        <p:nvSpPr>
          <p:cNvPr id="41987" name="Slide Number Placeholder 3"/>
          <p:cNvSpPr>
            <a:spLocks noGrp="1"/>
          </p:cNvSpPr>
          <p:nvPr>
            <p:ph type="sldNum" sz="quarter" idx="12"/>
          </p:nvPr>
        </p:nvSpPr>
        <p:spPr>
          <a:noFill/>
          <a:ln>
            <a:miter lim="800000"/>
            <a:headEnd/>
            <a:tailEnd/>
          </a:ln>
        </p:spPr>
        <p:txBody>
          <a:bodyPr/>
          <a:lstStyle/>
          <a:p>
            <a:fld id="{EB0872A8-9717-4380-88F4-289EE1E18DFC}" type="slidenum">
              <a:rPr lang="el-GR" smtClean="0"/>
              <a:pPr/>
              <a:t>25</a:t>
            </a:fld>
            <a:endParaRPr lang="el-GR" smtClean="0"/>
          </a:p>
        </p:txBody>
      </p:sp>
      <p:sp>
        <p:nvSpPr>
          <p:cNvPr id="41988" name="Right Arrow 1"/>
          <p:cNvSpPr>
            <a:spLocks noChangeArrowheads="1"/>
          </p:cNvSpPr>
          <p:nvPr/>
        </p:nvSpPr>
        <p:spPr bwMode="auto">
          <a:xfrm flipH="1">
            <a:off x="1557338" y="4419600"/>
            <a:ext cx="3776662" cy="1160463"/>
          </a:xfrm>
          <a:prstGeom prst="rightArrow">
            <a:avLst>
              <a:gd name="adj1" fmla="val 50000"/>
              <a:gd name="adj2" fmla="val 50022"/>
            </a:avLst>
          </a:prstGeom>
          <a:noFill/>
          <a:ln w="9525">
            <a:noFill/>
            <a:miter lim="800000"/>
            <a:headEnd/>
            <a:tailEnd/>
          </a:ln>
        </p:spPr>
        <p:txBody>
          <a:bodyPr anchor="ctr"/>
          <a:lstStyle/>
          <a:p>
            <a:pPr algn="ctr"/>
            <a:endParaRPr lang="el-GR"/>
          </a:p>
        </p:txBody>
      </p:sp>
      <p:sp>
        <p:nvSpPr>
          <p:cNvPr id="41989" name="Right Arrow 2"/>
          <p:cNvSpPr>
            <a:spLocks noChangeArrowheads="1"/>
          </p:cNvSpPr>
          <p:nvPr/>
        </p:nvSpPr>
        <p:spPr bwMode="auto">
          <a:xfrm>
            <a:off x="533400" y="5105400"/>
            <a:ext cx="46038" cy="46038"/>
          </a:xfrm>
          <a:prstGeom prst="rightArrow">
            <a:avLst>
              <a:gd name="adj1" fmla="val 50000"/>
              <a:gd name="adj2" fmla="val 50000"/>
            </a:avLst>
          </a:prstGeom>
          <a:noFill/>
          <a:ln w="9525">
            <a:noFill/>
            <a:miter lim="800000"/>
            <a:headEnd/>
            <a:tailEnd/>
          </a:ln>
        </p:spPr>
        <p:txBody>
          <a:bodyPr anchor="ctr"/>
          <a:lstStyle/>
          <a:p>
            <a:pPr algn="ctr"/>
            <a:endParaRPr lang="el-GR"/>
          </a:p>
        </p:txBody>
      </p:sp>
      <p:sp>
        <p:nvSpPr>
          <p:cNvPr id="41990" name="Right Arrow 3"/>
          <p:cNvSpPr>
            <a:spLocks noChangeArrowheads="1"/>
          </p:cNvSpPr>
          <p:nvPr/>
        </p:nvSpPr>
        <p:spPr bwMode="auto">
          <a:xfrm flipV="1">
            <a:off x="381000" y="5486400"/>
            <a:ext cx="1981200" cy="349250"/>
          </a:xfrm>
          <a:prstGeom prst="rightArrow">
            <a:avLst>
              <a:gd name="adj1" fmla="val 50000"/>
              <a:gd name="adj2" fmla="val 128582"/>
            </a:avLst>
          </a:prstGeom>
          <a:noFill/>
          <a:ln w="9525">
            <a:noFill/>
            <a:miter lim="800000"/>
            <a:headEnd/>
            <a:tailEnd/>
          </a:ln>
        </p:spPr>
        <p:txBody>
          <a:bodyPr anchor="ctr"/>
          <a:lstStyle/>
          <a:p>
            <a:pPr algn="ctr"/>
            <a:endParaRPr lang="el-GR"/>
          </a:p>
        </p:txBody>
      </p:sp>
      <p:sp>
        <p:nvSpPr>
          <p:cNvPr id="41991" name="Right Arrow 4"/>
          <p:cNvSpPr>
            <a:spLocks noChangeArrowheads="1"/>
          </p:cNvSpPr>
          <p:nvPr/>
        </p:nvSpPr>
        <p:spPr bwMode="auto">
          <a:xfrm flipV="1">
            <a:off x="555625" y="5348288"/>
            <a:ext cx="663575" cy="976312"/>
          </a:xfrm>
          <a:prstGeom prst="rightArrow">
            <a:avLst>
              <a:gd name="adj1" fmla="val 50000"/>
              <a:gd name="adj2" fmla="val 46968"/>
            </a:avLst>
          </a:prstGeom>
          <a:noFill/>
          <a:ln w="9525">
            <a:noFill/>
            <a:miter lim="800000"/>
            <a:headEnd/>
            <a:tailEnd/>
          </a:ln>
        </p:spPr>
        <p:txBody>
          <a:bodyPr anchor="ctr"/>
          <a:lstStyle/>
          <a:p>
            <a:pPr algn="ctr"/>
            <a:endParaRPr lang="el-G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p:txBody>
          <a:bodyPr/>
          <a:lstStyle/>
          <a:p>
            <a:pPr algn="ctr"/>
            <a:r>
              <a:rPr lang="el-GR" smtClean="0"/>
              <a:t>Μεγάλο μέρος από τη μείωση των μισθών απορροφάται </a:t>
            </a:r>
            <a:r>
              <a:rPr lang="en-US" smtClean="0"/>
              <a:t/>
            </a:r>
            <a:br>
              <a:rPr lang="en-US" smtClean="0"/>
            </a:br>
            <a:r>
              <a:rPr lang="el-GR" smtClean="0"/>
              <a:t>από τα περιθώρια κέρδους </a:t>
            </a:r>
            <a:r>
              <a:rPr lang="en-US" smtClean="0"/>
              <a:t>(mark-ups)</a:t>
            </a:r>
            <a:endParaRPr lang="el-GR" smtClean="0"/>
          </a:p>
        </p:txBody>
      </p:sp>
      <p:sp>
        <p:nvSpPr>
          <p:cNvPr id="43010" name="Content Placeholder 2"/>
          <p:cNvSpPr>
            <a:spLocks noGrp="1"/>
          </p:cNvSpPr>
          <p:nvPr>
            <p:ph idx="1"/>
          </p:nvPr>
        </p:nvSpPr>
        <p:spPr>
          <a:xfrm>
            <a:off x="457200" y="1371600"/>
            <a:ext cx="8229600" cy="4876800"/>
          </a:xfrm>
        </p:spPr>
        <p:txBody>
          <a:bodyPr/>
          <a:lstStyle/>
          <a:p>
            <a:pPr marL="0" indent="0">
              <a:buFontTx/>
              <a:buNone/>
            </a:pPr>
            <a:r>
              <a:rPr lang="el-GR" sz="2000" smtClean="0"/>
              <a:t>Τελικά η μείωση των μισθών απορροφάται κατά κύριο λόγο από τα περιθώρια κέρδους.</a:t>
            </a:r>
          </a:p>
          <a:p>
            <a:pPr marL="0" indent="0">
              <a:buFontTx/>
              <a:buNone/>
            </a:pPr>
            <a:r>
              <a:rPr lang="el-GR" sz="2000" smtClean="0"/>
              <a:t>Παραθέτω τρεις αλληλοσυμπληρούμενες ενδείξεις: </a:t>
            </a:r>
          </a:p>
          <a:p>
            <a:pPr marL="0" indent="0">
              <a:buFontTx/>
              <a:buAutoNum type="arabicPeriod"/>
            </a:pPr>
            <a:r>
              <a:rPr lang="el-GR" sz="2000" smtClean="0"/>
              <a:t>Ο ρυθμός μεταβολής του αποπληθωριστή του ΑΕΠ υπερέβη το ρυθμό μεταβολής του κόστους εργασίας ανά μονάδα προϊόντος κατά  2,5 ποσοστιαίες μονάδες το 2010 και το 2011. </a:t>
            </a:r>
          </a:p>
          <a:p>
            <a:pPr marL="0" indent="0">
              <a:buFontTx/>
              <a:buAutoNum type="arabicPeriod"/>
            </a:pPr>
            <a:r>
              <a:rPr lang="el-GR" sz="2000" smtClean="0"/>
              <a:t>Η σχετική συμμετοχή των αμοιβών εξαρτημένης εργασίας στην προστιθέμενη αξία περιορίστηκε δραστικά το 2010 και 2011, σύμφωνα με τα στοιχεία των τριμηνιαίων εθνικών λογαριασμών. Αντίστοιχα, βέβαια αυξήθηκε η σχετική συμμετοχή του λειτουργικού πλεονάσματος.   </a:t>
            </a:r>
          </a:p>
          <a:p>
            <a:pPr marL="0" indent="0">
              <a:buFontTx/>
              <a:buAutoNum type="arabicPeriod"/>
            </a:pPr>
            <a:r>
              <a:rPr lang="el-GR" sz="2000" smtClean="0"/>
              <a:t>Στην ελληνική οικονομία ο πληθωρισμός συνδέεται αρνητικά με το </a:t>
            </a:r>
            <a:r>
              <a:rPr lang="en-US" sz="2000" smtClean="0"/>
              <a:t>mark-up</a:t>
            </a:r>
            <a:r>
              <a:rPr lang="el-GR" sz="2000" smtClean="0"/>
              <a:t> ισορροπίας. Γι’ αυτό είναι δύσκολο να τιθασευτεί. </a:t>
            </a:r>
          </a:p>
          <a:p>
            <a:pPr marL="0" indent="0">
              <a:buFontTx/>
              <a:buNone/>
            </a:pPr>
            <a:r>
              <a:rPr lang="el-GR" sz="2000" smtClean="0"/>
              <a:t>Τα φαινόμενα αυτά είναι απόρροια της συντήρησης των δυσκαμψιών στην οικονομία.  </a:t>
            </a:r>
          </a:p>
        </p:txBody>
      </p:sp>
      <p:sp>
        <p:nvSpPr>
          <p:cNvPr id="43011" name="Slide Number Placeholder 3"/>
          <p:cNvSpPr>
            <a:spLocks noGrp="1"/>
          </p:cNvSpPr>
          <p:nvPr>
            <p:ph type="sldNum" sz="quarter" idx="12"/>
          </p:nvPr>
        </p:nvSpPr>
        <p:spPr>
          <a:noFill/>
          <a:ln>
            <a:miter lim="800000"/>
            <a:headEnd/>
            <a:tailEnd/>
          </a:ln>
        </p:spPr>
        <p:txBody>
          <a:bodyPr/>
          <a:lstStyle/>
          <a:p>
            <a:fld id="{030D646E-7DDA-421D-B4A0-98737B26A78E}" type="slidenum">
              <a:rPr lang="el-GR" smtClean="0"/>
              <a:pPr/>
              <a:t>26</a:t>
            </a:fld>
            <a:endParaRPr lang="el-GR"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Title 1"/>
          <p:cNvSpPr>
            <a:spLocks noGrp="1"/>
          </p:cNvSpPr>
          <p:nvPr>
            <p:ph type="title"/>
          </p:nvPr>
        </p:nvSpPr>
        <p:spPr/>
        <p:txBody>
          <a:bodyPr/>
          <a:lstStyle/>
          <a:p>
            <a:pPr algn="ctr"/>
            <a:r>
              <a:rPr lang="el-GR" smtClean="0"/>
              <a:t>Τα συμβατικά οικονομικά της ισορροπίας με ευκαμψία τιμών είναι εντελώς ακατάλληλα στην τρέχουσα συγκυρία  </a:t>
            </a:r>
          </a:p>
        </p:txBody>
      </p:sp>
      <p:sp>
        <p:nvSpPr>
          <p:cNvPr id="44034" name="Content Placeholder 2"/>
          <p:cNvSpPr>
            <a:spLocks noGrp="1"/>
          </p:cNvSpPr>
          <p:nvPr>
            <p:ph idx="1"/>
          </p:nvPr>
        </p:nvSpPr>
        <p:spPr>
          <a:xfrm>
            <a:off x="304800" y="1295400"/>
            <a:ext cx="8229600" cy="5257800"/>
          </a:xfrm>
        </p:spPr>
        <p:txBody>
          <a:bodyPr/>
          <a:lstStyle/>
          <a:p>
            <a:r>
              <a:rPr lang="el-GR" sz="2000" smtClean="0"/>
              <a:t>Ωστόσο η Τριμερής εξακολουθεί να προτείνει μέτρα και πολιτικές που θα είχαν νόημα και θα ήταν αποτελεσματικές αν είχαν εφαρμοστεί και είχαν αρχίσει να αποδίδουν οι διαρθρωτικές μεταρρυθμίσεις.  </a:t>
            </a:r>
          </a:p>
          <a:p>
            <a:r>
              <a:rPr lang="el-GR" sz="2000" smtClean="0"/>
              <a:t>Είναι όμως σχεδόν βέβαιο ότι προτάσεις πολιτικής που βασίζονται στη λογική της ισορροπίας των αγορών που επιπλέον υποθέτουν ευκαμψία τιμών που εκκαθαρίζουν τις αγορές, όπως αυτές που εισηγείται η Τριμερής, είναι εντελώς ακατάλληλες στην τρέχουσα συγκυρία για την Ελλάδα και οδηγούν σε απρόβλεπτα αποτελέσματα συνήθως αντίθετα των επιδιωκομένων.</a:t>
            </a:r>
          </a:p>
          <a:p>
            <a:r>
              <a:rPr lang="el-GR" sz="2000" smtClean="0"/>
              <a:t>Είναι επίσης σχεδόν βέβαιο ότι η οικονομία δεν πρόκειται να βγει από την παγίδα αυτοτροφοδοτούμενης ύφεσης που έχει περιέλθει με αυτή την πολιτική που τώρα κυρίως εστιάζει στη μείωση των μισθών. Η εσωτερική και εξωτερική ισορροπία δεν θα επιτευχθεί. Οι εξαγωγές που το κόστος εργασίας παίζει κάποιο ρόλο είναι πολύ λίγες για να τραβήξουν την οικονομία, και η μείωση των μισθών αυξάνει την ανεργία στο εσωτερικό.   </a:t>
            </a:r>
            <a:endParaRPr lang="en-US" sz="2000" smtClean="0"/>
          </a:p>
          <a:p>
            <a:endParaRPr lang="el-GR" sz="1600" smtClean="0">
              <a:cs typeface="Arial" charset="0"/>
            </a:endParaRPr>
          </a:p>
        </p:txBody>
      </p:sp>
      <p:sp>
        <p:nvSpPr>
          <p:cNvPr id="44035" name="Slide Number Placeholder 3"/>
          <p:cNvSpPr>
            <a:spLocks noGrp="1"/>
          </p:cNvSpPr>
          <p:nvPr>
            <p:ph type="sldNum" sz="quarter" idx="12"/>
          </p:nvPr>
        </p:nvSpPr>
        <p:spPr>
          <a:noFill/>
          <a:ln>
            <a:miter lim="800000"/>
            <a:headEnd/>
            <a:tailEnd/>
          </a:ln>
        </p:spPr>
        <p:txBody>
          <a:bodyPr/>
          <a:lstStyle/>
          <a:p>
            <a:fld id="{080A3380-3D0D-43D5-86F5-5FEA94B41D85}" type="slidenum">
              <a:rPr lang="el-GR" smtClean="0"/>
              <a:pPr/>
              <a:t>27</a:t>
            </a:fld>
            <a:endParaRPr lang="el-G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p:txBody>
          <a:bodyPr/>
          <a:lstStyle/>
          <a:p>
            <a:pPr algn="ctr"/>
            <a:r>
              <a:rPr lang="el-GR" smtClean="0"/>
              <a:t>Αλλαγή αντίληψης και προτύπου για την άσκηση της οικονομικής πολιτικής </a:t>
            </a:r>
          </a:p>
        </p:txBody>
      </p:sp>
      <p:sp>
        <p:nvSpPr>
          <p:cNvPr id="3" name="Content Placeholder 2"/>
          <p:cNvSpPr>
            <a:spLocks noGrp="1"/>
          </p:cNvSpPr>
          <p:nvPr>
            <p:ph idx="1"/>
          </p:nvPr>
        </p:nvSpPr>
        <p:spPr>
          <a:xfrm>
            <a:off x="457200" y="1371600"/>
            <a:ext cx="8229600" cy="5105400"/>
          </a:xfrm>
        </p:spPr>
        <p:txBody>
          <a:bodyPr/>
          <a:lstStyle/>
          <a:p>
            <a:pPr marL="0" indent="0">
              <a:buFontTx/>
              <a:buNone/>
              <a:defRPr/>
            </a:pPr>
            <a:r>
              <a:rPr lang="el-GR" sz="2000" dirty="0" smtClean="0"/>
              <a:t>Κατόπιν </a:t>
            </a:r>
            <a:r>
              <a:rPr lang="el-GR" sz="2000" dirty="0"/>
              <a:t>των ανωτέρω προτείνω:  </a:t>
            </a:r>
          </a:p>
          <a:p>
            <a:pPr marL="0" indent="0">
              <a:buFontTx/>
              <a:buNone/>
              <a:defRPr/>
            </a:pPr>
            <a:r>
              <a:rPr lang="el-GR" sz="1800" b="1" u="sng" dirty="0" smtClean="0"/>
              <a:t> Αλλαγή προτύπου οικονομικής πολιτικής</a:t>
            </a:r>
          </a:p>
          <a:p>
            <a:pPr>
              <a:defRPr/>
            </a:pPr>
            <a:r>
              <a:rPr lang="el-GR" sz="2000" dirty="0" smtClean="0"/>
              <a:t>Άμεση αλλαγή προτύπου οικονομικής πολιτικής που θα λαμβάνει υπόψη την πλήρη αλληλεξάρτηση των αγορών προϊόντος και εργασίας καθώς και την αλληλεπίδραση της δημοσιονομικής πολιτικής με την οικονομική δραστηριότητα. </a:t>
            </a:r>
          </a:p>
          <a:p>
            <a:pPr>
              <a:defRPr/>
            </a:pPr>
            <a:r>
              <a:rPr lang="el-GR" sz="2000" dirty="0" smtClean="0"/>
              <a:t>Το νέο πρότυπο θα αναγνωρίζει την ύπαρξη των δυσκαμψιών στις  τιμές και τις προκύπτουσες ανισορροπίες στις αγορές. </a:t>
            </a:r>
          </a:p>
          <a:p>
            <a:pPr>
              <a:defRPr/>
            </a:pPr>
            <a:r>
              <a:rPr lang="el-GR" sz="2000" dirty="0" smtClean="0"/>
              <a:t>Σε ένα τέτοιο πλαίσιο θα μπορέσει να γίνει ορθή οικονομική ανάλυση και διάγνωση της υφισταμένης κατάστασης ώστε να εξαχθούν προτάσεις πολιτικής με προβλέψιμες επιδράσεις. </a:t>
            </a:r>
          </a:p>
          <a:p>
            <a:pPr>
              <a:defRPr/>
            </a:pPr>
            <a:r>
              <a:rPr lang="el-GR" sz="2000" dirty="0" smtClean="0"/>
              <a:t>Η σημερινή μορφή της ανεργίας στην Ελλάδα είναι Κενσυανού τύπου και απαιτεί ενίσχυση της ζήτησης για να περιοριστεί. Όχι την περιστολή που γίνεται. Η μείωση των μισθών επιτείνει την ύφεση και βελτιώνει οριακά ή και καθόλου την ανταγωνιστικότητα τιμών και το Ε.Ι.</a:t>
            </a:r>
            <a:r>
              <a:rPr lang="el-GR" dirty="0" smtClean="0"/>
              <a:t> </a:t>
            </a:r>
            <a:endParaRPr lang="en-US" dirty="0" smtClean="0"/>
          </a:p>
        </p:txBody>
      </p:sp>
      <p:sp>
        <p:nvSpPr>
          <p:cNvPr id="45059" name="Slide Number Placeholder 3"/>
          <p:cNvSpPr>
            <a:spLocks noGrp="1"/>
          </p:cNvSpPr>
          <p:nvPr>
            <p:ph type="sldNum" sz="quarter" idx="12"/>
          </p:nvPr>
        </p:nvSpPr>
        <p:spPr>
          <a:noFill/>
          <a:ln>
            <a:miter lim="800000"/>
            <a:headEnd/>
            <a:tailEnd/>
          </a:ln>
        </p:spPr>
        <p:txBody>
          <a:bodyPr/>
          <a:lstStyle/>
          <a:p>
            <a:fld id="{A5695539-59BC-4205-95A9-5FE887310EFF}" type="slidenum">
              <a:rPr lang="el-GR" smtClean="0"/>
              <a:pPr/>
              <a:t>28</a:t>
            </a:fld>
            <a:endParaRPr lang="el-GR"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itle 1"/>
          <p:cNvSpPr>
            <a:spLocks noGrp="1"/>
          </p:cNvSpPr>
          <p:nvPr>
            <p:ph type="title"/>
          </p:nvPr>
        </p:nvSpPr>
        <p:spPr/>
        <p:txBody>
          <a:bodyPr/>
          <a:lstStyle/>
          <a:p>
            <a:pPr algn="ctr"/>
            <a:r>
              <a:rPr lang="el-GR" smtClean="0"/>
              <a:t>Βραχυχρόνια: Μέτρα για άμεση ενίσχυση της ζήτησης και ανάκαμψη της δραστηριότητας </a:t>
            </a:r>
          </a:p>
        </p:txBody>
      </p:sp>
      <p:sp>
        <p:nvSpPr>
          <p:cNvPr id="46082" name="Content Placeholder 2"/>
          <p:cNvSpPr>
            <a:spLocks noGrp="1"/>
          </p:cNvSpPr>
          <p:nvPr>
            <p:ph idx="1"/>
          </p:nvPr>
        </p:nvSpPr>
        <p:spPr>
          <a:xfrm>
            <a:off x="457200" y="1371600"/>
            <a:ext cx="8229600" cy="5105400"/>
          </a:xfrm>
        </p:spPr>
        <p:txBody>
          <a:bodyPr/>
          <a:lstStyle/>
          <a:p>
            <a:r>
              <a:rPr lang="el-GR" sz="2000" smtClean="0"/>
              <a:t>Άμεσα προς αυτή την κατεύθυνση και λογική νομίζω ότι μπορούν να γίνουν τα εξής:  </a:t>
            </a:r>
          </a:p>
          <a:p>
            <a:r>
              <a:rPr lang="el-GR" sz="2000" smtClean="0"/>
              <a:t>Αυξήσεις στους πραγματικούς μισθούς στα όρια ή λίγο κατώτερες της αύξησης της παραγωγικότητας, σαν συνθήκη μεσοπρόθεσμης διατηρησιμότητας της ανταγωνιστικότητας τιμών, αλλά και συντήρησης του διαθέσιμου εισοδήματος των νοικοκυριών. </a:t>
            </a:r>
          </a:p>
          <a:p>
            <a:r>
              <a:rPr lang="el-GR" sz="2000" smtClean="0"/>
              <a:t>Είναι αναγκαία και η κοινωνική διατηρησιμότητα</a:t>
            </a:r>
            <a:r>
              <a:rPr lang="el-GR" smtClean="0"/>
              <a:t>.</a:t>
            </a:r>
            <a:endParaRPr lang="en-US" smtClean="0"/>
          </a:p>
          <a:p>
            <a:r>
              <a:rPr lang="el-GR" sz="2000" smtClean="0"/>
              <a:t>Προώθηση στοχευμένων παραγωγικών δημοσίων επενδύσεων, που ταυτόχρονα θα ενισχύουν την ζήτηση, αλλά και το παραγωγικό δυναμικό της οικονομίας.    </a:t>
            </a:r>
          </a:p>
          <a:p>
            <a:r>
              <a:rPr lang="el-GR" sz="2000" smtClean="0"/>
              <a:t>Οι δημόσιες επενδύσεις έχουν τόσο ισχυρή θετική επίδραση στη δραστηριότητα, που τελικά δεν επιβαρύνουν το έλλειμμα, ανεξάρτητα από τον τρόπο χρηματοδότησης τους. Η περικοπή τους τα τελευταία χρόνια για δημοσιονομικούς (αλλά και γραφειοκρατικούς) λόγους ήταν ολέθριο σφάλμα, με δυσμενείς επιπτώσεις στη δραστηριότητα, αλλά και το έλλειμμα.        </a:t>
            </a:r>
          </a:p>
          <a:p>
            <a:endParaRPr lang="el-GR" smtClean="0"/>
          </a:p>
        </p:txBody>
      </p:sp>
      <p:sp>
        <p:nvSpPr>
          <p:cNvPr id="46083" name="Slide Number Placeholder 3"/>
          <p:cNvSpPr>
            <a:spLocks noGrp="1"/>
          </p:cNvSpPr>
          <p:nvPr>
            <p:ph type="sldNum" sz="quarter" idx="12"/>
          </p:nvPr>
        </p:nvSpPr>
        <p:spPr>
          <a:noFill/>
          <a:ln>
            <a:miter lim="800000"/>
            <a:headEnd/>
            <a:tailEnd/>
          </a:ln>
        </p:spPr>
        <p:txBody>
          <a:bodyPr/>
          <a:lstStyle/>
          <a:p>
            <a:fld id="{C2C383C1-4D9E-41EE-BFBB-683EBC84F4E8}" type="slidenum">
              <a:rPr lang="el-GR" smtClean="0"/>
              <a:pPr/>
              <a:t>29</a:t>
            </a:fld>
            <a:endParaRPr lang="el-GR"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1"/>
          <p:cNvSpPr>
            <a:spLocks noGrp="1"/>
          </p:cNvSpPr>
          <p:nvPr>
            <p:ph type="title"/>
          </p:nvPr>
        </p:nvSpPr>
        <p:spPr/>
        <p:txBody>
          <a:bodyPr/>
          <a:lstStyle/>
          <a:p>
            <a:r>
              <a:rPr lang="el-GR" smtClean="0"/>
              <a:t>Μεσοπρόθεσμα: Η μόνη οδός είναι οι διαρθρωτικές μεταρρυθμίσεις</a:t>
            </a:r>
          </a:p>
        </p:txBody>
      </p:sp>
      <p:sp>
        <p:nvSpPr>
          <p:cNvPr id="47106" name="Content Placeholder 2"/>
          <p:cNvSpPr>
            <a:spLocks noGrp="1"/>
          </p:cNvSpPr>
          <p:nvPr>
            <p:ph idx="1"/>
          </p:nvPr>
        </p:nvSpPr>
        <p:spPr/>
        <p:txBody>
          <a:bodyPr/>
          <a:lstStyle/>
          <a:p>
            <a:pPr marL="0" indent="0">
              <a:buFontTx/>
              <a:buNone/>
            </a:pPr>
            <a:r>
              <a:rPr lang="el-GR" sz="2000" smtClean="0"/>
              <a:t>Η αδυναμία του πολιτικού συστήματος να πάρει έγκαιρα αποφάσεις, ομάδες συμφερόντων με τους αρχηγούς τους που αντιδρούν σε κάθε αλλαγή αλλά και τεχνοκράτες με κάποιες εμμονές αλλά και λάθη στη διάγνωση, χάραξη και εφαρμογή της οικονομικής πολιτικής οδήγησαν τη χώρα στο όριο.       </a:t>
            </a:r>
          </a:p>
          <a:p>
            <a:pPr marL="0" indent="0">
              <a:buFontTx/>
              <a:buNone/>
            </a:pPr>
            <a:r>
              <a:rPr lang="el-GR" sz="2000" smtClean="0"/>
              <a:t>Όμως το παραγωγικό δυναμικό είναι ακόμη εδώ, δεν έχει απαξιωθεί, αν και έχει υποστεί σημαντική ζημιά.</a:t>
            </a:r>
          </a:p>
          <a:p>
            <a:pPr marL="0" indent="0">
              <a:buFontTx/>
              <a:buNone/>
            </a:pPr>
            <a:r>
              <a:rPr lang="el-GR" sz="2000" smtClean="0"/>
              <a:t>Ωστόσο είναι βαθιά παγωμένο. Θέλει ξεπάγωμα για ν’ ανθήσει και πάλι.   </a:t>
            </a:r>
          </a:p>
          <a:p>
            <a:pPr marL="0" indent="0">
              <a:buFontTx/>
              <a:buNone/>
            </a:pPr>
            <a:r>
              <a:rPr lang="el-GR" sz="2000" smtClean="0"/>
              <a:t>Ένας τρόπος υπάρχει, διαρθρωτικές μεταρρυθμίσεις και ιδίως αυτές που ενισχύουν τον ανταγωνισμό στην αγορά προϊόντος και τη διαρθρωτική ανταγωνιστικότητα.   </a:t>
            </a:r>
          </a:p>
          <a:p>
            <a:pPr marL="0" indent="0">
              <a:buFontTx/>
              <a:buNone/>
            </a:pPr>
            <a:r>
              <a:rPr lang="el-GR" sz="2000" smtClean="0"/>
              <a:t>Οφείλουμε να προχωρήσουμε και θα προχωρήσουμε.</a:t>
            </a:r>
          </a:p>
        </p:txBody>
      </p:sp>
      <p:sp>
        <p:nvSpPr>
          <p:cNvPr id="47107" name="Slide Number Placeholder 3"/>
          <p:cNvSpPr>
            <a:spLocks noGrp="1"/>
          </p:cNvSpPr>
          <p:nvPr>
            <p:ph type="sldNum" sz="quarter" idx="12"/>
          </p:nvPr>
        </p:nvSpPr>
        <p:spPr>
          <a:noFill/>
          <a:ln>
            <a:miter lim="800000"/>
            <a:headEnd/>
            <a:tailEnd/>
          </a:ln>
        </p:spPr>
        <p:txBody>
          <a:bodyPr/>
          <a:lstStyle/>
          <a:p>
            <a:fld id="{837D560B-38EE-4D35-9153-0C1A243AFA40}" type="slidenum">
              <a:rPr lang="el-GR" smtClean="0"/>
              <a:pPr/>
              <a:t>30</a:t>
            </a:fld>
            <a:endParaRPr lang="el-GR"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l-GR" sz="22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l-GR" sz="22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9647</TotalTime>
  <Words>2262</Words>
  <Application>Microsoft Office PowerPoint</Application>
  <PresentationFormat>Προβολή στην οθόνη (4:3)</PresentationFormat>
  <Paragraphs>193</Paragraphs>
  <Slides>30</Slides>
  <Notes>2</Notes>
  <HiddenSlides>0</HiddenSlides>
  <MMClips>0</MMClips>
  <ScaleCrop>false</ScaleCrop>
  <HeadingPairs>
    <vt:vector size="6" baseType="variant">
      <vt:variant>
        <vt:lpstr>Γραμματοσειρές που χρησιμοποιούνται</vt:lpstr>
      </vt:variant>
      <vt:variant>
        <vt:i4>2</vt:i4>
      </vt:variant>
      <vt:variant>
        <vt:lpstr>Πρότυπο σχεδίασης</vt:lpstr>
      </vt:variant>
      <vt:variant>
        <vt:i4>1</vt:i4>
      </vt:variant>
      <vt:variant>
        <vt:lpstr>Τίτλοι διαφανειών</vt:lpstr>
      </vt:variant>
      <vt:variant>
        <vt:i4>30</vt:i4>
      </vt:variant>
    </vt:vector>
  </HeadingPairs>
  <TitlesOfParts>
    <vt:vector size="33" baseType="lpstr">
      <vt:lpstr>Arial</vt:lpstr>
      <vt:lpstr>ＭＳ Ｐゴシック</vt:lpstr>
      <vt:lpstr>Default Design</vt:lpstr>
      <vt:lpstr>Διαφάνεια 1</vt:lpstr>
      <vt:lpstr>Η αξιοπιστία του προγράμματος οικονομικής πολιτικής έχει τρωθεί </vt:lpstr>
      <vt:lpstr>Τρεις θεμελιακές ανισορροπίες χαρακτηρίζουν την ελληνική οικονομία </vt:lpstr>
      <vt:lpstr>Το δημοσιονομικό έλλειμμα είναι κολημένο στο 10% του ΑΕΠ</vt:lpstr>
      <vt:lpstr>Το έλλειμμα του ισοζυγίου τρεχουσών συναλλαγών, αλλά και το ύψος της ΔΕΘ είναι σε ανησυχητικά επίπεδα   </vt:lpstr>
      <vt:lpstr>Η ανισορροπία στις αγορές προϊόντος και εργασίας  </vt:lpstr>
      <vt:lpstr>Με την ακολουθούμενη πολιτική ο δρόμος για την επιστροφή στην ισορροπία διαρκώς μακραίνει     </vt:lpstr>
      <vt:lpstr>1η Εκθεση της Τριμερούς Μαίος του 2010.  </vt:lpstr>
      <vt:lpstr>2η Εκθεση της Τριμερούς Δεκέμβριος του 2010  </vt:lpstr>
      <vt:lpstr>3η Εκθεση της Τριμερούς Μάρτιος του 2011  </vt:lpstr>
      <vt:lpstr>4 Εκθεση της Τριμερούς Ιούλιος του 2011. </vt:lpstr>
      <vt:lpstr>5η Εκθεση της Τριμερούς Δεκέμβριος  του 2011 </vt:lpstr>
      <vt:lpstr>Κάτι δεν πάει καλά, που βαδίζουμε; </vt:lpstr>
      <vt:lpstr>Οι δυο βασικοί άξονες της οικονομικής πολιτικής (η λογική του αρχικού σχεδιασμού) </vt:lpstr>
      <vt:lpstr>Ο δεύτερος άξονας συνδέεται άμεσα με την πραγματική οικονομία και την διαρθρωτική ανταγωνιστικότητα</vt:lpstr>
      <vt:lpstr>Η συνέργεια των μέτρων είναι κεντρικής σημασίας </vt:lpstr>
      <vt:lpstr>Μισθοί-απασχόληση- τιμές-ανταγωνιστικότητα</vt:lpstr>
      <vt:lpstr>Γιατί στη Ελλάδα η απασχόληση αντιδρά αρνητικά στη μείωση των μισθών; </vt:lpstr>
      <vt:lpstr>Οι τιμές όμως αντιστέκονται στην πτώση</vt:lpstr>
      <vt:lpstr>Παραγωγικό κενό και τιμές </vt:lpstr>
      <vt:lpstr>Την απασχόληση την καθορίζει το επίπεδο της ζήτησης  στην αγορά προϊόντος </vt:lpstr>
      <vt:lpstr>Συμπέρασμα: Η μείωση των μισθών οδηγεί σε άνοδο της ανεργίας </vt:lpstr>
      <vt:lpstr>Η μείωση των μισθών δεν βελτίωσε την ανταγωνιστικότητα τιμών, συμβάλει οριακά στη εξισορρόπηση του εμπορικού ισοζυγίου</vt:lpstr>
      <vt:lpstr>Το ζητούμενο είναι η ενίσχυση της διαρθρωτικής ανταγωνιστικότητας</vt:lpstr>
      <vt:lpstr>Η ολιγωρία στην προώθυση Δ.Μ. ευθύνευται για τις δυσμενείς εξελίξεις </vt:lpstr>
      <vt:lpstr>Μεγάλο μέρος από τη μείωση των μισθών απορροφάται  από τα περιθώρια κέρδους (mark-ups)</vt:lpstr>
      <vt:lpstr>Τα συμβατικά οικονομικά της ισορροπίας με ευκαμψία τιμών είναι εντελώς ακατάλληλα στην τρέχουσα συγκυρία  </vt:lpstr>
      <vt:lpstr>Αλλαγή αντίληψης και προτύπου για την άσκηση της οικονομικής πολιτικής </vt:lpstr>
      <vt:lpstr>Βραχυχρόνια: Μέτρα για άμεση ενίσχυση της ζήτησης και ανάκαμψη της δραστηριότητας </vt:lpstr>
      <vt:lpstr>Μεσοπρόθεσμα: Η μόνη οδός είναι οι διαρθρωτικές μεταρρυθμίσεις</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Αξιοποίηση μη ενεργειακών ορυκτών πόρων: Καλές Πρακτικές Διεθνώς</dc:title>
  <dc:creator>maniatis</dc:creator>
  <cp:lastModifiedBy>press</cp:lastModifiedBy>
  <cp:revision>766</cp:revision>
  <cp:lastPrinted>2012-01-13T12:09:35Z</cp:lastPrinted>
  <dcterms:created xsi:type="dcterms:W3CDTF">2010-03-04T16:17:24Z</dcterms:created>
  <dcterms:modified xsi:type="dcterms:W3CDTF">2012-01-20T09:23:44Z</dcterms:modified>
</cp:coreProperties>
</file>