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8" r:id="rId3"/>
    <p:sldId id="260" r:id="rId4"/>
    <p:sldId id="258" r:id="rId5"/>
    <p:sldId id="303" r:id="rId6"/>
    <p:sldId id="312" r:id="rId7"/>
    <p:sldId id="311" r:id="rId8"/>
    <p:sldId id="261" r:id="rId9"/>
    <p:sldId id="320" r:id="rId10"/>
    <p:sldId id="304" r:id="rId11"/>
    <p:sldId id="281" r:id="rId12"/>
    <p:sldId id="315" r:id="rId13"/>
    <p:sldId id="313" r:id="rId14"/>
    <p:sldId id="305" r:id="rId15"/>
    <p:sldId id="306" r:id="rId16"/>
    <p:sldId id="307" r:id="rId17"/>
    <p:sldId id="314" r:id="rId18"/>
    <p:sldId id="319" r:id="rId19"/>
    <p:sldId id="263" r:id="rId20"/>
    <p:sldId id="292" r:id="rId21"/>
    <p:sldId id="310" r:id="rId22"/>
    <p:sldId id="293" r:id="rId23"/>
    <p:sldId id="321" r:id="rId24"/>
    <p:sldId id="294" r:id="rId25"/>
    <p:sldId id="317" r:id="rId26"/>
    <p:sldId id="297" r:id="rId27"/>
    <p:sldId id="316" r:id="rId28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4AD"/>
    <a:srgbClr val="055C83"/>
    <a:srgbClr val="A3B4C9"/>
    <a:srgbClr val="87B1D1"/>
    <a:srgbClr val="005C7C"/>
    <a:srgbClr val="A40000"/>
    <a:srgbClr val="00708C"/>
    <a:srgbClr val="2F80C4"/>
    <a:srgbClr val="FCFEFE"/>
    <a:srgbClr val="EBF9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9" autoAdjust="0"/>
    <p:restoredTop sz="81305" autoAdjust="0"/>
  </p:normalViewPr>
  <p:slideViewPr>
    <p:cSldViewPr>
      <p:cViewPr>
        <p:scale>
          <a:sx n="80" d="100"/>
          <a:sy n="80" d="100"/>
        </p:scale>
        <p:origin x="-13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98" y="107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2B651-8625-4132-95A9-3FDC7D918CA4}" type="datetimeFigureOut">
              <a:rPr lang="el-GR" smtClean="0"/>
              <a:pPr/>
              <a:t>13/7/2010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0B341-8902-4066-B184-55AE4FE6C0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AA8C7F-41D8-4AA9-B0BE-91D574B54A9F}" type="datetimeFigureOut">
              <a:rPr lang="el-GR"/>
              <a:pPr>
                <a:defRPr/>
              </a:pPr>
              <a:t>13/7/2010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2E2213-F113-4344-8D15-2A6F16B290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5725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1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Η μείωση του επιτοκίου θα αντανακλά κυρίως τη μείωση του </a:t>
            </a:r>
            <a:r>
              <a:rPr lang="el-GR" sz="1100" b="1" i="1" kern="1200" dirty="0" err="1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επιτοκιακού</a:t>
            </a:r>
            <a:r>
              <a:rPr lang="el-GR" sz="11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 περιθωρίου των δεκαετών ομολόγων στις 200 περίπου </a:t>
            </a:r>
            <a:r>
              <a:rPr lang="el-GR" sz="1100" b="1" i="1" kern="1200" dirty="0" err="1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μ.β</a:t>
            </a:r>
            <a:r>
              <a:rPr lang="el-GR" sz="11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. από 800 </a:t>
            </a:r>
            <a:r>
              <a:rPr lang="el-GR" sz="1100" b="1" i="1" kern="1200" dirty="0" err="1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μ.β</a:t>
            </a:r>
            <a:r>
              <a:rPr lang="el-GR" sz="11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.  που είναι στις αρχές Ιουλίου </a:t>
            </a:r>
          </a:p>
          <a:p>
            <a:pPr marL="85725" marR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100" b="1" i="1" kern="1200" dirty="0" smtClean="0">
              <a:solidFill>
                <a:srgbClr val="00708C"/>
              </a:solidFill>
              <a:latin typeface="+mn-lt"/>
              <a:ea typeface="+mn-ea"/>
              <a:cs typeface="+mn-cs"/>
            </a:endParaRPr>
          </a:p>
          <a:p>
            <a:pPr marL="85725" marR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100" b="1" i="1" kern="1200" dirty="0" smtClean="0">
              <a:solidFill>
                <a:srgbClr val="00708C"/>
              </a:solidFill>
              <a:latin typeface="+mn-lt"/>
              <a:ea typeface="+mn-ea"/>
              <a:cs typeface="+mn-cs"/>
            </a:endParaRPr>
          </a:p>
          <a:p>
            <a:pPr marL="85725" marR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1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100" b="1" i="1" kern="1200" baseline="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l-GR" sz="11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Ο μέσος εκτιμώμενος δημοσιονομικός πολλαπλασιαστής στις χώρες του ΟΟΣΑ είναι 0.6% περίπου</a:t>
            </a:r>
          </a:p>
          <a:p>
            <a:pPr marL="85725"/>
            <a:endParaRPr lang="el-GR" sz="1100" dirty="0" smtClean="0"/>
          </a:p>
          <a:p>
            <a:pPr marL="85725" marR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1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    Η έγκαιρη ανάκαμψη της εμπιστοσύνης θα μετριάσει το </a:t>
            </a:r>
            <a:r>
              <a:rPr lang="el-GR" sz="1100" b="1" i="1" kern="1200" dirty="0" err="1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υφεσιακό</a:t>
            </a:r>
            <a:r>
              <a:rPr lang="el-GR" sz="11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 αποτέλεσμα των μέτρων από το  2011 και μετά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dirty="0" smtClean="0">
                <a:solidFill>
                  <a:srgbClr val="055C83"/>
                </a:solidFill>
              </a:rPr>
              <a:t>Η Ιδιωτική κατανάλωση θα συρρικνωθεί αντανακλώντας μείωση του διαθεσίμου εισοδήματος των νοικοκυριών (-11% περίπου) ενώ οι εξαγωγές υπηρεσιών είναι ο πρώτος τομέας που ανακάμπτει</a:t>
            </a:r>
            <a:endParaRPr lang="el-GR" sz="1200" dirty="0">
              <a:solidFill>
                <a:srgbClr val="055C83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dirty="0">
              <a:solidFill>
                <a:srgbClr val="055C83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000" b="1" i="1" kern="1200" dirty="0" smtClean="0">
                <a:solidFill>
                  <a:srgbClr val="055C83"/>
                </a:solidFill>
                <a:latin typeface="+mn-lt"/>
                <a:ea typeface="+mn-ea"/>
                <a:cs typeface="+mn-cs"/>
              </a:rPr>
              <a:t>Η απορρόφηση του υφιστάμενου αποθέματος απούλητων νεόδμητων κατοικιών θα χρειαστεί άλλα 5 τρίμηνα καθώς οι συναλλαγές έχουν υποχωρήσει στο 1/3 του </a:t>
            </a:r>
            <a:r>
              <a:rPr lang="el-GR" sz="1000" b="1" i="1" kern="1200" dirty="0" err="1" smtClean="0">
                <a:solidFill>
                  <a:srgbClr val="055C83"/>
                </a:solidFill>
                <a:latin typeface="+mn-lt"/>
                <a:ea typeface="+mn-ea"/>
                <a:cs typeface="+mn-cs"/>
              </a:rPr>
              <a:t>μ.ο</a:t>
            </a:r>
            <a:r>
              <a:rPr lang="el-GR" sz="1000" b="1" i="1" kern="1200" dirty="0" smtClean="0">
                <a:solidFill>
                  <a:srgbClr val="055C83"/>
                </a:solidFill>
                <a:latin typeface="+mn-lt"/>
                <a:ea typeface="+mn-ea"/>
                <a:cs typeface="+mn-cs"/>
              </a:rPr>
              <a:t>. της τελευταίας δεκαετίας </a:t>
            </a:r>
          </a:p>
          <a:p>
            <a:pPr marL="176213" indent="1588" fontAlgn="auto">
              <a:lnSpc>
                <a:spcPct val="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000" b="1" i="1" kern="1200" dirty="0" smtClean="0">
              <a:solidFill>
                <a:srgbClr val="055C83"/>
              </a:solidFill>
              <a:latin typeface="+mn-lt"/>
              <a:ea typeface="+mn-ea"/>
              <a:cs typeface="+mn-cs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000" b="1" i="1" kern="1200" dirty="0" smtClean="0">
                <a:solidFill>
                  <a:srgbClr val="055C83"/>
                </a:solidFill>
                <a:latin typeface="+mn-lt"/>
                <a:ea typeface="+mn-ea"/>
                <a:cs typeface="+mn-cs"/>
              </a:rPr>
              <a:t>Οι συνθήκες στην αγορά εμπορικών ακινήτων είναι πιο δυσχερείς με το κομμάτι των παλαιότερων κατασκευών να υφίσταται μεγάλη πίεση (μέση κάμψη ενοικίων ~15% σε  ετήσια βάση) εξαιτίας της κάμψης της οικονομικής δραστηριότητας</a:t>
            </a:r>
            <a:endParaRPr lang="el-GR" sz="1000" b="1" i="1" kern="1200" dirty="0">
              <a:solidFill>
                <a:srgbClr val="055C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l-GR" b="1" dirty="0" smtClean="0">
                <a:solidFill>
                  <a:srgbClr val="00708C"/>
                </a:solidFill>
                <a:latin typeface="Book Antiqua" pitchFamily="18" charset="0"/>
              </a:rPr>
              <a:t>Κίνδυνοι</a:t>
            </a:r>
          </a:p>
          <a:p>
            <a:pPr marL="342900" indent="-34290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b="1" dirty="0" smtClean="0">
                <a:solidFill>
                  <a:srgbClr val="00708C"/>
                </a:solidFill>
                <a:latin typeface="Book Antiqua" pitchFamily="18" charset="0"/>
              </a:rPr>
              <a:t>Συνεχιζόμενη αύξηση των επισφαλειών που θα υπερβούν το 10% το 2010</a:t>
            </a:r>
          </a:p>
          <a:p>
            <a:pPr marL="342900" indent="-34290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b="1" dirty="0" smtClean="0">
                <a:solidFill>
                  <a:srgbClr val="00708C"/>
                </a:solidFill>
                <a:latin typeface="Book Antiqua" pitchFamily="18" charset="0"/>
              </a:rPr>
              <a:t>Εκροή καταθέσεων η οποία δεν παρουσιάζει όμως τα χαρακτηριστικά μιας βίαιης φυγής κεφαλαίων</a:t>
            </a:r>
            <a:endParaRPr lang="en-US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Η έκταση της δημοσιονομικής αναποτελεσματικότητας και  τα σημαντικά περιθώρια άμβλυνσης των διαρθρωτικών αδυναμιών μπορούν να αποδώσουν καρπούς σε σύντομο διάστημα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100" b="1" i="1" kern="1200" dirty="0" smtClean="0">
                <a:solidFill>
                  <a:srgbClr val="00708C"/>
                </a:solidFill>
                <a:latin typeface="+mn-lt"/>
                <a:ea typeface="+mn-ea"/>
                <a:cs typeface="+mn-cs"/>
              </a:rPr>
              <a:t>Πρέπει να πείσουμε για την αποτελεσματικότητα εφαρμογής του προγράμματος, το πρόγραμμα είναι ρεαλιστικό αλλά τα περιθώρια χρόνου στενά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</a:rPr>
              <a:t>είωση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του ελλείμματος υπερβαίνει τις 10 ποσοστιαίες μονάδες παρά το δυσμενές σενάριο για την οικονομική ανάπτυξη και τις υψηλές πληρωμές για τόκους μέχρι το τέλος του προγράμματος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dirty="0" smtClean="0">
                <a:solidFill>
                  <a:srgbClr val="00708C"/>
                </a:solidFill>
                <a:latin typeface="Book Antiqua" pitchFamily="18" charset="0"/>
              </a:rPr>
              <a:t>Η </a:t>
            </a:r>
            <a:r>
              <a:rPr lang="el-GR" b="1" dirty="0" smtClean="0">
                <a:solidFill>
                  <a:srgbClr val="00708C"/>
                </a:solidFill>
                <a:latin typeface="Book Antiqua" pitchFamily="18" charset="0"/>
              </a:rPr>
              <a:t>επάνοδος </a:t>
            </a:r>
            <a:r>
              <a:rPr lang="el-GR" sz="1200" b="1" dirty="0" smtClean="0">
                <a:solidFill>
                  <a:srgbClr val="00708C"/>
                </a:solidFill>
                <a:latin typeface="Book Antiqua" pitchFamily="18" charset="0"/>
              </a:rPr>
              <a:t>της οικ. δραστηριότητας σε αναπτυξιακή τροχιά η θα αμβλύνει τις αρνητικές κοινωνικές επιπτώσεις των μέτρων λιτότητας και θα διευκολύνει την επίτευξη των </a:t>
            </a:r>
            <a:r>
              <a:rPr lang="el-GR" sz="1200" b="1" dirty="0" err="1" smtClean="0">
                <a:solidFill>
                  <a:srgbClr val="00708C"/>
                </a:solidFill>
                <a:latin typeface="Book Antiqua" pitchFamily="18" charset="0"/>
              </a:rPr>
              <a:t>δημ</a:t>
            </a:r>
            <a:r>
              <a:rPr lang="el-GR" sz="1200" b="1" dirty="0" smtClean="0">
                <a:solidFill>
                  <a:srgbClr val="00708C"/>
                </a:solidFill>
                <a:latin typeface="Book Antiqua" pitchFamily="18" charset="0"/>
              </a:rPr>
              <a:t>/</a:t>
            </a:r>
            <a:r>
              <a:rPr lang="el-GR" sz="1200" b="1" dirty="0" err="1" smtClean="0">
                <a:solidFill>
                  <a:srgbClr val="00708C"/>
                </a:solidFill>
                <a:latin typeface="Book Antiqua" pitchFamily="18" charset="0"/>
              </a:rPr>
              <a:t>κων</a:t>
            </a:r>
            <a:r>
              <a:rPr lang="el-GR" sz="1200" b="1" dirty="0" smtClean="0">
                <a:solidFill>
                  <a:srgbClr val="00708C"/>
                </a:solidFill>
                <a:latin typeface="Book Antiqua" pitchFamily="18" charset="0"/>
              </a:rPr>
              <a:t> στόχων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469879" y="4464046"/>
            <a:ext cx="6072230" cy="3677229"/>
          </a:xfrm>
        </p:spPr>
        <p:txBody>
          <a:bodyPr>
            <a:normAutofit fontScale="25000" lnSpcReduction="20000"/>
          </a:bodyPr>
          <a:lstStyle/>
          <a:p>
            <a:pPr algn="l">
              <a:defRPr/>
            </a:pPr>
            <a:r>
              <a:rPr lang="el-GR" sz="2500" b="1" i="1" u="sng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Επιχειρηματικό  περιβάλλον </a:t>
            </a:r>
            <a:r>
              <a:rPr lang="en-US" sz="25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l-GR" sz="25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περαιτέρω φιλελευθεροποίηση του ιδιωτικού τομέα και της ιδιωτικής επένδυσης</a:t>
            </a:r>
            <a:endParaRPr lang="en-US" sz="4000" b="1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Εφαρμογή της οδηγίας της ΕΕ για απελευθέρωση των υπηρεσιών (τουρισμός, εκπαίδευση, λιανικές πωλήσεις</a:t>
            </a:r>
            <a:r>
              <a:rPr lang="en-US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n-US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One-stop shop (</a:t>
            </a:r>
            <a:r>
              <a:rPr lang="el-GR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μείωση του κόστους και της διάρκειας</a:t>
            </a:r>
            <a:r>
              <a:rPr lang="en-US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των διαδικασιών για τη δημιουργία νέων επιχειρήσεων</a:t>
            </a: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Άνοιγμα κλειστών επαγγελμάτων</a:t>
            </a:r>
            <a:r>
              <a:rPr lang="en-US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νομικών</a:t>
            </a:r>
            <a:r>
              <a:rPr lang="en-US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φαρμακοποιών</a:t>
            </a:r>
            <a:r>
              <a:rPr lang="en-US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οδικών μεταφορών)</a:t>
            </a:r>
            <a:endParaRPr lang="en-US" sz="3200" dirty="0" smtClean="0">
              <a:solidFill>
                <a:srgbClr val="005C7C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Απελευθέρωση των δικτύων μεταφορών κι ενέργειας</a:t>
            </a:r>
            <a:endParaRPr lang="en-US" sz="3200" dirty="0" smtClean="0">
              <a:solidFill>
                <a:srgbClr val="005C7C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Διοίκηση και περεταίρω μείωση της συμμετοχής </a:t>
            </a:r>
            <a:r>
              <a:rPr lang="el-GR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του Δημοσίου στις κρατικές επιχειρήσεις (σιδηρόδρομοι και μεταφορές)</a:t>
            </a:r>
          </a:p>
          <a:p>
            <a:pPr algn="l">
              <a:defRPr/>
            </a:pPr>
            <a:r>
              <a:rPr lang="el-GR" sz="4000" b="1" i="1" u="sng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Σύστημα δημόσιας υγείας</a:t>
            </a:r>
            <a:r>
              <a:rPr lang="en-US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σημαντική εξοικονόμηση πόρων από ορθολογική </a:t>
            </a:r>
            <a:r>
              <a:rPr lang="el-GR" sz="4000" b="1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διαχείρηση</a:t>
            </a:r>
            <a:r>
              <a:rPr lang="el-GR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4000" b="1" i="1" dirty="0" smtClean="0">
                <a:solidFill>
                  <a:srgbClr val="003366"/>
                </a:solidFill>
                <a:cs typeface="Arial" pitchFamily="34" charset="0"/>
              </a:rPr>
              <a:t>ισοδύναμη με τουλάχιστο 1.5 ποσοστιαίες μονάδες του ΑΕΠ ετησίως</a:t>
            </a:r>
            <a:r>
              <a:rPr lang="en-US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Επαγγελματική διαχείριση και χρήση λογιστικών καταστάσεων </a:t>
            </a:r>
            <a:r>
              <a:rPr lang="en-US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διπλογραφικό σύστημα στα νοσοκομεία</a:t>
            </a:r>
            <a:r>
              <a:rPr lang="en-US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Συγχώνευση ταμείων σε ένα ενιαίο ταμείο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l-GR" sz="4000" b="1" i="1" u="sng" dirty="0" smtClean="0">
                <a:solidFill>
                  <a:srgbClr val="003366"/>
                </a:solidFill>
                <a:cs typeface="Arial" pitchFamily="34" charset="0"/>
              </a:rPr>
              <a:t>Εκσυγχρονισμός δημόσιας διοίκησης-μείωση ρόλου του κράτους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180975" indent="-180975">
              <a:defRPr/>
            </a:pPr>
            <a:r>
              <a:rPr lang="en-US" sz="4000" dirty="0" smtClean="0">
                <a:solidFill>
                  <a:srgbClr val="055C83"/>
                </a:solidFill>
                <a:cs typeface="Arial" pitchFamily="34" charset="0"/>
              </a:rPr>
              <a:t>	- </a:t>
            </a:r>
            <a:r>
              <a:rPr lang="el-GR" sz="4000" dirty="0" smtClean="0">
                <a:solidFill>
                  <a:srgbClr val="055C83"/>
                </a:solidFill>
                <a:cs typeface="Arial" pitchFamily="34" charset="0"/>
              </a:rPr>
              <a:t>Θεσμοθέτηση ενιαίας μισθολογικής αρχής</a:t>
            </a:r>
            <a:endParaRPr lang="en-US" sz="4000" dirty="0" smtClean="0">
              <a:solidFill>
                <a:srgbClr val="055C83"/>
              </a:solidFill>
              <a:cs typeface="Arial" pitchFamily="34" charset="0"/>
            </a:endParaRPr>
          </a:p>
          <a:p>
            <a:pPr marL="180975" indent="-180975">
              <a:defRPr/>
            </a:pPr>
            <a:r>
              <a:rPr lang="en-US" sz="4000" dirty="0" smtClean="0">
                <a:solidFill>
                  <a:srgbClr val="055C83"/>
                </a:solidFill>
                <a:cs typeface="Arial" pitchFamily="34" charset="0"/>
              </a:rPr>
              <a:t>	- </a:t>
            </a:r>
            <a:r>
              <a:rPr lang="el-GR" sz="4000" dirty="0" smtClean="0">
                <a:solidFill>
                  <a:srgbClr val="055C83"/>
                </a:solidFill>
                <a:cs typeface="Arial" pitchFamily="34" charset="0"/>
              </a:rPr>
              <a:t>διαδικασίες προμηθειών</a:t>
            </a:r>
            <a:endParaRPr lang="en-US" sz="4000" dirty="0" smtClean="0">
              <a:solidFill>
                <a:srgbClr val="055C83"/>
              </a:solidFill>
              <a:cs typeface="Arial" pitchFamily="34" charset="0"/>
            </a:endParaRPr>
          </a:p>
          <a:p>
            <a:pPr marL="180975" indent="-180975">
              <a:tabLst>
                <a:tab pos="265113" algn="l"/>
              </a:tabLst>
              <a:defRPr/>
            </a:pPr>
            <a:r>
              <a:rPr lang="en-US" sz="4000" dirty="0" smtClean="0">
                <a:solidFill>
                  <a:srgbClr val="055C83"/>
                </a:solidFill>
                <a:cs typeface="Arial" pitchFamily="34" charset="0"/>
              </a:rPr>
              <a:t>	- </a:t>
            </a:r>
            <a:r>
              <a:rPr lang="el-GR" sz="4000" dirty="0" smtClean="0">
                <a:solidFill>
                  <a:srgbClr val="055C83"/>
                </a:solidFill>
                <a:cs typeface="Arial" pitchFamily="34" charset="0"/>
              </a:rPr>
              <a:t>διοικητική αναδιοργάνωση των περιφερειών με στόχο τη μείωση του μεγέθους και τη βελτίωση της αποτελεσματικότητας</a:t>
            </a:r>
          </a:p>
          <a:p>
            <a:pPr algn="l">
              <a:defRPr/>
            </a:pPr>
            <a:r>
              <a:rPr lang="el-GR" sz="4000" b="1" i="1" u="sng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Φορολογική μεταρρύθμιση</a:t>
            </a:r>
            <a:r>
              <a:rPr lang="en-US" sz="4000" b="1" i="1" u="sng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αντιμετώπιση φοροδιαφυγής </a:t>
            </a:r>
            <a:r>
              <a:rPr lang="en-US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η απόκλιση των φορολογικών εσόδων από τον </a:t>
            </a:r>
            <a:r>
              <a:rPr lang="el-GR" sz="4000" b="1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μ.ο</a:t>
            </a:r>
            <a:r>
              <a:rPr lang="el-GR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 της ΕΕ ανέρχεται σε 5 ποσοστιαίες μονάδες του ΑΕΠ</a:t>
            </a:r>
            <a:r>
              <a:rPr lang="en-US" sz="40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Ίδρυση υπηρεσίας για τους φορολογούμενους με μεγάλη περιουσία και υψηλά εισοδήματα</a:t>
            </a:r>
            <a:endParaRPr lang="en-US" sz="4000" dirty="0" smtClean="0">
              <a:solidFill>
                <a:srgbClr val="005C7C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Αύξηση ποινών για παραβάσεις του φορολογικού κώδικα</a:t>
            </a:r>
            <a:endParaRPr lang="en-US" sz="4000" dirty="0" smtClean="0">
              <a:solidFill>
                <a:srgbClr val="005C7C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Έλεγχος φορολογούμενων με μεγάλη περιουσία </a:t>
            </a:r>
            <a:r>
              <a:rPr lang="el-GR" sz="4000" dirty="0" smtClean="0">
                <a:solidFill>
                  <a:srgbClr val="005C7C"/>
                </a:solidFill>
                <a:cs typeface="Arial" pitchFamily="34" charset="0"/>
              </a:rPr>
              <a:t>με στόχο τη </a:t>
            </a:r>
            <a:r>
              <a:rPr lang="el-GR" sz="4000" dirty="0" smtClean="0">
                <a:solidFill>
                  <a:srgbClr val="005C7C"/>
                </a:solidFill>
                <a:latin typeface="Arial" pitchFamily="34" charset="0"/>
                <a:cs typeface="Arial" pitchFamily="34" charset="0"/>
              </a:rPr>
              <a:t>μέγιστη απόδοση</a:t>
            </a:r>
          </a:p>
          <a:p>
            <a:pPr algn="l">
              <a:defRPr/>
            </a:pPr>
            <a:r>
              <a:rPr lang="el-GR" sz="4000" b="1" i="1" u="sng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Αγορά εργασίας</a:t>
            </a:r>
            <a:r>
              <a:rPr lang="en-US" sz="4000" b="1" i="1" u="sng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sz="4000" b="1" i="1" u="sng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μεγαλύτερη ευελιξία στους μισθούς</a:t>
            </a:r>
            <a:endParaRPr lang="en-US" sz="4000" b="1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55C83"/>
                </a:solidFill>
                <a:latin typeface="Arial" pitchFamily="34" charset="0"/>
                <a:cs typeface="Arial" pitchFamily="34" charset="0"/>
              </a:rPr>
              <a:t>Μεταρρύθμιση των συλλογικών μισθολογικών διαπραγματεύσεων</a:t>
            </a:r>
            <a:endParaRPr lang="en-US" sz="3200" dirty="0" smtClean="0">
              <a:solidFill>
                <a:srgbClr val="055C83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55C83"/>
                </a:solidFill>
                <a:latin typeface="Arial" pitchFamily="34" charset="0"/>
                <a:cs typeface="Arial" pitchFamily="34" charset="0"/>
              </a:rPr>
              <a:t>Κατάργηση της ασύμμετρης διαιτησίας</a:t>
            </a:r>
            <a:endParaRPr lang="en-US" sz="3200" dirty="0" smtClean="0">
              <a:solidFill>
                <a:srgbClr val="055C83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55C83"/>
                </a:solidFill>
                <a:latin typeface="Arial" pitchFamily="34" charset="0"/>
                <a:cs typeface="Arial" pitchFamily="34" charset="0"/>
              </a:rPr>
              <a:t>Κατώτατοι μισθοί για τους νέους και τους μακροχρόνια άνεργους</a:t>
            </a:r>
            <a:endParaRPr lang="el-GR" sz="4000" dirty="0" smtClean="0">
              <a:solidFill>
                <a:srgbClr val="005C7C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l-GR" sz="3200" b="1" i="1" u="sng" dirty="0" smtClean="0">
                <a:solidFill>
                  <a:srgbClr val="003366"/>
                </a:solidFill>
                <a:cs typeface="Arial" pitchFamily="34" charset="0"/>
              </a:rPr>
              <a:t>Συνταξιοδοτικό </a:t>
            </a:r>
            <a:r>
              <a:rPr lang="en-US" sz="3200" b="1" i="1" u="sng" dirty="0" smtClean="0">
                <a:solidFill>
                  <a:srgbClr val="003366"/>
                </a:solidFill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003366"/>
                </a:solidFill>
                <a:cs typeface="Arial" pitchFamily="34" charset="0"/>
              </a:rPr>
              <a:t>– </a:t>
            </a:r>
            <a:r>
              <a:rPr lang="el-GR" sz="3200" b="1" i="1" dirty="0" smtClean="0">
                <a:solidFill>
                  <a:srgbClr val="003366"/>
                </a:solidFill>
                <a:cs typeface="Arial" pitchFamily="34" charset="0"/>
              </a:rPr>
              <a:t>μεταρρύθμιση προκειμένου να αμβλυνθούν οι δημοσιονομικές πιέσεις από τη γήρανση του πληθυσμού</a:t>
            </a:r>
            <a:r>
              <a:rPr lang="en-US" sz="3200" b="1" i="1" dirty="0" smtClean="0">
                <a:solidFill>
                  <a:srgbClr val="003366"/>
                </a:solidFill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rgbClr val="003366"/>
                </a:solidFill>
                <a:cs typeface="Arial" pitchFamily="34" charset="0"/>
              </a:rPr>
              <a:t>(</a:t>
            </a:r>
            <a:r>
              <a:rPr lang="el-GR" sz="3200" i="1" dirty="0" smtClean="0">
                <a:solidFill>
                  <a:srgbClr val="003366"/>
                </a:solidFill>
                <a:cs typeface="Arial" pitchFamily="34" charset="0"/>
              </a:rPr>
              <a:t>Συγκράτηση της αύξησης των δαπανών σε</a:t>
            </a:r>
            <a:r>
              <a:rPr lang="en-US" sz="3200" i="1" dirty="0" smtClean="0">
                <a:solidFill>
                  <a:srgbClr val="003366"/>
                </a:solidFill>
                <a:cs typeface="Arial" pitchFamily="34" charset="0"/>
              </a:rPr>
              <a:t> +2.5 </a:t>
            </a:r>
            <a:r>
              <a:rPr lang="el-GR" sz="3200" i="1" dirty="0" smtClean="0">
                <a:solidFill>
                  <a:srgbClr val="003366"/>
                </a:solidFill>
                <a:cs typeface="Arial" pitchFamily="34" charset="0"/>
              </a:rPr>
              <a:t>ποσοστιαίες μονάδες του ΑΕΠ τις επόμενες </a:t>
            </a:r>
            <a:r>
              <a:rPr lang="en-US" sz="3200" i="1" dirty="0" smtClean="0">
                <a:solidFill>
                  <a:srgbClr val="003366"/>
                </a:solidFill>
                <a:cs typeface="Arial" pitchFamily="34" charset="0"/>
              </a:rPr>
              <a:t>4 </a:t>
            </a:r>
            <a:r>
              <a:rPr lang="el-GR" sz="3200" i="1" dirty="0" smtClean="0">
                <a:solidFill>
                  <a:srgbClr val="003366"/>
                </a:solidFill>
                <a:cs typeface="Arial" pitchFamily="34" charset="0"/>
              </a:rPr>
              <a:t>δεκαετίες έναντι αύξησης</a:t>
            </a:r>
            <a:r>
              <a:rPr lang="en-US" sz="3200" i="1" dirty="0" smtClean="0">
                <a:solidFill>
                  <a:srgbClr val="003366"/>
                </a:solidFill>
                <a:cs typeface="Arial" pitchFamily="34" charset="0"/>
              </a:rPr>
              <a:t> 12.5 </a:t>
            </a:r>
            <a:r>
              <a:rPr lang="el-GR" sz="3200" i="1" dirty="0" smtClean="0">
                <a:solidFill>
                  <a:srgbClr val="003366"/>
                </a:solidFill>
                <a:cs typeface="Arial" pitchFamily="34" charset="0"/>
              </a:rPr>
              <a:t>ποσοστιαίων μονάδων σε περίπτωση διατήρησης του ισχύοντος συστήματος</a:t>
            </a:r>
            <a:r>
              <a:rPr lang="en-US" sz="3200" i="1" dirty="0" smtClean="0">
                <a:solidFill>
                  <a:srgbClr val="003366"/>
                </a:solidFill>
                <a:cs typeface="Arial" pitchFamily="34" charset="0"/>
              </a:rPr>
              <a:t>)</a:t>
            </a:r>
            <a:endParaRPr lang="en-US" sz="3200" i="1" u="sng" dirty="0" smtClean="0">
              <a:solidFill>
                <a:srgbClr val="003366"/>
              </a:solidFill>
              <a:cs typeface="Arial" pitchFamily="34" charset="0"/>
            </a:endParaRPr>
          </a:p>
          <a:p>
            <a:pPr marL="180975" indent="-180975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5C7C"/>
                </a:solidFill>
                <a:cs typeface="Arial" pitchFamily="34" charset="0"/>
              </a:rPr>
              <a:t>Κανόνες καθολικής ισχύος τίθενται σε ισχύ από το 2013 – με περιορισμένες παροχές-</a:t>
            </a:r>
            <a:r>
              <a:rPr lang="en-US" sz="3200" dirty="0" smtClean="0">
                <a:solidFill>
                  <a:srgbClr val="005C7C"/>
                </a:solidFill>
                <a:cs typeface="Arial" pitchFamily="34" charset="0"/>
              </a:rPr>
              <a:t>:</a:t>
            </a:r>
          </a:p>
          <a:p>
            <a:pPr marL="180975" indent="-180975">
              <a:tabLst>
                <a:tab pos="361950" algn="l"/>
              </a:tabLst>
              <a:defRPr/>
            </a:pPr>
            <a:r>
              <a:rPr lang="en-US" sz="3200" dirty="0" smtClean="0">
                <a:solidFill>
                  <a:srgbClr val="005C7C"/>
                </a:solidFill>
                <a:cs typeface="Arial" pitchFamily="34" charset="0"/>
              </a:rPr>
              <a:t>	-	</a:t>
            </a:r>
            <a:r>
              <a:rPr lang="el-GR" sz="3200" dirty="0" smtClean="0">
                <a:solidFill>
                  <a:srgbClr val="005C7C"/>
                </a:solidFill>
                <a:cs typeface="Arial" pitchFamily="34" charset="0"/>
              </a:rPr>
              <a:t>Ο υπολογισμός των συντάξιμων επιδομάτων θα γίνεται πλέον με βάση τις αποδοχές ολόκληρου του εργασιακού βίου</a:t>
            </a:r>
            <a:endParaRPr lang="en-US" sz="3200" dirty="0" smtClean="0">
              <a:solidFill>
                <a:srgbClr val="005C7C"/>
              </a:solidFill>
              <a:cs typeface="Arial" pitchFamily="34" charset="0"/>
            </a:endParaRPr>
          </a:p>
          <a:p>
            <a:pPr marL="180975" indent="-180975">
              <a:tabLst>
                <a:tab pos="361950" algn="l"/>
              </a:tabLst>
              <a:defRPr/>
            </a:pPr>
            <a:r>
              <a:rPr lang="en-US" sz="3200" dirty="0" smtClean="0">
                <a:solidFill>
                  <a:srgbClr val="005C7C"/>
                </a:solidFill>
                <a:cs typeface="Arial" pitchFamily="34" charset="0"/>
              </a:rPr>
              <a:t>	-	</a:t>
            </a:r>
            <a:r>
              <a:rPr lang="en-US" sz="3200" dirty="0" smtClean="0">
                <a:solidFill>
                  <a:srgbClr val="C00000"/>
                </a:solidFill>
                <a:cs typeface="Arial" pitchFamily="34" charset="0"/>
              </a:rPr>
              <a:t>Accumulation rate reduced to 1.2/year </a:t>
            </a:r>
            <a:r>
              <a:rPr lang="en-US" sz="3200" dirty="0" smtClean="0">
                <a:solidFill>
                  <a:srgbClr val="005C7C"/>
                </a:solidFill>
                <a:cs typeface="Arial" pitchFamily="34" charset="0"/>
              </a:rPr>
              <a:t>(</a:t>
            </a:r>
            <a:r>
              <a:rPr lang="el-GR" sz="3200" dirty="0" smtClean="0">
                <a:solidFill>
                  <a:srgbClr val="005C7C"/>
                </a:solidFill>
                <a:cs typeface="Arial" pitchFamily="34" charset="0"/>
              </a:rPr>
              <a:t>ποσοστό αναπλήρωσης 50 μετά από 40 χρόνια εργασίας</a:t>
            </a:r>
            <a:r>
              <a:rPr lang="en-US" sz="3200" dirty="0" smtClean="0">
                <a:solidFill>
                  <a:srgbClr val="005C7C"/>
                </a:solidFill>
                <a:cs typeface="Arial" pitchFamily="34" charset="0"/>
              </a:rPr>
              <a:t>)</a:t>
            </a:r>
          </a:p>
          <a:p>
            <a:pPr marL="180975" indent="-180975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5C7C"/>
                </a:solidFill>
                <a:cs typeface="Arial" pitchFamily="34" charset="0"/>
              </a:rPr>
              <a:t>Τιμαριθμική αναπροσαρμογή των συντάξεων με βάση τον πληθωρισμό από το 201</a:t>
            </a:r>
            <a:r>
              <a:rPr lang="en-US" sz="3200" dirty="0" smtClean="0">
                <a:solidFill>
                  <a:srgbClr val="005C7C"/>
                </a:solidFill>
                <a:cs typeface="Arial" pitchFamily="34" charset="0"/>
              </a:rPr>
              <a:t>3</a:t>
            </a:r>
          </a:p>
          <a:p>
            <a:pPr marL="180975" indent="-180975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5C7C"/>
                </a:solidFill>
                <a:cs typeface="Arial" pitchFamily="34" charset="0"/>
              </a:rPr>
              <a:t>Συγχώνευση των συνταξιοδοτικών ταμείων σε τρία</a:t>
            </a:r>
            <a:endParaRPr lang="en-US" sz="3200" dirty="0" smtClean="0">
              <a:solidFill>
                <a:srgbClr val="005C7C"/>
              </a:solidFill>
              <a:cs typeface="Arial" pitchFamily="34" charset="0"/>
            </a:endParaRPr>
          </a:p>
          <a:p>
            <a:pPr marL="180975" indent="-180975"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5C7C"/>
                </a:solidFill>
                <a:cs typeface="Arial" pitchFamily="34" charset="0"/>
              </a:rPr>
              <a:t>Περιορισμός της άσκησης του δικαιώματος πρόωρης συνταξιοδότησης</a:t>
            </a:r>
            <a:endParaRPr lang="en-US" sz="3200" dirty="0" smtClean="0">
              <a:solidFill>
                <a:srgbClr val="005C7C"/>
              </a:solidFill>
              <a:cs typeface="Arial" pitchFamily="34" charset="0"/>
            </a:endParaRPr>
          </a:p>
          <a:p>
            <a:pPr>
              <a:defRPr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None/>
              <a:defRPr/>
            </a:pPr>
            <a:endParaRPr lang="el-GR" sz="3200" dirty="0" smtClean="0">
              <a:solidFill>
                <a:srgbClr val="005C7C"/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 algn="l">
              <a:buFont typeface="Wingdings" pitchFamily="2" charset="2"/>
              <a:buNone/>
              <a:defRPr/>
            </a:pPr>
            <a:endParaRPr lang="el-GR" sz="3200" dirty="0" smtClean="0">
              <a:solidFill>
                <a:srgbClr val="005C7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l-GR" sz="1200" dirty="0" smtClean="0">
              <a:solidFill>
                <a:srgbClr val="055C83"/>
              </a:solidFill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200" i="1" dirty="0" smtClean="0">
                <a:solidFill>
                  <a:srgbClr val="00708C"/>
                </a:solidFill>
                <a:latin typeface="Arial" charset="0"/>
              </a:rPr>
              <a:t>Η συνδυασμένη χρηματοδότηση από το πρόγραμμα ΕΕ/ΔΝΤ καλύπτει τις περισσότερες δανειακές ανάγκες τις χώρας έως τις αρχές του 2012</a:t>
            </a:r>
          </a:p>
          <a:p>
            <a:pPr marL="176213" indent="1588" fontAlgn="auto">
              <a:lnSpc>
                <a:spcPts val="11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l-GR" sz="1200" i="1" dirty="0" smtClean="0">
              <a:solidFill>
                <a:srgbClr val="00708C"/>
              </a:solidFill>
              <a:latin typeface="Arial" charset="0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sz="1200" i="1" dirty="0" smtClean="0">
                <a:solidFill>
                  <a:srgbClr val="00708C"/>
                </a:solidFill>
                <a:latin typeface="Arial" charset="0"/>
              </a:rPr>
              <a:t>Το  πρόγραμμα στήριξης και τα μέτρα της ΕΚΤ μας παρέχει το απαραίτητο περιθώριο χρόνου για να δείξουμε πρώτα αποτελέσματα της προσπάθειάς μας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b="1" dirty="0" smtClean="0">
              <a:solidFill>
                <a:srgbClr val="005086"/>
              </a:solidFill>
              <a:latin typeface="Arial" charset="0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rgbClr val="00708C"/>
                </a:solidFill>
                <a:latin typeface="Arial" charset="0"/>
              </a:rPr>
              <a:t>Η ΕΕ σε συνεργασία με το ΔΝΤ δημιούργησαν ένα ταμείο χρηματοπιστωτικής σταθερότητας  (</a:t>
            </a:r>
            <a:r>
              <a:rPr lang="en-US" dirty="0" smtClean="0">
                <a:solidFill>
                  <a:srgbClr val="00708C"/>
                </a:solidFill>
                <a:latin typeface="Arial" charset="0"/>
              </a:rPr>
              <a:t>EFSF</a:t>
            </a:r>
            <a:r>
              <a:rPr lang="el-GR" dirty="0" smtClean="0">
                <a:solidFill>
                  <a:srgbClr val="00708C"/>
                </a:solidFill>
                <a:latin typeface="Arial" charset="0"/>
              </a:rPr>
              <a:t>)</a:t>
            </a:r>
            <a:r>
              <a:rPr lang="en-US" dirty="0" smtClean="0">
                <a:solidFill>
                  <a:srgbClr val="00708C"/>
                </a:solidFill>
                <a:latin typeface="Arial" charset="0"/>
              </a:rPr>
              <a:t> </a:t>
            </a:r>
            <a:r>
              <a:rPr lang="el-GR" dirty="0" smtClean="0">
                <a:solidFill>
                  <a:srgbClr val="00708C"/>
                </a:solidFill>
                <a:latin typeface="Arial" charset="0"/>
              </a:rPr>
              <a:t>με εκτιμώμενα κεφάλαια 750 δις ευρώ</a:t>
            </a:r>
            <a:endParaRPr lang="el-GR" sz="1200" dirty="0" smtClean="0">
              <a:solidFill>
                <a:srgbClr val="055C83"/>
              </a:solidFill>
            </a:endParaRPr>
          </a:p>
          <a:p>
            <a:pPr algn="l"/>
            <a:r>
              <a:rPr lang="el-GR" sz="1200" dirty="0" smtClean="0">
                <a:solidFill>
                  <a:srgbClr val="055C83"/>
                </a:solidFill>
              </a:rPr>
              <a:t>     Η ΕΚΤ υποστηρίζει την εξομάλυνση των αγορών κρατικών χρεογράφων</a:t>
            </a:r>
            <a:endParaRPr lang="el-GR" sz="1200" dirty="0">
              <a:solidFill>
                <a:srgbClr val="055C83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i="1" kern="1200" dirty="0" smtClean="0">
                <a:solidFill>
                  <a:srgbClr val="055C83"/>
                </a:solidFill>
                <a:latin typeface="+mn-lt"/>
                <a:ea typeface="+mn-ea"/>
                <a:cs typeface="+mn-cs"/>
              </a:rPr>
              <a:t>Ο λόγος δημοσίου χρέους προς ΑΕΠ θα σταθεροποιηθεί την περίοδο 2013-14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100" b="1" i="1" kern="1200" dirty="0" smtClean="0">
              <a:solidFill>
                <a:srgbClr val="055C83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100" b="1" i="1" kern="1200" dirty="0" smtClean="0">
                <a:solidFill>
                  <a:srgbClr val="055C83"/>
                </a:solidFill>
                <a:latin typeface="+mn-lt"/>
                <a:ea typeface="+mn-ea"/>
                <a:cs typeface="+mn-cs"/>
              </a:rPr>
              <a:t>Η ταχύτητα αποκλιμάκωσης θα εξαρτηθεί από το συνδυασμό σημαντικών πρωτογενών πλεονασμάτων και  επανόδου της οικονομίας σε αναπτυξιακή πορεία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sz="1200" b="1" i="1" kern="1200" dirty="0" smtClean="0">
              <a:solidFill>
                <a:srgbClr val="055C83"/>
              </a:solidFill>
              <a:latin typeface="+mn-lt"/>
              <a:ea typeface="+mn-ea"/>
              <a:cs typeface="+mn-cs"/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E2213-F113-4344-8D15-2A6F16B290A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500175"/>
            <a:ext cx="8572560" cy="785818"/>
          </a:xfrm>
          <a:prstGeom prst="rect">
            <a:avLst/>
          </a:prstGeom>
        </p:spPr>
        <p:txBody>
          <a:bodyPr/>
          <a:lstStyle>
            <a:lvl1pPr>
              <a:defRPr lang="el-GR" sz="1800" b="1" kern="1200" dirty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00708C"/>
                </a:solidFill>
              </a:defRPr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7572375" y="6286500"/>
            <a:ext cx="1114425" cy="365125"/>
          </a:xfrm>
        </p:spPr>
        <p:txBody>
          <a:bodyPr/>
          <a:lstStyle>
            <a:lvl1pPr>
              <a:defRPr dirty="0" smtClean="0">
                <a:solidFill>
                  <a:srgbClr val="00708C"/>
                </a:solidFill>
              </a:defRPr>
            </a:lvl1pPr>
          </a:lstStyle>
          <a:p>
            <a:pPr>
              <a:defRPr/>
            </a:pPr>
            <a:r>
              <a:rPr lang="el-GR"/>
              <a:t>Σελ </a:t>
            </a:r>
            <a:fld id="{BB4A3190-F1DE-45D2-B12D-C88A4139CA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5345-B558-478A-97E1-D96B83317F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9EA0-0556-46B6-A21C-9D5EDAACFF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3357563" y="6357938"/>
            <a:ext cx="3357562" cy="293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 dirty="0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Σελ </a:t>
            </a:r>
            <a:fld id="{F80FBC97-77E7-461B-848E-F849CC4B97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Σελ  </a:t>
            </a:r>
            <a:fld id="{2C95E2AC-B2CE-4032-AE3F-ED45EAEAA1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6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7360-C963-41EC-BC31-D42F384117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7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3357563" y="6357938"/>
            <a:ext cx="3181350" cy="293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 dirty="0"/>
          </a:p>
        </p:txBody>
      </p:sp>
      <p:sp>
        <p:nvSpPr>
          <p:cNvPr id="8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FC4B-4ABA-4DC5-B4EE-70F65CE9DE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3357563" y="6429375"/>
            <a:ext cx="3181350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 dirty="0"/>
          </a:p>
        </p:txBody>
      </p:sp>
      <p:sp>
        <p:nvSpPr>
          <p:cNvPr id="4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75D0-BB0A-4F5B-B60C-4E7BF3768B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3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5383-E976-400E-8F31-13BDE1C943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5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3357563" y="6357938"/>
            <a:ext cx="318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 dirty="0"/>
          </a:p>
        </p:txBody>
      </p:sp>
      <p:sp>
        <p:nvSpPr>
          <p:cNvPr id="6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578A-E8A1-4B93-8694-50AB545BAC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0AE5-2CBD-4B18-BF10-2D8379F1D0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25 - Ομάδα"/>
          <p:cNvGrpSpPr>
            <a:grpSpLocks/>
          </p:cNvGrpSpPr>
          <p:nvPr userDrawn="1"/>
        </p:nvGrpSpPr>
        <p:grpSpPr bwMode="auto">
          <a:xfrm>
            <a:off x="214313" y="2825750"/>
            <a:ext cx="3890962" cy="3532188"/>
            <a:chOff x="357158" y="2825087"/>
            <a:chExt cx="3748544" cy="3407438"/>
          </a:xfrm>
        </p:grpSpPr>
        <p:pic>
          <p:nvPicPr>
            <p:cNvPr id="1032" name="Picture 59" descr="Annual Report 2002_Gr_0001"/>
            <p:cNvPicPr>
              <a:picLocks noChangeAspect="1" noChangeArrowheads="1"/>
            </p:cNvPicPr>
            <p:nvPr userDrawn="1"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60000" contrast="-67000"/>
            </a:blip>
            <a:srcRect/>
            <a:stretch>
              <a:fillRect/>
            </a:stretch>
          </p:blipFill>
          <p:spPr bwMode="auto">
            <a:xfrm>
              <a:off x="357158" y="3357562"/>
              <a:ext cx="3082925" cy="287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24 - Ελεύθερη σχεδίαση"/>
            <p:cNvSpPr/>
            <p:nvPr userDrawn="1"/>
          </p:nvSpPr>
          <p:spPr>
            <a:xfrm>
              <a:off x="640095" y="2825087"/>
              <a:ext cx="3465607" cy="2964853"/>
            </a:xfrm>
            <a:custGeom>
              <a:avLst/>
              <a:gdLst>
                <a:gd name="connsiteX0" fmla="*/ 3059373 w 3466532"/>
                <a:gd name="connsiteY0" fmla="*/ 2647665 h 2963838"/>
                <a:gd name="connsiteX1" fmla="*/ 2336042 w 3466532"/>
                <a:gd name="connsiteY1" fmla="*/ 2292823 h 2963838"/>
                <a:gd name="connsiteX2" fmla="*/ 1530824 w 3466532"/>
                <a:gd name="connsiteY2" fmla="*/ 1801504 h 2963838"/>
                <a:gd name="connsiteX3" fmla="*/ 903027 w 3466532"/>
                <a:gd name="connsiteY3" fmla="*/ 1228298 h 2963838"/>
                <a:gd name="connsiteX4" fmla="*/ 534537 w 3466532"/>
                <a:gd name="connsiteY4" fmla="*/ 750626 h 2963838"/>
                <a:gd name="connsiteX5" fmla="*/ 398060 w 3466532"/>
                <a:gd name="connsiteY5" fmla="*/ 464023 h 2963838"/>
                <a:gd name="connsiteX6" fmla="*/ 439003 w 3466532"/>
                <a:gd name="connsiteY6" fmla="*/ 286603 h 2963838"/>
                <a:gd name="connsiteX7" fmla="*/ 3032078 w 3466532"/>
                <a:gd name="connsiteY7" fmla="*/ 395785 h 2963838"/>
                <a:gd name="connsiteX8" fmla="*/ 3059373 w 3466532"/>
                <a:gd name="connsiteY8" fmla="*/ 2647665 h 296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6532" h="2963838">
                  <a:moveTo>
                    <a:pt x="3059373" y="2647665"/>
                  </a:moveTo>
                  <a:cubicBezTo>
                    <a:pt x="2943367" y="2963838"/>
                    <a:pt x="2590800" y="2433850"/>
                    <a:pt x="2336042" y="2292823"/>
                  </a:cubicBezTo>
                  <a:cubicBezTo>
                    <a:pt x="2081284" y="2151796"/>
                    <a:pt x="1769660" y="1978925"/>
                    <a:pt x="1530824" y="1801504"/>
                  </a:cubicBezTo>
                  <a:cubicBezTo>
                    <a:pt x="1291988" y="1624083"/>
                    <a:pt x="1069075" y="1403444"/>
                    <a:pt x="903027" y="1228298"/>
                  </a:cubicBezTo>
                  <a:cubicBezTo>
                    <a:pt x="736979" y="1053152"/>
                    <a:pt x="618698" y="878005"/>
                    <a:pt x="534537" y="750626"/>
                  </a:cubicBezTo>
                  <a:cubicBezTo>
                    <a:pt x="450376" y="623247"/>
                    <a:pt x="413982" y="541360"/>
                    <a:pt x="398060" y="464023"/>
                  </a:cubicBezTo>
                  <a:cubicBezTo>
                    <a:pt x="382138" y="386686"/>
                    <a:pt x="0" y="297976"/>
                    <a:pt x="439003" y="286603"/>
                  </a:cubicBezTo>
                  <a:cubicBezTo>
                    <a:pt x="878006" y="275230"/>
                    <a:pt x="2597624" y="0"/>
                    <a:pt x="3032078" y="395785"/>
                  </a:cubicBezTo>
                  <a:cubicBezTo>
                    <a:pt x="3466532" y="791570"/>
                    <a:pt x="3175379" y="2331492"/>
                    <a:pt x="3059373" y="2647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28625" y="15716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υποδείγματοςθυλλλλλλλλλλλλλλλλλλλλλλλλλλ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214688" y="6286500"/>
            <a:ext cx="3181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i="1" dirty="0" smtClean="0">
                <a:solidFill>
                  <a:srgbClr val="00708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l-GR"/>
              <a:t>Δ/ση Στρατηγικής και Οικονομικής Ανάλυσης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00938" y="6286500"/>
            <a:ext cx="1114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08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l-GR"/>
              <a:t>Σελ </a:t>
            </a:r>
            <a:fld id="{61AE4029-1109-4242-A5A7-DF88D11E5B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AutoShape 441"/>
          <p:cNvSpPr>
            <a:spLocks noChangeArrowheads="1"/>
          </p:cNvSpPr>
          <p:nvPr userDrawn="1"/>
        </p:nvSpPr>
        <p:spPr bwMode="auto">
          <a:xfrm>
            <a:off x="0" y="642938"/>
            <a:ext cx="9144000" cy="849312"/>
          </a:xfrm>
          <a:prstGeom prst="roundRect">
            <a:avLst>
              <a:gd name="adj" fmla="val 0"/>
            </a:avLst>
          </a:prstGeom>
          <a:gradFill>
            <a:gsLst>
              <a:gs pos="97000">
                <a:srgbClr val="12546F"/>
              </a:gs>
              <a:gs pos="0">
                <a:srgbClr val="005678"/>
              </a:gs>
              <a:gs pos="91000">
                <a:srgbClr val="00577E">
                  <a:alpha val="98824"/>
                </a:srgbClr>
              </a:gs>
              <a:gs pos="100000">
                <a:srgbClr val="004F68"/>
              </a:gs>
              <a:gs pos="6000">
                <a:srgbClr val="055C83"/>
              </a:gs>
              <a:gs pos="22000">
                <a:srgbClr val="00708C"/>
              </a:gs>
            </a:gsLst>
            <a:lin ang="5400000" scaled="0"/>
          </a:gradFill>
          <a:ln w="317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AutoShape 441"/>
          <p:cNvSpPr>
            <a:spLocks noChangeArrowheads="1"/>
          </p:cNvSpPr>
          <p:nvPr userDrawn="1"/>
        </p:nvSpPr>
        <p:spPr bwMode="auto">
          <a:xfrm>
            <a:off x="928688" y="0"/>
            <a:ext cx="8215312" cy="64293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5FCFD"/>
              </a:gs>
              <a:gs pos="2000">
                <a:srgbClr val="CFDDED"/>
              </a:gs>
              <a:gs pos="17000">
                <a:srgbClr val="87B1D1"/>
              </a:gs>
              <a:gs pos="84000">
                <a:srgbClr val="E4F4F4"/>
              </a:gs>
              <a:gs pos="92000">
                <a:schemeClr val="bg1"/>
              </a:gs>
            </a:gsLst>
            <a:lin ang="9000000" scaled="0"/>
          </a:gradFill>
          <a:ln w="3175">
            <a:noFill/>
            <a:round/>
            <a:headEnd/>
            <a:tailEnd/>
          </a:ln>
        </p:spPr>
        <p:txBody>
          <a:bodyPr anchor="ctr"/>
          <a:lstStyle/>
          <a:p>
            <a:pPr fontAlgn="auto">
              <a:lnSpc>
                <a:spcPts val="19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1600" b="1" i="1" dirty="0">
                <a:solidFill>
                  <a:srgbClr val="4184AD"/>
                </a:solidFill>
                <a:latin typeface="Calibri" pitchFamily="34" charset="0"/>
              </a:rPr>
              <a:t>Δημοσιονομική Εξυγίανση, Προοπτικές</a:t>
            </a:r>
            <a:r>
              <a:rPr lang="en-US" sz="1600" b="1" i="1" dirty="0">
                <a:solidFill>
                  <a:srgbClr val="4184AD"/>
                </a:solidFill>
                <a:latin typeface="Calibri" pitchFamily="34" charset="0"/>
              </a:rPr>
              <a:t> </a:t>
            </a:r>
            <a:r>
              <a:rPr lang="el-GR" sz="1600" b="1" i="1" dirty="0">
                <a:solidFill>
                  <a:srgbClr val="4184AD"/>
                </a:solidFill>
                <a:latin typeface="Calibri" pitchFamily="34" charset="0"/>
              </a:rPr>
              <a:t>και Προκλήσεις για την Ελληνική Οικονομία</a:t>
            </a:r>
            <a:endParaRPr lang="en-GB" sz="1600" b="1" i="1" dirty="0">
              <a:solidFill>
                <a:srgbClr val="4184AD"/>
              </a:solidFill>
              <a:latin typeface="Calibri" pitchFamily="34" charset="0"/>
            </a:endParaRPr>
          </a:p>
        </p:txBody>
      </p:sp>
      <p:sp>
        <p:nvSpPr>
          <p:cNvPr id="11" name="10 - TextBox"/>
          <p:cNvSpPr txBox="1"/>
          <p:nvPr userDrawn="1"/>
        </p:nvSpPr>
        <p:spPr>
          <a:xfrm>
            <a:off x="428625" y="6357938"/>
            <a:ext cx="364331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i="1" cap="small" dirty="0">
                <a:solidFill>
                  <a:srgbClr val="00708C"/>
                </a:solidFill>
                <a:latin typeface="+mn-lt"/>
              </a:rPr>
              <a:t>Ε</a:t>
            </a:r>
            <a:r>
              <a:rPr lang="el-GR" sz="1000" b="1" i="1" cap="small" dirty="0">
                <a:solidFill>
                  <a:srgbClr val="00708C"/>
                </a:solidFill>
                <a:latin typeface="+mn-lt"/>
              </a:rPr>
              <a:t>ΘΝΙΚΗ</a:t>
            </a:r>
            <a:r>
              <a:rPr lang="el-GR" sz="1200" b="1" i="1" cap="small" dirty="0">
                <a:solidFill>
                  <a:srgbClr val="00708C"/>
                </a:solidFill>
                <a:latin typeface="+mn-lt"/>
              </a:rPr>
              <a:t> Τ</a:t>
            </a:r>
            <a:r>
              <a:rPr lang="el-GR" sz="1000" b="1" i="1" cap="small" dirty="0">
                <a:solidFill>
                  <a:srgbClr val="00708C"/>
                </a:solidFill>
                <a:latin typeface="+mn-lt"/>
              </a:rPr>
              <a:t>ΡΑΠΕΖΑ</a:t>
            </a:r>
          </a:p>
        </p:txBody>
      </p:sp>
      <p:pic>
        <p:nvPicPr>
          <p:cNvPr id="13" name="12 - Εικόνα"/>
          <p:cNvPicPr>
            <a:picLocks noChangeAspect="1"/>
          </p:cNvPicPr>
          <p:nvPr userDrawn="1"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3" y="103480"/>
            <a:ext cx="757912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b="1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Book Antiqua" pitchFamily="18" charset="0"/>
        <a:buChar char="―"/>
        <a:defRPr sz="16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Book Antiqu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41"/>
          <p:cNvSpPr>
            <a:spLocks noChangeArrowheads="1"/>
          </p:cNvSpPr>
          <p:nvPr/>
        </p:nvSpPr>
        <p:spPr bwMode="auto">
          <a:xfrm>
            <a:off x="1643042" y="2000240"/>
            <a:ext cx="7786688" cy="2643206"/>
          </a:xfrm>
          <a:prstGeom prst="roundRect">
            <a:avLst>
              <a:gd name="adj" fmla="val 0"/>
            </a:avLst>
          </a:prstGeom>
          <a:noFill/>
          <a:ln w="3175">
            <a:noFill/>
            <a:round/>
            <a:headEnd/>
            <a:tailEnd/>
          </a:ln>
        </p:spPr>
        <p:txBody>
          <a:bodyPr anchor="ctr"/>
          <a:lstStyle/>
          <a:p>
            <a:pPr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200" b="1" i="1" dirty="0" smtClean="0">
                <a:solidFill>
                  <a:srgbClr val="4184AD"/>
                </a:solidFill>
                <a:latin typeface="Calibri" pitchFamily="34" charset="0"/>
              </a:rPr>
              <a:t>Γιατί θα πετύχει το Πρόγραμμα Σταθερότητας </a:t>
            </a:r>
            <a:endParaRPr lang="el-GR" sz="2200" b="1" i="1" dirty="0">
              <a:solidFill>
                <a:srgbClr val="4184AD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GB" sz="2000" b="1" i="1" dirty="0">
              <a:solidFill>
                <a:srgbClr val="16396C"/>
              </a:solidFill>
              <a:latin typeface="Book Antiqua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GB" sz="2000" b="1" i="1" dirty="0">
              <a:solidFill>
                <a:srgbClr val="16396C"/>
              </a:solidFill>
              <a:latin typeface="Book Antiqua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l-GR" b="1" i="1" dirty="0">
                <a:solidFill>
                  <a:srgbClr val="055C83"/>
                </a:solidFill>
                <a:latin typeface="Book Antiqua" pitchFamily="18" charset="0"/>
              </a:rPr>
              <a:t>Παύλος </a:t>
            </a:r>
            <a:r>
              <a:rPr lang="el-GR" b="1" i="1" dirty="0" smtClean="0">
                <a:solidFill>
                  <a:srgbClr val="055C83"/>
                </a:solidFill>
                <a:latin typeface="Book Antiqua" pitchFamily="18" charset="0"/>
              </a:rPr>
              <a:t> Μυλωνάς</a:t>
            </a:r>
            <a:endParaRPr lang="en-GB" b="1" i="1" dirty="0">
              <a:solidFill>
                <a:srgbClr val="055C83"/>
              </a:solidFill>
              <a:latin typeface="Book Antiqua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l-GR" sz="1300" b="1" i="1" dirty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Επικεφαλής Οικονομολόγος του Ομίλου της ΕΤΕ</a:t>
            </a:r>
            <a:endParaRPr lang="en-GB" sz="1300" b="1" i="1" dirty="0">
              <a:solidFill>
                <a:schemeClr val="bg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AutoShape 441"/>
          <p:cNvSpPr>
            <a:spLocks noChangeArrowheads="1"/>
          </p:cNvSpPr>
          <p:nvPr/>
        </p:nvSpPr>
        <p:spPr bwMode="auto">
          <a:xfrm>
            <a:off x="1000125" y="0"/>
            <a:ext cx="8143875" cy="64293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5FCFD"/>
              </a:gs>
              <a:gs pos="0">
                <a:srgbClr val="CFDDED"/>
              </a:gs>
              <a:gs pos="18000">
                <a:schemeClr val="accent1">
                  <a:lumMod val="60000"/>
                  <a:lumOff val="40000"/>
                </a:schemeClr>
              </a:gs>
              <a:gs pos="88000">
                <a:srgbClr val="EEF8F8"/>
              </a:gs>
              <a:gs pos="100000">
                <a:srgbClr val="FFFFFF"/>
              </a:gs>
            </a:gsLst>
            <a:lin ang="9000000" scaled="0"/>
          </a:gradFill>
          <a:ln w="3175">
            <a:noFill/>
            <a:round/>
            <a:headEnd/>
            <a:tailEnd/>
          </a:ln>
        </p:spPr>
        <p:txBody>
          <a:bodyPr anchor="ctr"/>
          <a:lstStyle/>
          <a:p>
            <a:pPr fontAlgn="auto">
              <a:lnSpc>
                <a:spcPts val="19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1600" b="1" i="1" dirty="0" smtClean="0">
                <a:solidFill>
                  <a:srgbClr val="005C7C"/>
                </a:solidFill>
                <a:latin typeface="Book Antiqua" pitchFamily="18" charset="0"/>
              </a:rPr>
              <a:t>Ε</a:t>
            </a:r>
            <a:r>
              <a:rPr lang="el-GR" sz="1500" b="1" i="1" dirty="0" smtClean="0">
                <a:solidFill>
                  <a:srgbClr val="005C7C"/>
                </a:solidFill>
                <a:latin typeface="Book Antiqua" pitchFamily="18" charset="0"/>
              </a:rPr>
              <a:t>ΘΝΙΚΗ</a:t>
            </a:r>
            <a:r>
              <a:rPr lang="el-GR" sz="1600" b="1" i="1" dirty="0" smtClean="0">
                <a:solidFill>
                  <a:srgbClr val="005C7C"/>
                </a:solidFill>
                <a:latin typeface="Book Antiqua" pitchFamily="18" charset="0"/>
              </a:rPr>
              <a:t> Τ</a:t>
            </a:r>
            <a:r>
              <a:rPr lang="el-GR" sz="1500" b="1" i="1" dirty="0" smtClean="0">
                <a:solidFill>
                  <a:srgbClr val="005C7C"/>
                </a:solidFill>
                <a:latin typeface="Book Antiqua" pitchFamily="18" charset="0"/>
              </a:rPr>
              <a:t>ΡΑΠΕΖΑ</a:t>
            </a:r>
            <a:endParaRPr lang="en-GB" sz="1500" b="1" i="1" dirty="0">
              <a:solidFill>
                <a:srgbClr val="005C7C"/>
              </a:solidFill>
              <a:latin typeface="Book Antiqua" pitchFamily="18" charset="0"/>
            </a:endParaRPr>
          </a:p>
        </p:txBody>
      </p:sp>
      <p:sp>
        <p:nvSpPr>
          <p:cNvPr id="10" name="AutoShape 441"/>
          <p:cNvSpPr>
            <a:spLocks noChangeArrowheads="1"/>
          </p:cNvSpPr>
          <p:nvPr/>
        </p:nvSpPr>
        <p:spPr bwMode="auto">
          <a:xfrm>
            <a:off x="0" y="6357958"/>
            <a:ext cx="9144000" cy="50004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5FCFD"/>
              </a:gs>
              <a:gs pos="0">
                <a:srgbClr val="CFDDED"/>
              </a:gs>
              <a:gs pos="18000">
                <a:srgbClr val="A3B4C9"/>
              </a:gs>
              <a:gs pos="88000">
                <a:srgbClr val="EEF8F8"/>
              </a:gs>
              <a:gs pos="100000">
                <a:srgbClr val="FFFFFF"/>
              </a:gs>
            </a:gsLst>
            <a:lin ang="9000000" scaled="0"/>
          </a:gradFill>
          <a:ln w="22225" cmpd="dbl">
            <a:solidFill>
              <a:srgbClr val="00708C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lnSpc>
                <a:spcPts val="19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GB" sz="1600" b="1" i="1" dirty="0">
              <a:solidFill>
                <a:srgbClr val="4184AD"/>
              </a:solidFill>
              <a:latin typeface="Calibri" pitchFamily="34" charset="0"/>
            </a:endParaRPr>
          </a:p>
        </p:txBody>
      </p:sp>
      <p:sp>
        <p:nvSpPr>
          <p:cNvPr id="8" name="7 - Ορθογώνιο"/>
          <p:cNvSpPr>
            <a:spLocks noChangeAspect="1"/>
          </p:cNvSpPr>
          <p:nvPr/>
        </p:nvSpPr>
        <p:spPr>
          <a:xfrm>
            <a:off x="0" y="1044000"/>
            <a:ext cx="9144000" cy="214314"/>
          </a:xfrm>
          <a:prstGeom prst="rect">
            <a:avLst/>
          </a:prstGeom>
          <a:gradFill>
            <a:gsLst>
              <a:gs pos="97000">
                <a:schemeClr val="bg1">
                  <a:lumMod val="65000"/>
                </a:schemeClr>
              </a:gs>
              <a:gs pos="97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91000">
                <a:schemeClr val="bg1">
                  <a:lumMod val="5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6000">
                <a:schemeClr val="bg1">
                  <a:lumMod val="85000"/>
                </a:schemeClr>
              </a:gs>
              <a:gs pos="22000">
                <a:srgbClr val="87B1D1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14282" y="1000108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cs typeface="Arial" pitchFamily="34" charset="0"/>
              </a:rPr>
              <a:t>Ιούλιος 2010</a:t>
            </a:r>
            <a:endParaRPr lang="el-GR" sz="1200" b="1" i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85794"/>
            <a:ext cx="8929688" cy="5715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Βασικός προβληματισμός των επενδυτών είναι αν τα μέτρα λιτότητας θα οδηγήσουν σε βαθιά ύφεση: </a:t>
            </a:r>
            <a:r>
              <a:rPr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Όχι απαραίτητα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9F82C79C-9641-4644-81E5-922EB0964661}" type="slidenum">
              <a:rPr lang="el-GR"/>
              <a:pPr>
                <a:defRPr/>
              </a:pPr>
              <a:t>10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9" name="2 - Υπότιτλος"/>
          <p:cNvSpPr txBox="1">
            <a:spLocks/>
          </p:cNvSpPr>
          <p:nvPr/>
        </p:nvSpPr>
        <p:spPr bwMode="auto">
          <a:xfrm>
            <a:off x="5500694" y="2285992"/>
            <a:ext cx="36433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146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i="1" dirty="0">
                <a:solidFill>
                  <a:srgbClr val="00708C"/>
                </a:solidFill>
                <a:latin typeface="+mj-lt"/>
              </a:rPr>
              <a:t>Ο </a:t>
            </a:r>
            <a:r>
              <a:rPr lang="el-GR" b="1" i="1" dirty="0" smtClean="0">
                <a:solidFill>
                  <a:srgbClr val="00708C"/>
                </a:solidFill>
                <a:latin typeface="+mj-lt"/>
              </a:rPr>
              <a:t>μέσος εκτιμώμενος </a:t>
            </a:r>
            <a:r>
              <a:rPr lang="el-GR" b="1" i="1" dirty="0">
                <a:solidFill>
                  <a:srgbClr val="00708C"/>
                </a:solidFill>
                <a:latin typeface="+mj-lt"/>
              </a:rPr>
              <a:t>δημοσιονομικός πολλαπλασιαστής </a:t>
            </a:r>
            <a:r>
              <a:rPr lang="el-GR" b="1" i="1" dirty="0" smtClean="0">
                <a:solidFill>
                  <a:srgbClr val="00708C"/>
                </a:solidFill>
                <a:latin typeface="+mj-lt"/>
              </a:rPr>
              <a:t>στις χώρες του ΟΟΣΑ είναι 0.6% περίπου</a:t>
            </a: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27146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27146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i="1" dirty="0">
                <a:solidFill>
                  <a:srgbClr val="00708C"/>
                </a:solidFill>
                <a:latin typeface="+mj-lt"/>
              </a:rPr>
              <a:t>Η έγκαιρη ανάκαμψη της εμπιστοσύνης θα μετριάσει το </a:t>
            </a:r>
            <a:r>
              <a:rPr lang="el-GR" b="1" i="1" dirty="0" err="1">
                <a:solidFill>
                  <a:srgbClr val="00708C"/>
                </a:solidFill>
                <a:latin typeface="+mj-lt"/>
              </a:rPr>
              <a:t>υφεσιακό</a:t>
            </a:r>
            <a:r>
              <a:rPr lang="el-GR" b="1" i="1" dirty="0">
                <a:solidFill>
                  <a:srgbClr val="00708C"/>
                </a:solidFill>
                <a:latin typeface="+mj-lt"/>
              </a:rPr>
              <a:t> αποτέλεσμα των μέτρων από το 2011 και </a:t>
            </a:r>
            <a:r>
              <a:rPr lang="el-GR" b="1" i="1" dirty="0" smtClean="0">
                <a:solidFill>
                  <a:srgbClr val="00708C"/>
                </a:solidFill>
                <a:latin typeface="+mj-lt"/>
              </a:rPr>
              <a:t>μετά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52927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2500298" y="4554000"/>
            <a:ext cx="500066" cy="468000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85794"/>
            <a:ext cx="9144001" cy="57150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Δύο  κύριοι παράγοντες αβεβαιότητας για την πορεία της οικονομικής </a:t>
            </a:r>
            <a:br>
              <a:rPr smtClean="0">
                <a:solidFill>
                  <a:schemeClr val="bg1"/>
                </a:solidFill>
              </a:rPr>
            </a:br>
            <a:r>
              <a:rPr smtClean="0">
                <a:solidFill>
                  <a:schemeClr val="bg1"/>
                </a:solidFill>
              </a:rPr>
              <a:t>δραστηριότητας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διωτική Κατανάλωση και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ξαγωγές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A84C070D-725C-426E-B8F1-59C1F3FD3A2C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85992"/>
            <a:ext cx="328612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357430"/>
            <a:ext cx="41894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85794"/>
            <a:ext cx="9144001" cy="57150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Ήδη υπάρχουν θετικές ενδείξεις έγκαιρης εφαρμογής του προγράμματος</a:t>
            </a:r>
            <a:endParaRPr i="1" smtClean="0">
              <a:solidFill>
                <a:schemeClr val="bg1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A84C070D-725C-426E-B8F1-59C1F3FD3A2C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10" name="2 - Υπότιτλος"/>
          <p:cNvSpPr txBox="1">
            <a:spLocks/>
          </p:cNvSpPr>
          <p:nvPr/>
        </p:nvSpPr>
        <p:spPr bwMode="auto">
          <a:xfrm>
            <a:off x="4643406" y="2786058"/>
            <a:ext cx="45005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1588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600" b="1" i="1" u="sng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Σημαντική πρόοδος στο νομοθετικό πλαίσιο</a:t>
            </a:r>
            <a:endParaRPr lang="el-GR" sz="1600" b="1" i="1" u="sng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7 - Θέση περιεχομένου"/>
          <p:cNvSpPr txBox="1">
            <a:spLocks/>
          </p:cNvSpPr>
          <p:nvPr/>
        </p:nvSpPr>
        <p:spPr>
          <a:xfrm>
            <a:off x="5429256" y="2571744"/>
            <a:ext cx="2928958" cy="300039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1600" b="1" dirty="0" smtClean="0">
                <a:solidFill>
                  <a:srgbClr val="00708C"/>
                </a:solidFill>
                <a:latin typeface="Book Antiqua" pitchFamily="18" charset="0"/>
              </a:rPr>
              <a:t>Νέος φορολογικός νόμος</a:t>
            </a:r>
          </a:p>
          <a:p>
            <a:pPr marL="400050" indent="-4000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1600" b="1" dirty="0" smtClean="0">
                <a:solidFill>
                  <a:srgbClr val="00708C"/>
                </a:solidFill>
                <a:latin typeface="Book Antiqua" pitchFamily="18" charset="0"/>
              </a:rPr>
              <a:t>Ασφαλιστικό</a:t>
            </a:r>
          </a:p>
          <a:p>
            <a:pPr marL="400050" indent="-4000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1600" b="1" dirty="0" smtClean="0">
                <a:solidFill>
                  <a:srgbClr val="00708C"/>
                </a:solidFill>
                <a:latin typeface="Book Antiqua" pitchFamily="18" charset="0"/>
              </a:rPr>
              <a:t>Έναρξη μεταρρύθμισης αγοράς εργασίας</a:t>
            </a:r>
          </a:p>
          <a:p>
            <a:pPr marL="400050" indent="-400050">
              <a:lnSpc>
                <a:spcPts val="900"/>
              </a:lnSpc>
              <a:spcBef>
                <a:spcPct val="20000"/>
              </a:spcBef>
              <a:buFont typeface="+mj-lt"/>
              <a:buAutoNum type="romanLcPeriod"/>
              <a:defRPr/>
            </a:pPr>
            <a:endParaRPr lang="el-GR" sz="1600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sz="20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40243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A84C070D-725C-426E-B8F1-59C1F3FD3A2C}" type="slidenum">
              <a:rPr lang="el-GR"/>
              <a:pPr>
                <a:defRPr/>
              </a:pPr>
              <a:t>13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9" name="7 - Θέση περιεχομένου"/>
          <p:cNvSpPr txBox="1">
            <a:spLocks/>
          </p:cNvSpPr>
          <p:nvPr/>
        </p:nvSpPr>
        <p:spPr>
          <a:xfrm>
            <a:off x="1000100" y="2357430"/>
            <a:ext cx="7858180" cy="2571767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ts val="26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000" b="1" i="1" dirty="0" smtClean="0">
                <a:solidFill>
                  <a:srgbClr val="00708C"/>
                </a:solidFill>
                <a:latin typeface="Book Antiqua" pitchFamily="18" charset="0"/>
              </a:rPr>
              <a:t>Οι επικριτές των οικονομικών προοπτικών της χώρας μας δε λαμβάνουν υπόψη ότι η κατάσταση του ιδιωτικού τομέα της ελληνικής οικονομίας  είναι σημαντικά καλύτερη συγκριτικά με άλλες χώρες της ευρωζώνης</a:t>
            </a:r>
            <a:endParaRPr lang="el-GR" sz="2000" b="1" i="1" dirty="0">
              <a:solidFill>
                <a:srgbClr val="00708C"/>
              </a:solidFill>
              <a:latin typeface="Book Antiqua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sz="2000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sz="20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sz="20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85AA2C58-E292-4C30-84BE-D936412C62CE}" type="slidenum">
              <a:rPr lang="el-GR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7" name="2 - Υπότιτλος"/>
          <p:cNvSpPr txBox="1">
            <a:spLocks/>
          </p:cNvSpPr>
          <p:nvPr/>
        </p:nvSpPr>
        <p:spPr bwMode="auto">
          <a:xfrm>
            <a:off x="142844" y="571480"/>
            <a:ext cx="8701089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146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>
                <a:solidFill>
                  <a:schemeClr val="bg1"/>
                </a:solidFill>
                <a:latin typeface="+mj-lt"/>
              </a:rPr>
              <a:t>Η μέση δανειακή επιβάρυνση του ιδιωτικού τομέα είναι σημαντικά χαμηλότερη συγκριτικά με άλλες χώρες της ευρωζώνης </a:t>
            </a:r>
            <a:r>
              <a:rPr lang="el-GR" b="1" dirty="0" smtClean="0">
                <a:solidFill>
                  <a:schemeClr val="bg1"/>
                </a:solidFill>
                <a:latin typeface="+mj-lt"/>
              </a:rPr>
              <a:t>αντισταθμίζοντας σε σημαντικό βαθμό </a:t>
            </a:r>
            <a:r>
              <a:rPr lang="el-GR" b="1" dirty="0">
                <a:solidFill>
                  <a:schemeClr val="bg1"/>
                </a:solidFill>
                <a:latin typeface="+mj-lt"/>
              </a:rPr>
              <a:t>το υψηλό δημόσιο χρέος</a:t>
            </a:r>
          </a:p>
          <a:p>
            <a:pPr marL="27146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36147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2 - Υπότιτλος"/>
          <p:cNvSpPr txBox="1">
            <a:spLocks/>
          </p:cNvSpPr>
          <p:nvPr/>
        </p:nvSpPr>
        <p:spPr bwMode="auto">
          <a:xfrm>
            <a:off x="4643438" y="2714620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34988" indent="-2619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l-GR" b="1" i="1" dirty="0" smtClean="0">
                <a:solidFill>
                  <a:srgbClr val="00708C"/>
                </a:solidFill>
                <a:latin typeface="+mj-lt"/>
              </a:rPr>
              <a:t>Το συνολικό χρέος του ελληνικού ιδιωτικού τομέα κυμαίνεται στο 107% του ΑΕΠ συγκριτικά με 131% για την ευρωζώνη</a:t>
            </a:r>
            <a:endParaRPr lang="el-GR" b="1" i="1" dirty="0">
              <a:solidFill>
                <a:srgbClr val="00708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14356"/>
            <a:ext cx="9144000" cy="71438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Η ελληνική αγορά ακινήτων δεν χαρακτηρίζεται από τις υπερβολές που εμφάνισαν άλλες χώρες τις ευρωζώνης με αποτέλεσμα η διόρθωση να είναι ηπιότερη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6D8E8D46-18A6-4370-BD5C-4B8953A133CB}" type="slidenum">
              <a:rPr lang="el-GR"/>
              <a:pPr>
                <a:defRPr/>
              </a:pPr>
              <a:t>15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5992"/>
            <a:ext cx="370999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- Υπότιτλος"/>
          <p:cNvSpPr txBox="1">
            <a:spLocks/>
          </p:cNvSpPr>
          <p:nvPr/>
        </p:nvSpPr>
        <p:spPr bwMode="auto">
          <a:xfrm>
            <a:off x="5000628" y="2071678"/>
            <a:ext cx="35004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Βαθμός  υπερτίμησης κατοικιών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>
              <a:solidFill>
                <a:srgbClr val="005086"/>
              </a:solidFill>
              <a:latin typeface="+mj-lt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 bwMode="auto">
          <a:xfrm>
            <a:off x="1071538" y="2143116"/>
            <a:ext cx="3214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Εξέλιξη τιμών κατοικιών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>
              <a:solidFill>
                <a:srgbClr val="005086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3390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85794"/>
            <a:ext cx="8929688" cy="71439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Ο ελληνικός τραπεζικός τομέας χαρακτηρίζεται από υγιή κεφαλαιακή επάρκεια  και επαρκή ρευστότητα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CAAF92A2-CC33-4458-BE6A-8A45F9DD5AF2}" type="slidenum">
              <a:rPr lang="el-GR"/>
              <a:pPr>
                <a:defRPr/>
              </a:pPr>
              <a:t>16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8" y="2000250"/>
            <a:ext cx="7515225" cy="35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571480"/>
            <a:ext cx="8929688" cy="78579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/>
            </a:r>
            <a:br>
              <a:rPr smtClean="0">
                <a:solidFill>
                  <a:schemeClr val="bg1"/>
                </a:solidFill>
              </a:rPr>
            </a:br>
            <a:r>
              <a:rPr smtClean="0">
                <a:solidFill>
                  <a:schemeClr val="bg1"/>
                </a:solidFill>
              </a:rPr>
              <a:t> Κίνδυνοι υπάρχουν για το ελληνικό τραπεζικό σύστημα αλλά είναι διαχειρίσημοι</a:t>
            </a:r>
            <a:br>
              <a:rPr smtClean="0">
                <a:solidFill>
                  <a:schemeClr val="bg1"/>
                </a:solidFill>
              </a:rPr>
            </a:br>
            <a:endParaRPr smtClean="0">
              <a:solidFill>
                <a:schemeClr val="bg1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CAAF92A2-CC33-4458-BE6A-8A45F9DD5AF2}" type="slidenum">
              <a:rPr lang="el-GR"/>
              <a:pPr>
                <a:defRPr/>
              </a:pPr>
              <a:t>17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10" name="7 - Θέση περιεχομένου"/>
          <p:cNvSpPr txBox="1">
            <a:spLocks/>
          </p:cNvSpPr>
          <p:nvPr/>
        </p:nvSpPr>
        <p:spPr>
          <a:xfrm>
            <a:off x="642910" y="1571613"/>
            <a:ext cx="8358246" cy="1214445"/>
          </a:xfrm>
          <a:prstGeom prst="rect">
            <a:avLst/>
          </a:prstGeom>
        </p:spPr>
        <p:txBody>
          <a:bodyPr/>
          <a:lstStyle/>
          <a:p>
            <a:pPr marL="400050" indent="-400050">
              <a:spcBef>
                <a:spcPct val="20000"/>
              </a:spcBef>
              <a:defRPr/>
            </a:pPr>
            <a:endParaRPr lang="el-GR" sz="2000" b="1" dirty="0" smtClean="0">
              <a:solidFill>
                <a:srgbClr val="00708C"/>
              </a:solidFill>
              <a:latin typeface="Book Antiqua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2214554"/>
            <a:ext cx="3429023" cy="404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85992"/>
            <a:ext cx="349567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BEECEA61-8111-4520-92E7-E7D61559FB9F}" type="slidenum">
              <a:rPr lang="el-GR"/>
              <a:pPr>
                <a:defRPr/>
              </a:pPr>
              <a:t>18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10" name="7 - Θέση περιεχομένου"/>
          <p:cNvSpPr txBox="1">
            <a:spLocks/>
          </p:cNvSpPr>
          <p:nvPr/>
        </p:nvSpPr>
        <p:spPr>
          <a:xfrm>
            <a:off x="857224" y="2357430"/>
            <a:ext cx="7643866" cy="2571767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ts val="26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000" b="1" i="1" dirty="0" smtClean="0">
                <a:solidFill>
                  <a:srgbClr val="00708C"/>
                </a:solidFill>
                <a:latin typeface="Book Antiqua" pitchFamily="18" charset="0"/>
              </a:rPr>
              <a:t>Οι σφοδροί επικριτές των οικονομικών προοπτικών της χώρας μας δε λαμβάνουν επίσης υπόψη ότι υπάρχουν περιθώρια εμφάνισης γρήγορων αποτελεσμάτων αναφορικά με τη διαχείριση του δημόσιου τομέα</a:t>
            </a:r>
          </a:p>
          <a:p>
            <a:pPr marL="273050" indent="-273050">
              <a:lnSpc>
                <a:spcPts val="2000"/>
              </a:lnSpc>
              <a:spcBef>
                <a:spcPct val="20000"/>
              </a:spcBef>
              <a:defRPr/>
            </a:pPr>
            <a:endParaRPr lang="el-GR" sz="2000" b="1" i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273050" indent="-273050">
              <a:lnSpc>
                <a:spcPts val="26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000" b="1" i="1" dirty="0" smtClean="0">
                <a:solidFill>
                  <a:srgbClr val="00708C"/>
                </a:solidFill>
                <a:latin typeface="Book Antiqua" pitchFamily="18" charset="0"/>
              </a:rPr>
              <a:t>Η καταπολέμηση της φοροδιαφυγής και της σπατάλης στο δημόσιο εξυπηρετεί ταυτόχρονα 2 στόχους: Τη μείωση του ελλείμματος αλλά και την ενίσχυση της ανταγωνιστικότητας</a:t>
            </a:r>
          </a:p>
          <a:p>
            <a:pPr marL="273050" indent="-273050">
              <a:lnSpc>
                <a:spcPts val="26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000" b="1" i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sz="2000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sz="20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sz="20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14375"/>
            <a:ext cx="8929688" cy="5715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Τα περιθώρια άντλησης εσόδων από άμεσους φόρους  είναι μεγάλα εξαιτίας της εκτεταμένης φοροδιαφυγής…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BEECEA61-8111-4520-92E7-E7D61559FB9F}" type="slidenum">
              <a:rPr lang="el-GR"/>
              <a:pPr>
                <a:defRPr/>
              </a:pPr>
              <a:t>19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9" name="2 - Υπότιτλος"/>
          <p:cNvSpPr txBox="1">
            <a:spLocks/>
          </p:cNvSpPr>
          <p:nvPr/>
        </p:nvSpPr>
        <p:spPr bwMode="auto">
          <a:xfrm>
            <a:off x="4786312" y="2285992"/>
            <a:ext cx="4357688" cy="35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Έσοδα από άμεσους φόρους</a:t>
            </a: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>
              <a:solidFill>
                <a:srgbClr val="005086"/>
              </a:solidFill>
              <a:latin typeface="+mj-lt"/>
            </a:endParaRPr>
          </a:p>
        </p:txBody>
      </p:sp>
      <p:sp>
        <p:nvSpPr>
          <p:cNvPr id="14" name="2 - Υπότιτλος"/>
          <p:cNvSpPr txBox="1">
            <a:spLocks/>
          </p:cNvSpPr>
          <p:nvPr/>
        </p:nvSpPr>
        <p:spPr bwMode="auto">
          <a:xfrm>
            <a:off x="714348" y="2214554"/>
            <a:ext cx="385762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Η σύνθεση του εισοδήματος των ελληνικών νοικοκυριών διαφέρει σημαντικά από το </a:t>
            </a:r>
            <a:r>
              <a:rPr lang="el-GR" sz="1400" b="1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μ.ο</a:t>
            </a:r>
            <a:r>
              <a:rPr lang="el-GR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της ευρωζώνης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>
              <a:solidFill>
                <a:srgbClr val="005086"/>
              </a:solidFill>
              <a:latin typeface="+mj-lt"/>
            </a:endParaRP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35147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3116"/>
            <a:ext cx="34766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2 - Υπότιτλος"/>
          <p:cNvSpPr txBox="1">
            <a:spLocks/>
          </p:cNvSpPr>
          <p:nvPr/>
        </p:nvSpPr>
        <p:spPr bwMode="auto">
          <a:xfrm>
            <a:off x="0" y="1571612"/>
            <a:ext cx="9001156" cy="142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lnSpc>
                <a:spcPct val="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>
              <a:solidFill>
                <a:srgbClr val="00508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857232"/>
            <a:ext cx="8929688" cy="57151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6122D46C-3C96-4BBB-885A-830E37AD391C}" type="slidenum">
              <a:rPr lang="el-GR"/>
              <a:pPr>
                <a:defRPr/>
              </a:pPr>
              <a:t>2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9" name="7 - Θέση περιεχομένου"/>
          <p:cNvSpPr txBox="1">
            <a:spLocks/>
          </p:cNvSpPr>
          <p:nvPr/>
        </p:nvSpPr>
        <p:spPr>
          <a:xfrm>
            <a:off x="1857356" y="2214554"/>
            <a:ext cx="5786478" cy="300039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2200" b="1" dirty="0" smtClean="0">
                <a:solidFill>
                  <a:srgbClr val="00708C"/>
                </a:solidFill>
                <a:latin typeface="Book Antiqua" pitchFamily="18" charset="0"/>
              </a:rPr>
              <a:t>Τι περιλαμβάνει το πρόγραμμα </a:t>
            </a:r>
          </a:p>
          <a:p>
            <a:pPr marL="400050" indent="-400050">
              <a:lnSpc>
                <a:spcPts val="1500"/>
              </a:lnSpc>
              <a:spcBef>
                <a:spcPct val="20000"/>
              </a:spcBef>
              <a:buFont typeface="+mj-lt"/>
              <a:buAutoNum type="romanLcPeriod"/>
              <a:defRPr/>
            </a:pPr>
            <a:endParaRPr lang="el-GR" sz="2200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2200" b="1" dirty="0" smtClean="0">
                <a:solidFill>
                  <a:srgbClr val="00708C"/>
                </a:solidFill>
                <a:latin typeface="Book Antiqua" pitchFamily="18" charset="0"/>
              </a:rPr>
              <a:t>Ποιες είναι οι κύριες προκλήσεις κατά την εφαρμογή του προγράμματος</a:t>
            </a:r>
          </a:p>
          <a:p>
            <a:pPr marL="400050" indent="-400050">
              <a:lnSpc>
                <a:spcPts val="1500"/>
              </a:lnSpc>
              <a:spcBef>
                <a:spcPct val="20000"/>
              </a:spcBef>
              <a:buFont typeface="+mj-lt"/>
              <a:buAutoNum type="romanLcPeriod"/>
              <a:defRPr/>
            </a:pPr>
            <a:endParaRPr lang="el-GR" sz="2200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2200" b="1" dirty="0" smtClean="0">
                <a:solidFill>
                  <a:srgbClr val="00708C"/>
                </a:solidFill>
                <a:latin typeface="Book Antiqua" pitchFamily="18" charset="0"/>
              </a:rPr>
              <a:t>Γιατί παρά τη δυσκολία τους οι στόχοι του προγράμματος έχουν καλές πιθανότητες να υπερκαλυφθούν</a:t>
            </a:r>
            <a:endParaRPr lang="el-GR" sz="22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sz="20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85794"/>
            <a:ext cx="8929688" cy="6429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… και επίσης υψηλά είναι τα περιθώρια άντλησης επιπρόσθετων εσόδων από έμμεσους φόρους που υστερούν λόγω της εκτεταμένης παραοικονομίας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98786D70-1D87-43C6-A4C3-FE1F9A933BCB}" type="slidenum">
              <a:rPr lang="el-GR"/>
              <a:pPr>
                <a:defRPr/>
              </a:pPr>
              <a:t>20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357430"/>
            <a:ext cx="32575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34956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14375"/>
            <a:ext cx="8929688" cy="6429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Ο ελληνικός δημόσιος τομέας είναι από τους πλέον διογκωμένους στον ΟΟΣΑ και σίγουρα ο περισσότερο σπάταλος, προκαλώντας ασφυξία στον ιδιωτικό τομέα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13979306-CCFE-4786-A6C3-E133F9128C82}" type="slidenum">
              <a:rPr lang="el-GR"/>
              <a:pPr>
                <a:defRPr/>
              </a:pPr>
              <a:t>21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214554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214554"/>
            <a:ext cx="256699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Έλλειψη"/>
          <p:cNvSpPr/>
          <p:nvPr/>
        </p:nvSpPr>
        <p:spPr>
          <a:xfrm>
            <a:off x="6500826" y="4714884"/>
            <a:ext cx="428628" cy="1872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14375"/>
            <a:ext cx="8929688" cy="6429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Τόσο το ασφαλιστικό σύστημα όσο και το σύστημα υγείας είναι εξαιρετικά δαπανηρά και με αμφίβολη απόδοση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120F1B37-A59C-451C-99A2-4187F4F4A6BE}" type="slidenum">
              <a:rPr lang="el-GR"/>
              <a:pPr>
                <a:defRPr/>
              </a:pPr>
              <a:t>22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281361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86190"/>
            <a:ext cx="34385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571612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7" y="1571612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7ACC5020-70CB-4F6D-8767-41E2A19EA180}" type="slidenum">
              <a:rPr lang="el-GR"/>
              <a:pPr>
                <a:defRPr/>
              </a:pPr>
              <a:t>23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25604" name="1 - Τίτλος"/>
          <p:cNvSpPr txBox="1">
            <a:spLocks/>
          </p:cNvSpPr>
          <p:nvPr/>
        </p:nvSpPr>
        <p:spPr bwMode="auto">
          <a:xfrm>
            <a:off x="428596" y="785794"/>
            <a:ext cx="8072437" cy="5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900"/>
              </a:lnSpc>
            </a:pPr>
            <a:r>
              <a:rPr lang="el-GR" b="1" dirty="0" smtClean="0">
                <a:solidFill>
                  <a:schemeClr val="bg1"/>
                </a:solidFill>
                <a:latin typeface="Book Antiqua" pitchFamily="18" charset="0"/>
              </a:rPr>
              <a:t>Το έλλειμμα ανταγωνιστικότητας  είναι ένας ακόμη παράγοντας προβληματισμού</a:t>
            </a:r>
            <a:endParaRPr lang="el-GR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 bwMode="auto">
          <a:xfrm>
            <a:off x="1000101" y="1714500"/>
            <a:ext cx="7429552" cy="8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700" b="1" i="1" dirty="0" smtClean="0">
                <a:solidFill>
                  <a:srgbClr val="00708C"/>
                </a:solidFill>
                <a:latin typeface="+mj-lt"/>
              </a:rPr>
              <a:t>H ανταγωνιστικότητα δεν είναι μόνο θέμα κόστους αλλά κυρίως διαρθρωτικών παραγόντων</a:t>
            </a: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lnSpc>
                <a:spcPct val="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>
              <a:solidFill>
                <a:srgbClr val="005086"/>
              </a:solidFill>
              <a:latin typeface="+mj-lt"/>
            </a:endParaRP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3575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643182"/>
            <a:ext cx="32861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85794"/>
            <a:ext cx="8929688" cy="64292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Οι δυνητικοί στόχοι για επιτάχυνση των διαρθρωτικών μεταβολών είναι πολλοί και περιλαμβάνουν χρόνιες στρεβλώσεις  και διοικητικές ανεπάρκειες</a:t>
            </a:r>
            <a:r>
              <a:rPr lang="el-GR" dirty="0" smtClean="0">
                <a:solidFill>
                  <a:schemeClr val="bg1"/>
                </a:solidFill>
              </a:rPr>
              <a:t>…</a:t>
            </a:r>
            <a:endParaRPr smtClean="0">
              <a:solidFill>
                <a:schemeClr val="bg1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4945B40C-FAEC-46F3-87E7-2ECAF36BE8F8}" type="slidenum">
              <a:rPr lang="el-GR"/>
              <a:pPr>
                <a:defRPr/>
              </a:pPr>
              <a:t>24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4956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285992"/>
            <a:ext cx="349567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857232"/>
            <a:ext cx="8929688" cy="57151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lang="el-GR" dirty="0" smtClean="0">
                <a:solidFill>
                  <a:schemeClr val="bg1"/>
                </a:solidFill>
              </a:rPr>
              <a:t>…</a:t>
            </a:r>
            <a:r>
              <a:rPr smtClean="0">
                <a:solidFill>
                  <a:schemeClr val="bg1"/>
                </a:solidFill>
              </a:rPr>
              <a:t>αλλά και ιδιοσυγκρασίες των ελληνικών παραγωγικών δομών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4945B40C-FAEC-46F3-87E7-2ECAF36BE8F8}" type="slidenum">
              <a:rPr lang="el-GR"/>
              <a:pPr>
                <a:defRPr/>
              </a:pPr>
              <a:t>25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1500174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428736"/>
            <a:ext cx="3214710" cy="287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357694"/>
            <a:ext cx="4929222" cy="184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85794"/>
            <a:ext cx="8929688" cy="71439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Γιατί τα επιτοκιακά περιθώρια των ελληνικών ομολόγων παραμένουν σε τόσο υψηλά επίπεδα?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400F41F1-2617-401A-9301-E942B33169D6}" type="slidenum">
              <a:rPr lang="el-GR"/>
              <a:pPr>
                <a:defRPr/>
              </a:pPr>
              <a:t>26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3"/>
            <a:ext cx="790577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 - Θέση περιεχομένου"/>
          <p:cNvSpPr txBox="1">
            <a:spLocks/>
          </p:cNvSpPr>
          <p:nvPr/>
        </p:nvSpPr>
        <p:spPr>
          <a:xfrm>
            <a:off x="357158" y="1571613"/>
            <a:ext cx="8643998" cy="121444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1700" b="1" i="1" dirty="0" smtClean="0">
                <a:solidFill>
                  <a:srgbClr val="00708C"/>
                </a:solidFill>
                <a:latin typeface="Book Antiqua" pitchFamily="18" charset="0"/>
              </a:rPr>
              <a:t>Οι αγορές δεν έχουν ακόμη πεισθεί</a:t>
            </a:r>
          </a:p>
          <a:p>
            <a:pPr marL="342900" indent="-34290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1700" b="1" i="1" dirty="0" smtClean="0">
                <a:solidFill>
                  <a:srgbClr val="00708C"/>
                </a:solidFill>
                <a:latin typeface="Book Antiqua" pitchFamily="18" charset="0"/>
              </a:rPr>
              <a:t>Οι αγοραίες αποτιμήσεις είναι προβληματικές εξαιτίας των αναιμικών συναλλαγών</a:t>
            </a:r>
          </a:p>
          <a:p>
            <a:pPr marL="342900" indent="-34290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1700" b="1" i="1" dirty="0" smtClean="0">
                <a:solidFill>
                  <a:srgbClr val="00708C"/>
                </a:solidFill>
                <a:latin typeface="Book Antiqua" pitchFamily="18" charset="0"/>
              </a:rPr>
              <a:t>Η ελληνική κρίση τείνει να μετατραπεί σε μια διεθνή κρίση δημοσίου χρέους</a:t>
            </a:r>
            <a:endParaRPr lang="en-US" sz="1700" b="1" i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defRPr/>
            </a:pPr>
            <a:endParaRPr lang="el-GR" sz="2000" b="1" dirty="0" smtClean="0">
              <a:solidFill>
                <a:srgbClr val="00708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11" name="10 - Εικόνα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8992" y="2428868"/>
            <a:ext cx="2000264" cy="13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714348" y="521495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i="1" u="sng" dirty="0" smtClean="0">
                <a:solidFill>
                  <a:srgbClr val="055C83"/>
                </a:solidFill>
              </a:rPr>
              <a:t>Δ/ση Οικονομικής Ανάλυσης  Εθνικής Τράπεζας,</a:t>
            </a:r>
          </a:p>
          <a:p>
            <a:r>
              <a:rPr lang="el-GR" sz="900" i="1" dirty="0" smtClean="0">
                <a:solidFill>
                  <a:srgbClr val="055C83"/>
                </a:solidFill>
              </a:rPr>
              <a:t>Αιόλου 86, Αθήνα 10232</a:t>
            </a:r>
          </a:p>
          <a:p>
            <a:r>
              <a:rPr lang="el-GR" sz="900" i="1" dirty="0" err="1" smtClean="0">
                <a:solidFill>
                  <a:srgbClr val="055C83"/>
                </a:solidFill>
              </a:rPr>
              <a:t>Τηλ</a:t>
            </a:r>
            <a:r>
              <a:rPr lang="en-US" sz="900" i="1" dirty="0" smtClean="0">
                <a:solidFill>
                  <a:srgbClr val="055C83"/>
                </a:solidFill>
              </a:rPr>
              <a:t>: 210 334 1522, 210 3341645</a:t>
            </a:r>
            <a:endParaRPr lang="el-GR" sz="900" i="1" dirty="0">
              <a:solidFill>
                <a:srgbClr val="055C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857232"/>
            <a:ext cx="8929688" cy="57151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Οι απαιτήσεις του προγράμματος είναι ιδιαίτερα υψηλές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6122D46C-3C96-4BBB-885A-830E37AD391C}" type="slidenum">
              <a:rPr lang="el-GR"/>
              <a:pPr>
                <a:defRPr/>
              </a:pPr>
              <a:t>3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45656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Έλλειψη"/>
          <p:cNvSpPr/>
          <p:nvPr/>
        </p:nvSpPr>
        <p:spPr>
          <a:xfrm>
            <a:off x="8286776" y="3429000"/>
            <a:ext cx="571504" cy="28575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643182"/>
            <a:ext cx="40719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Έλλειψη"/>
          <p:cNvSpPr/>
          <p:nvPr/>
        </p:nvSpPr>
        <p:spPr>
          <a:xfrm>
            <a:off x="7572396" y="4071942"/>
            <a:ext cx="571504" cy="28575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85814"/>
            <a:ext cx="8929688" cy="64292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Η αξία των μέτρων υπερβαίνει το 16% του ΑΕΠ εκ των οποίων περισσότερα από 7</a:t>
            </a:r>
            <a:r>
              <a:rPr lang="el-GR" dirty="0" smtClean="0">
                <a:solidFill>
                  <a:schemeClr val="bg1"/>
                </a:solidFill>
              </a:rPr>
              <a:t>½</a:t>
            </a:r>
            <a:r>
              <a:rPr smtClean="0">
                <a:solidFill>
                  <a:schemeClr val="bg1"/>
                </a:solidFill>
              </a:rPr>
              <a:t>%  λαμβάνονται το 2010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27E4832A-11B3-4965-B2D8-6175FF9D25A5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4286280" cy="274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7 - Θέση περιεχομένου"/>
          <p:cNvSpPr txBox="1">
            <a:spLocks/>
          </p:cNvSpPr>
          <p:nvPr/>
        </p:nvSpPr>
        <p:spPr>
          <a:xfrm>
            <a:off x="5214942" y="1928802"/>
            <a:ext cx="3786214" cy="414340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1600" b="1" dirty="0" smtClean="0">
                <a:solidFill>
                  <a:srgbClr val="00708C"/>
                </a:solidFill>
                <a:latin typeface="Book Antiqua" pitchFamily="18" charset="0"/>
              </a:rPr>
              <a:t>Αύξηση ΦΠΑ και ειδικών φόρων κατανάλωσης (2.3% ΑΕΠ)</a:t>
            </a:r>
          </a:p>
          <a:p>
            <a:pPr marL="400050" indent="-400050">
              <a:lnSpc>
                <a:spcPts val="900"/>
              </a:lnSpc>
              <a:spcBef>
                <a:spcPct val="20000"/>
              </a:spcBef>
              <a:buFont typeface="+mj-lt"/>
              <a:buAutoNum type="romanLcPeriod"/>
              <a:defRPr/>
            </a:pPr>
            <a:endParaRPr lang="el-GR" sz="1600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lnSpc>
                <a:spcPts val="1700"/>
              </a:lnSpc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1600" b="1" dirty="0" smtClean="0">
                <a:solidFill>
                  <a:srgbClr val="00708C"/>
                </a:solidFill>
                <a:latin typeface="Book Antiqua" pitchFamily="18" charset="0"/>
              </a:rPr>
              <a:t>Περικοπές σε επιδόματα και μισθούς δημοσίου τομέα (1.4 % ΑΕΠ)</a:t>
            </a:r>
          </a:p>
          <a:p>
            <a:pPr marL="400050" indent="-400050">
              <a:lnSpc>
                <a:spcPts val="900"/>
              </a:lnSpc>
              <a:spcBef>
                <a:spcPct val="20000"/>
              </a:spcBef>
              <a:buFont typeface="+mj-lt"/>
              <a:buAutoNum type="romanLcPeriod"/>
              <a:defRPr/>
            </a:pPr>
            <a:endParaRPr lang="el-GR" sz="1600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lnSpc>
                <a:spcPts val="1700"/>
              </a:lnSpc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1600" b="1" dirty="0" smtClean="0">
                <a:solidFill>
                  <a:srgbClr val="00708C"/>
                </a:solidFill>
                <a:latin typeface="Book Antiqua" pitchFamily="18" charset="0"/>
              </a:rPr>
              <a:t>Περικοπή 13ης και 14ης σύνταξης και αντικατάστασή της με επίδομα για τα άτομα με χαμηλότερες συντάξεις (0.9% ΑΕΠ)</a:t>
            </a:r>
          </a:p>
          <a:p>
            <a:pPr marL="400050" indent="-400050">
              <a:lnSpc>
                <a:spcPts val="900"/>
              </a:lnSpc>
              <a:spcBef>
                <a:spcPct val="20000"/>
              </a:spcBef>
              <a:buFont typeface="+mj-lt"/>
              <a:buAutoNum type="romanLcPeriod"/>
              <a:defRPr/>
            </a:pPr>
            <a:endParaRPr lang="el-GR" sz="1600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lnSpc>
                <a:spcPts val="900"/>
              </a:lnSpc>
              <a:spcBef>
                <a:spcPct val="20000"/>
              </a:spcBef>
              <a:buFont typeface="+mj-lt"/>
              <a:buAutoNum type="romanLcPeriod"/>
              <a:defRPr/>
            </a:pPr>
            <a:endParaRPr lang="el-GR" sz="1600" b="1" dirty="0" smtClean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defRPr/>
            </a:pPr>
            <a:endParaRPr lang="el-GR" sz="20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2 - Υπότιτλος"/>
          <p:cNvSpPr txBox="1">
            <a:spLocks/>
          </p:cNvSpPr>
          <p:nvPr/>
        </p:nvSpPr>
        <p:spPr bwMode="auto">
          <a:xfrm>
            <a:off x="5072066" y="2000240"/>
            <a:ext cx="38576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1588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600" b="1" i="1" u="sng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Βασικά δημοσιονομικά μέτρα 2010</a:t>
            </a:r>
            <a:endParaRPr lang="el-GR" sz="1600" b="1" i="1" u="sng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14375"/>
            <a:ext cx="8929688" cy="5715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Η οικονομική πολιτική προσπαθεί να συμβιβάσει 2 φαινομενικά ασύμβατους στόχους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smtClean="0">
                <a:solidFill>
                  <a:schemeClr val="bg1"/>
                </a:solidFill>
              </a:rPr>
              <a:t> </a:t>
            </a:r>
            <a:r>
              <a:rPr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Λιτότητα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 </a:t>
            </a:r>
            <a:r>
              <a:rPr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Οικονομική Ανάπτυξη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1E721FBE-F24D-43CF-AEA9-5ABFD1378666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10" name="7 - Θέση περιεχομένου"/>
          <p:cNvSpPr txBox="1">
            <a:spLocks/>
          </p:cNvSpPr>
          <p:nvPr/>
        </p:nvSpPr>
        <p:spPr>
          <a:xfrm>
            <a:off x="857224" y="2000240"/>
            <a:ext cx="7429500" cy="381158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l-GR" b="1" i="1" dirty="0">
                <a:solidFill>
                  <a:srgbClr val="00708C"/>
                </a:solidFill>
                <a:latin typeface="Book Antiqua" pitchFamily="18" charset="0"/>
              </a:rPr>
              <a:t>Η επιτυχία του Προγράμματος συναρτάται από </a:t>
            </a:r>
            <a:r>
              <a:rPr lang="el-GR" b="1" i="1" dirty="0" smtClean="0">
                <a:solidFill>
                  <a:srgbClr val="00708C"/>
                </a:solidFill>
                <a:latin typeface="Book Antiqua" pitchFamily="18" charset="0"/>
              </a:rPr>
              <a:t>την ταυτόχρονη </a:t>
            </a:r>
            <a:r>
              <a:rPr lang="el-GR" b="1" i="1" dirty="0">
                <a:solidFill>
                  <a:srgbClr val="00708C"/>
                </a:solidFill>
                <a:latin typeface="Book Antiqua" pitchFamily="18" charset="0"/>
              </a:rPr>
              <a:t>επίτευξη των ακόλουθων </a:t>
            </a:r>
            <a:r>
              <a:rPr lang="el-GR" b="1" i="1" dirty="0" smtClean="0">
                <a:solidFill>
                  <a:srgbClr val="00708C"/>
                </a:solidFill>
                <a:latin typeface="Book Antiqua" pitchFamily="18" charset="0"/>
              </a:rPr>
              <a:t>δύο </a:t>
            </a:r>
            <a:r>
              <a:rPr lang="el-GR" b="1" i="1" dirty="0">
                <a:solidFill>
                  <a:srgbClr val="00708C"/>
                </a:solidFill>
                <a:latin typeface="Book Antiqua" pitchFamily="18" charset="0"/>
              </a:rPr>
              <a:t>στόχων</a:t>
            </a:r>
            <a:r>
              <a:rPr lang="en-US" b="1" i="1" dirty="0">
                <a:solidFill>
                  <a:srgbClr val="00708C"/>
                </a:solidFill>
                <a:latin typeface="Book Antiqua" pitchFamily="18" charset="0"/>
              </a:rPr>
              <a:t>:</a:t>
            </a:r>
            <a:endParaRPr lang="el-GR" b="1" i="1" dirty="0">
              <a:solidFill>
                <a:srgbClr val="00708C"/>
              </a:solidFill>
              <a:latin typeface="Book Antiqua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2000" b="1" dirty="0">
                <a:solidFill>
                  <a:srgbClr val="00708C"/>
                </a:solidFill>
                <a:latin typeface="Book Antiqua" pitchFamily="18" charset="0"/>
              </a:rPr>
              <a:t>Την ταχεία μείωση του </a:t>
            </a:r>
            <a:r>
              <a:rPr lang="el-GR" sz="2000" b="1" dirty="0" err="1">
                <a:solidFill>
                  <a:srgbClr val="00708C"/>
                </a:solidFill>
                <a:latin typeface="Book Antiqua" pitchFamily="18" charset="0"/>
              </a:rPr>
              <a:t>δημ</a:t>
            </a:r>
            <a:r>
              <a:rPr lang="el-GR" sz="2000" b="1" dirty="0">
                <a:solidFill>
                  <a:srgbClr val="00708C"/>
                </a:solidFill>
                <a:latin typeface="Book Antiqua" pitchFamily="18" charset="0"/>
              </a:rPr>
              <a:t>/κου ελλείμματος με την εφαρμογή ε</a:t>
            </a:r>
            <a:r>
              <a:rPr lang="el-GR" sz="2000" b="1" dirty="0" err="1">
                <a:solidFill>
                  <a:srgbClr val="00708C"/>
                </a:solidFill>
                <a:latin typeface="Book Antiqua" pitchFamily="18" charset="0"/>
              </a:rPr>
              <a:t>νός</a:t>
            </a:r>
            <a:r>
              <a:rPr lang="el-GR" sz="2000" b="1" dirty="0">
                <a:solidFill>
                  <a:srgbClr val="00708C"/>
                </a:solidFill>
                <a:latin typeface="Book Antiqua" pitchFamily="18" charset="0"/>
              </a:rPr>
              <a:t> </a:t>
            </a:r>
            <a:r>
              <a:rPr lang="el-GR" sz="2000" b="1" dirty="0" err="1">
                <a:solidFill>
                  <a:srgbClr val="00708C"/>
                </a:solidFill>
                <a:latin typeface="Book Antiqua" pitchFamily="18" charset="0"/>
              </a:rPr>
              <a:t>εμπροσθοβαρούς</a:t>
            </a:r>
            <a:r>
              <a:rPr lang="el-GR" sz="2000" b="1" dirty="0">
                <a:solidFill>
                  <a:srgbClr val="00708C"/>
                </a:solidFill>
                <a:latin typeface="Book Antiqua" pitchFamily="18" charset="0"/>
              </a:rPr>
              <a:t> προγράμματος λιτότητας </a:t>
            </a: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sz="20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l-GR" sz="2000" b="1" dirty="0">
                <a:solidFill>
                  <a:srgbClr val="00708C"/>
                </a:solidFill>
                <a:latin typeface="Book Antiqua" pitchFamily="18" charset="0"/>
              </a:rPr>
              <a:t>Την όσο το δυνατό ταχύτερη </a:t>
            </a:r>
            <a:r>
              <a:rPr lang="el-GR" sz="2000" b="1" dirty="0" smtClean="0">
                <a:solidFill>
                  <a:srgbClr val="00708C"/>
                </a:solidFill>
                <a:latin typeface="Book Antiqua" pitchFamily="18" charset="0"/>
              </a:rPr>
              <a:t>επαναφορά της </a:t>
            </a:r>
            <a:r>
              <a:rPr lang="el-GR" sz="2000" b="1" dirty="0">
                <a:solidFill>
                  <a:srgbClr val="00708C"/>
                </a:solidFill>
                <a:latin typeface="Book Antiqua" pitchFamily="18" charset="0"/>
              </a:rPr>
              <a:t>οικονομίας σε αναπτυξιακή </a:t>
            </a:r>
            <a:r>
              <a:rPr lang="el-GR" sz="2000" b="1" dirty="0" smtClean="0">
                <a:solidFill>
                  <a:srgbClr val="00708C"/>
                </a:solidFill>
                <a:latin typeface="Book Antiqua" pitchFamily="18" charset="0"/>
              </a:rPr>
              <a:t>τροχιά</a:t>
            </a:r>
            <a:endParaRPr lang="el-GR" sz="2000" b="1" dirty="0">
              <a:solidFill>
                <a:srgbClr val="00708C"/>
              </a:solidFill>
              <a:latin typeface="Book Antiqua" pitchFamily="18" charset="0"/>
            </a:endParaRPr>
          </a:p>
          <a:p>
            <a:pPr marL="400050" indent="-400050">
              <a:spcBef>
                <a:spcPct val="20000"/>
              </a:spcBef>
              <a:buFont typeface="+mj-lt"/>
              <a:buAutoNum type="romanLcPeriod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14356"/>
            <a:ext cx="8929688" cy="64294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Οι διαρθρωτικές μεταβολές ενισχύουν την ικανότητα της οικονομίας να παράγει, να αποταμιεύει και να εξάγει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1E721FBE-F24D-43CF-AEA9-5ABFD1378666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6" name="5 - TextBox"/>
          <p:cNvSpPr txBox="1"/>
          <p:nvPr/>
        </p:nvSpPr>
        <p:spPr>
          <a:xfrm>
            <a:off x="357158" y="1643050"/>
            <a:ext cx="4297333" cy="1714512"/>
          </a:xfrm>
          <a:prstGeom prst="rect">
            <a:avLst/>
          </a:prstGeom>
          <a:noFill/>
        </p:spPr>
        <p:txBody>
          <a:bodyPr lIns="108000" rIns="72000" anchor="ctr">
            <a:normAutofit/>
          </a:bodyPr>
          <a:lstStyle/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l-GR" sz="1500" b="1" i="1" u="sng" dirty="0">
                <a:solidFill>
                  <a:srgbClr val="055C83"/>
                </a:solidFill>
                <a:latin typeface="Arial" pitchFamily="34" charset="0"/>
                <a:cs typeface="Arial" pitchFamily="34" charset="0"/>
              </a:rPr>
              <a:t>Επιχειρηματικό  περιβάλλον </a:t>
            </a:r>
            <a:endParaRPr lang="el-GR" sz="1500" b="1" i="1" u="sng" dirty="0" smtClean="0">
              <a:solidFill>
                <a:srgbClr val="055C83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algn="l">
              <a:defRPr/>
            </a:pP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περαιτέρω απελευθέρωση του ιδιωτικού τομέα της επιχειρηματικότητας και των επενδύσεων</a:t>
            </a:r>
            <a:endParaRPr lang="el-GR" sz="15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US" sz="1500" b="1" i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714876" y="4429132"/>
            <a:ext cx="3571900" cy="1357322"/>
          </a:xfrm>
          <a:prstGeom prst="rect">
            <a:avLst/>
          </a:prstGeom>
          <a:noFill/>
        </p:spPr>
        <p:txBody>
          <a:bodyPr lIns="108000" rIns="72000" anchor="ctr">
            <a:normAutofit/>
          </a:bodyPr>
          <a:lstStyle/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l-GR" sz="1600" b="1" i="1" u="sng" dirty="0" smtClean="0">
                <a:solidFill>
                  <a:srgbClr val="055C83"/>
                </a:solidFill>
                <a:latin typeface="Arial" pitchFamily="34" charset="0"/>
                <a:cs typeface="Arial" pitchFamily="34" charset="0"/>
              </a:rPr>
              <a:t>Σύστημα δημόσιας υγείας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σημαντική εξοικονόμηση πόρων από ορθολογική διαχείριση </a:t>
            </a:r>
            <a:r>
              <a:rPr lang="en-US" sz="15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ισοδύναμη με τουλάχιστο 1.5 ποσοστιαίες μονάδες του ΑΕΠ ετησίως</a:t>
            </a:r>
            <a:r>
              <a:rPr lang="en-US" sz="15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)</a:t>
            </a:r>
            <a:endParaRPr lang="en-US" sz="1500" i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714876" y="1571612"/>
            <a:ext cx="3832227" cy="2071702"/>
          </a:xfrm>
          <a:prstGeom prst="rect">
            <a:avLst/>
          </a:prstGeom>
          <a:noFill/>
        </p:spPr>
        <p:txBody>
          <a:bodyPr lIns="108000" rIns="72000" anchor="ctr">
            <a:normAutofit/>
          </a:bodyPr>
          <a:lstStyle/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l-GR" sz="1500" b="1" i="1" u="sng" dirty="0">
                <a:solidFill>
                  <a:srgbClr val="055C83"/>
                </a:solidFill>
                <a:latin typeface="Arial" pitchFamily="34" charset="0"/>
                <a:cs typeface="Arial" pitchFamily="34" charset="0"/>
              </a:rPr>
              <a:t>Φορολογική μεταρρύθμιση</a:t>
            </a:r>
            <a:r>
              <a:rPr lang="en-US" sz="1500" b="1" i="1" u="sng" dirty="0">
                <a:solidFill>
                  <a:srgbClr val="055C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sz="1500" b="1" i="1" u="sng" dirty="0">
                <a:solidFill>
                  <a:srgbClr val="055C83"/>
                </a:solidFill>
                <a:cs typeface="Arial" pitchFamily="34" charset="0"/>
              </a:rPr>
              <a:t>αντιμετώπιση φοροδιαφυγής </a:t>
            </a:r>
            <a:endParaRPr lang="el-GR" sz="1500" b="1" i="1" u="sng" dirty="0" smtClean="0">
              <a:solidFill>
                <a:srgbClr val="055C83"/>
              </a:solidFill>
              <a:cs typeface="Arial" pitchFamily="34" charset="0"/>
            </a:endParaRPr>
          </a:p>
          <a:p>
            <a:pPr marL="177800" algn="l">
              <a:defRPr/>
            </a:pP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η </a:t>
            </a:r>
            <a:r>
              <a:rPr lang="el-GR" sz="15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απόκλιση των φορολογικών εσόδων από τον </a:t>
            </a:r>
            <a:r>
              <a:rPr lang="el-GR" sz="1500" i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μ.ο</a:t>
            </a:r>
            <a:r>
              <a:rPr lang="el-GR" sz="15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της ΕΕ </a:t>
            </a: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ανερχόταν σε </a:t>
            </a:r>
            <a:r>
              <a:rPr lang="el-GR" sz="15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ποσοστιαίες μονάδες του </a:t>
            </a: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ΑΕΠ το 2010</a:t>
            </a:r>
            <a:endParaRPr lang="en-US" sz="15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57158" y="2857496"/>
            <a:ext cx="3857652" cy="1000132"/>
          </a:xfrm>
          <a:prstGeom prst="rect">
            <a:avLst/>
          </a:prstGeom>
          <a:noFill/>
        </p:spPr>
        <p:txBody>
          <a:bodyPr lIns="108000" rIns="72000" anchor="ctr">
            <a:normAutofit fontScale="92500"/>
          </a:bodyPr>
          <a:lstStyle/>
          <a:p>
            <a:pPr>
              <a:defRPr/>
            </a:pPr>
            <a:endParaRPr lang="el-GR" sz="1500" b="1" i="1" u="sng" dirty="0" smtClean="0">
              <a:solidFill>
                <a:srgbClr val="055C83"/>
              </a:solidFill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l-GR" sz="1600" b="1" i="1" u="sng" dirty="0" smtClean="0">
                <a:solidFill>
                  <a:srgbClr val="055C83"/>
                </a:solidFill>
                <a:cs typeface="Arial" pitchFamily="34" charset="0"/>
              </a:rPr>
              <a:t>Εκσυγχρονισμός δημόσιας διοίκησης</a:t>
            </a:r>
          </a:p>
          <a:p>
            <a:pPr marL="177800" indent="-177800">
              <a:defRPr/>
            </a:pPr>
            <a:r>
              <a:rPr lang="el-GR" sz="16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 μείωση ρόλου του κράτους</a:t>
            </a:r>
            <a:endParaRPr lang="en-US" sz="1600" i="1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marL="180975" indent="-180975">
              <a:defRPr/>
            </a:pPr>
            <a:r>
              <a:rPr lang="en-US" sz="1600" dirty="0" smtClean="0">
                <a:solidFill>
                  <a:srgbClr val="055C83"/>
                </a:solidFill>
                <a:cs typeface="Arial" pitchFamily="34" charset="0"/>
              </a:rPr>
              <a:t>	</a:t>
            </a:r>
            <a:endParaRPr lang="el-GR" sz="1500" b="1" i="1" u="sng" dirty="0" smtClean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57158" y="4071942"/>
            <a:ext cx="3643338" cy="928694"/>
          </a:xfrm>
          <a:prstGeom prst="rect">
            <a:avLst/>
          </a:prstGeom>
          <a:noFill/>
        </p:spPr>
        <p:txBody>
          <a:bodyPr lIns="108000" rIns="72000" anchor="ctr">
            <a:normAutofit/>
          </a:bodyPr>
          <a:lstStyle/>
          <a:p>
            <a:pPr marL="177800" indent="-177800" algn="l">
              <a:buFont typeface="Arial" pitchFamily="34" charset="0"/>
              <a:buChar char="•"/>
              <a:defRPr/>
            </a:pPr>
            <a:r>
              <a:rPr lang="el-GR" sz="1500" b="1" i="1" u="sng" dirty="0" smtClean="0">
                <a:solidFill>
                  <a:srgbClr val="055C83"/>
                </a:solidFill>
                <a:cs typeface="Arial" pitchFamily="34" charset="0"/>
              </a:rPr>
              <a:t>Αγορά </a:t>
            </a:r>
            <a:r>
              <a:rPr lang="el-GR" sz="1500" b="1" i="1" u="sng" dirty="0">
                <a:solidFill>
                  <a:srgbClr val="055C83"/>
                </a:solidFill>
                <a:cs typeface="Arial" pitchFamily="34" charset="0"/>
              </a:rPr>
              <a:t>εργασίας</a:t>
            </a:r>
            <a:r>
              <a:rPr lang="en-US" sz="1500" b="1" i="1" u="sng" dirty="0">
                <a:solidFill>
                  <a:srgbClr val="055C83"/>
                </a:solidFill>
                <a:cs typeface="Arial" pitchFamily="34" charset="0"/>
              </a:rPr>
              <a:t> </a:t>
            </a:r>
            <a:endParaRPr lang="el-GR" sz="1500" b="1" i="1" u="sng" dirty="0" smtClean="0">
              <a:solidFill>
                <a:srgbClr val="055C83"/>
              </a:solidFill>
              <a:cs typeface="Arial" pitchFamily="34" charset="0"/>
            </a:endParaRPr>
          </a:p>
          <a:p>
            <a:pPr marL="177800" indent="-177800">
              <a:defRPr/>
            </a:pPr>
            <a:r>
              <a:rPr lang="el-GR" sz="1500" b="1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l-GR" sz="1400" b="1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  </a:t>
            </a: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μεγαλύτερη </a:t>
            </a:r>
            <a:r>
              <a:rPr lang="el-GR" sz="1500" i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ευελιξία στους </a:t>
            </a:r>
            <a:r>
              <a:rPr lang="el-GR" sz="15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μισθούς</a:t>
            </a:r>
          </a:p>
          <a:p>
            <a:pPr marL="177800" indent="-177800">
              <a:defRPr/>
            </a:pPr>
            <a:endParaRPr lang="en-US" sz="1500" i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714876" y="3429000"/>
            <a:ext cx="3714776" cy="1071570"/>
          </a:xfrm>
          <a:prstGeom prst="rect">
            <a:avLst/>
          </a:prstGeom>
          <a:noFill/>
        </p:spPr>
        <p:txBody>
          <a:bodyPr lIns="108000" rIns="72000" anchor="ctr">
            <a:normAutofit fontScale="92500" lnSpcReduction="20000"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l-GR" sz="1600" b="1" i="1" u="sng" dirty="0" smtClean="0">
                <a:solidFill>
                  <a:srgbClr val="055C83"/>
                </a:solidFill>
                <a:cs typeface="Arial" pitchFamily="34" charset="0"/>
              </a:rPr>
              <a:t>Συνταξιοδοτικό </a:t>
            </a:r>
            <a:r>
              <a:rPr lang="en-US" sz="1600" b="1" i="1" u="sng" dirty="0" smtClean="0">
                <a:solidFill>
                  <a:srgbClr val="055C83"/>
                </a:solidFill>
                <a:cs typeface="Arial" pitchFamily="34" charset="0"/>
              </a:rPr>
              <a:t> </a:t>
            </a:r>
            <a:endParaRPr lang="el-GR" sz="1600" b="1" i="1" dirty="0" smtClean="0">
              <a:solidFill>
                <a:srgbClr val="055C83"/>
              </a:solidFill>
              <a:cs typeface="Arial" pitchFamily="34" charset="0"/>
            </a:endParaRPr>
          </a:p>
          <a:p>
            <a:pPr marL="177800" indent="-177800">
              <a:defRPr/>
            </a:pPr>
            <a:r>
              <a:rPr lang="el-GR" sz="1600" b="1" i="1" dirty="0" smtClean="0">
                <a:solidFill>
                  <a:srgbClr val="055C83"/>
                </a:solidFill>
                <a:cs typeface="Arial" pitchFamily="34" charset="0"/>
              </a:rPr>
              <a:t>    </a:t>
            </a:r>
            <a:r>
              <a:rPr lang="el-GR" sz="1600" i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μεταρρύθμιση προκειμένου να αμβλυνθούν σημαντικά οι δημοσιονομικές πιέσεις από τη γήρανση του πληθυσμού</a:t>
            </a:r>
            <a:endParaRPr lang="en-US" sz="1600" i="1" u="sng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en-US" sz="15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857232"/>
            <a:ext cx="8929688" cy="57151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Η έμπρακτη δέσμευση των εταίρων μας στην ΕΕ και του ΔΝΤ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2292136C-7BD2-422A-B306-7834A9B5CA1F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sp>
        <p:nvSpPr>
          <p:cNvPr id="12" name="2 - Υπότιτλος"/>
          <p:cNvSpPr txBox="1">
            <a:spLocks/>
          </p:cNvSpPr>
          <p:nvPr/>
        </p:nvSpPr>
        <p:spPr bwMode="auto">
          <a:xfrm>
            <a:off x="5286348" y="3500443"/>
            <a:ext cx="38576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1588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400" b="1" i="1" dirty="0" smtClean="0">
                <a:solidFill>
                  <a:srgbClr val="055C83"/>
                </a:solidFill>
                <a:latin typeface="+mj-lt"/>
              </a:rPr>
              <a:t>Διάρθρωση κατόχων κρατικού χρέους</a:t>
            </a:r>
          </a:p>
          <a:p>
            <a:pPr marL="271463" indent="1588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000" b="1" i="1" dirty="0" smtClean="0">
                <a:solidFill>
                  <a:srgbClr val="055C83"/>
                </a:solidFill>
                <a:latin typeface="+mj-lt"/>
              </a:rPr>
              <a:t> (% ΑΕΠ κάθε χώρας, και σύνολο σε δις ευρώ)</a:t>
            </a:r>
            <a:endParaRPr lang="el-GR" sz="1000" b="1" i="1" dirty="0">
              <a:solidFill>
                <a:srgbClr val="055C83"/>
              </a:solidFill>
              <a:latin typeface="+mj-lt"/>
            </a:endParaRPr>
          </a:p>
        </p:txBody>
      </p:sp>
      <p:sp>
        <p:nvSpPr>
          <p:cNvPr id="13" name="2 - Υπότιτλος"/>
          <p:cNvSpPr txBox="1">
            <a:spLocks/>
          </p:cNvSpPr>
          <p:nvPr/>
        </p:nvSpPr>
        <p:spPr bwMode="auto">
          <a:xfrm>
            <a:off x="0" y="1500174"/>
            <a:ext cx="38576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400" b="1" i="1" dirty="0" smtClean="0">
                <a:solidFill>
                  <a:srgbClr val="055C83"/>
                </a:solidFill>
                <a:latin typeface="+mj-lt"/>
              </a:rPr>
              <a:t>Χρηματοδότηση από το πρόγραμμα ΕΕ/ΔΝΤ και δανειακές ανάγκες τις χώρας</a:t>
            </a:r>
          </a:p>
          <a:p>
            <a:pPr marL="27146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600" b="1" i="1" dirty="0">
              <a:solidFill>
                <a:srgbClr val="055C83"/>
              </a:solidFill>
              <a:latin typeface="+mj-lt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5004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2 - Υπότιτλος"/>
          <p:cNvSpPr txBox="1">
            <a:spLocks/>
          </p:cNvSpPr>
          <p:nvPr/>
        </p:nvSpPr>
        <p:spPr bwMode="auto">
          <a:xfrm>
            <a:off x="428596" y="4143380"/>
            <a:ext cx="378621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400" b="1" i="1" dirty="0" smtClean="0">
                <a:solidFill>
                  <a:srgbClr val="055C83"/>
                </a:solidFill>
                <a:latin typeface="+mj-lt"/>
              </a:rPr>
              <a:t>Συνολικές αγορές χρεογράφων από την  ΕΚΤ</a:t>
            </a:r>
          </a:p>
          <a:p>
            <a:pPr marL="27146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600" b="1" i="1" dirty="0">
              <a:solidFill>
                <a:srgbClr val="055C83"/>
              </a:solidFill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4224359"/>
            <a:ext cx="3429024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781446"/>
            <a:ext cx="34194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00240"/>
            <a:ext cx="3619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642918"/>
            <a:ext cx="8929688" cy="5715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Η επανάκτηση της αναπτυξιακής δυναμικής της ελληνικής οικονομίας είναι μια κρίσιμη παράμετρος όχι μόνο για κοινωνικούς λόγους αλλά και για την επαναφορά του χρέους σε πτωτική τροχιά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74659F38-7E46-43E1-9F47-62E582BAD676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428868"/>
            <a:ext cx="31543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- Ευθύγραμμο βέλος σύνδεσης"/>
          <p:cNvCxnSpPr/>
          <p:nvPr/>
        </p:nvCxnSpPr>
        <p:spPr>
          <a:xfrm rot="5400000">
            <a:off x="6575037" y="4997863"/>
            <a:ext cx="214314" cy="76984"/>
          </a:xfrm>
          <a:prstGeom prst="straightConnector1">
            <a:avLst/>
          </a:prstGeom>
          <a:ln w="15875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5072066" y="5214950"/>
            <a:ext cx="3214710" cy="600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1100" i="1" dirty="0" smtClean="0">
                <a:solidFill>
                  <a:srgbClr val="005C7C"/>
                </a:solidFill>
              </a:rPr>
              <a:t>Πραγματικό Επιτόκιο </a:t>
            </a:r>
            <a:r>
              <a:rPr lang="en-US" sz="1100" i="1" dirty="0" smtClean="0">
                <a:solidFill>
                  <a:srgbClr val="005C7C"/>
                </a:solidFill>
              </a:rPr>
              <a:t>: </a:t>
            </a:r>
            <a:r>
              <a:rPr lang="el-GR" sz="1100" i="1" dirty="0" smtClean="0">
                <a:solidFill>
                  <a:srgbClr val="005C7C"/>
                </a:solidFill>
              </a:rPr>
              <a:t>3,5%=</a:t>
            </a:r>
            <a:endParaRPr lang="en-US" sz="1100" i="1" dirty="0" smtClean="0">
              <a:solidFill>
                <a:srgbClr val="005C7C"/>
              </a:solidFill>
            </a:endParaRPr>
          </a:p>
          <a:p>
            <a:r>
              <a:rPr lang="el-GR" sz="1100" i="1" dirty="0" smtClean="0">
                <a:solidFill>
                  <a:srgbClr val="005C7C"/>
                </a:solidFill>
              </a:rPr>
              <a:t>3,7% (</a:t>
            </a:r>
            <a:r>
              <a:rPr lang="en-US" sz="1100" i="1" dirty="0" smtClean="0">
                <a:solidFill>
                  <a:srgbClr val="005C7C"/>
                </a:solidFill>
              </a:rPr>
              <a:t>bund</a:t>
            </a:r>
            <a:r>
              <a:rPr lang="el-GR" sz="1100" i="1" dirty="0" smtClean="0">
                <a:solidFill>
                  <a:srgbClr val="005C7C"/>
                </a:solidFill>
              </a:rPr>
              <a:t> ονομαστ.</a:t>
            </a:r>
            <a:r>
              <a:rPr lang="en-US" sz="1100" i="1" dirty="0" smtClean="0">
                <a:solidFill>
                  <a:srgbClr val="005C7C"/>
                </a:solidFill>
              </a:rPr>
              <a:t>)</a:t>
            </a:r>
            <a:r>
              <a:rPr lang="el-GR" sz="1100" i="1" dirty="0" smtClean="0">
                <a:solidFill>
                  <a:srgbClr val="005C7C"/>
                </a:solidFill>
              </a:rPr>
              <a:t>+ 180 </a:t>
            </a:r>
            <a:r>
              <a:rPr lang="el-GR" sz="1100" i="1" dirty="0" err="1" smtClean="0">
                <a:solidFill>
                  <a:srgbClr val="005C7C"/>
                </a:solidFill>
              </a:rPr>
              <a:t>μ.β</a:t>
            </a:r>
            <a:r>
              <a:rPr lang="el-GR" sz="1100" i="1" dirty="0" smtClean="0">
                <a:solidFill>
                  <a:srgbClr val="005C7C"/>
                </a:solidFill>
              </a:rPr>
              <a:t>. (</a:t>
            </a:r>
            <a:r>
              <a:rPr lang="el-GR" sz="1100" i="1" dirty="0" err="1" smtClean="0">
                <a:solidFill>
                  <a:srgbClr val="005C7C"/>
                </a:solidFill>
              </a:rPr>
              <a:t>επιτοκιακό</a:t>
            </a:r>
            <a:r>
              <a:rPr lang="el-GR" sz="1100" i="1" dirty="0" smtClean="0">
                <a:solidFill>
                  <a:srgbClr val="005C7C"/>
                </a:solidFill>
              </a:rPr>
              <a:t> περιθώριο)- 2.0%</a:t>
            </a:r>
            <a:r>
              <a:rPr lang="en-US" sz="1100" i="1" dirty="0" smtClean="0">
                <a:solidFill>
                  <a:srgbClr val="005C7C"/>
                </a:solidFill>
              </a:rPr>
              <a:t> (</a:t>
            </a:r>
            <a:r>
              <a:rPr lang="el-GR" sz="1100" i="1" dirty="0" smtClean="0">
                <a:solidFill>
                  <a:srgbClr val="005C7C"/>
                </a:solidFill>
              </a:rPr>
              <a:t>πληθωρισμός</a:t>
            </a:r>
            <a:r>
              <a:rPr lang="en-US" sz="1100" i="1" dirty="0" smtClean="0">
                <a:solidFill>
                  <a:srgbClr val="005C7C"/>
                </a:solidFill>
              </a:rPr>
              <a:t>)</a:t>
            </a:r>
            <a:endParaRPr lang="el-GR" sz="1100" i="1" dirty="0">
              <a:solidFill>
                <a:srgbClr val="005C7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37147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ctrTitle"/>
          </p:nvPr>
        </p:nvSpPr>
        <p:spPr bwMode="auto">
          <a:xfrm>
            <a:off x="0" y="785794"/>
            <a:ext cx="8929688" cy="7143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1900"/>
              </a:lnSpc>
              <a:defRPr/>
            </a:pPr>
            <a:r>
              <a:rPr smtClean="0">
                <a:solidFill>
                  <a:schemeClr val="bg1"/>
                </a:solidFill>
              </a:rPr>
              <a:t>Ο ρυθμός δυνητικής ανάπτυξης δεν μπορεί παρά να ανακάμψει μέσω της  προώθησης των διαρθωτικών μεταβολών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Σελ </a:t>
            </a:r>
            <a:fld id="{1B55201F-D76B-4F28-8D78-9ED83661513E}" type="slidenum">
              <a:rPr lang="el-GR"/>
              <a:pPr>
                <a:defRPr/>
              </a:pPr>
              <a:t>9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Δ/ση Στρατηγικής και Οικονομικής Ανάλυσης</a:t>
            </a:r>
            <a:endParaRPr lang="el-GR" i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928934"/>
            <a:ext cx="31337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- Υπότιτλος"/>
          <p:cNvSpPr txBox="1">
            <a:spLocks/>
          </p:cNvSpPr>
          <p:nvPr/>
        </p:nvSpPr>
        <p:spPr bwMode="auto">
          <a:xfrm>
            <a:off x="928662" y="2143116"/>
            <a:ext cx="3143271" cy="35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700" b="1" i="1" dirty="0" smtClean="0">
                <a:solidFill>
                  <a:srgbClr val="00708C"/>
                </a:solidFill>
                <a:latin typeface="+mj-lt"/>
              </a:rPr>
              <a:t>Επενδυτική δαπάνη (% ΑΕΠ)</a:t>
            </a: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lnSpc>
                <a:spcPct val="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>
              <a:solidFill>
                <a:srgbClr val="005086"/>
              </a:solidFill>
              <a:latin typeface="+mj-lt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 bwMode="auto">
          <a:xfrm>
            <a:off x="4714876" y="2143116"/>
            <a:ext cx="34290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700" b="1" i="1" dirty="0" smtClean="0">
                <a:solidFill>
                  <a:srgbClr val="00708C"/>
                </a:solidFill>
                <a:latin typeface="+mj-lt"/>
              </a:rPr>
              <a:t>Συνεισφορά στο ρυθμό αύξησης του δυνητικού ΑΕΠ </a:t>
            </a: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5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(σε </a:t>
            </a:r>
            <a:r>
              <a:rPr lang="el-GR" sz="1500" b="1" i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ποσοστ</a:t>
            </a:r>
            <a:r>
              <a:rPr lang="el-GR" sz="1500" b="1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 μονάδες)</a:t>
            </a: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1700" b="1" i="1" dirty="0" smtClean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lnSpc>
                <a:spcPct val="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176213" indent="15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i="1" dirty="0">
              <a:solidFill>
                <a:srgbClr val="00708C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>
              <a:solidFill>
                <a:srgbClr val="005086"/>
              </a:solidFill>
              <a:latin typeface="+mj-lt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714620"/>
            <a:ext cx="35147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Microsoft Office PowerPoint</Application>
  <PresentationFormat>Προβολή στην οθόνη (4:3)</PresentationFormat>
  <Paragraphs>309</Paragraphs>
  <Slides>27</Slides>
  <Notes>27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Διαφάνεια 1</vt:lpstr>
      <vt:lpstr> </vt:lpstr>
      <vt:lpstr>Οι απαιτήσεις του προγράμματος είναι ιδιαίτερα υψηλές</vt:lpstr>
      <vt:lpstr>Η αξία των μέτρων υπερβαίνει το 16% του ΑΕΠ εκ των οποίων περισσότερα από 7½%  λαμβάνονται το 2010</vt:lpstr>
      <vt:lpstr>Η οικονομική πολιτική προσπαθεί να συμβιβάσει 2 φαινομενικά ασύμβατους στόχους:  Λιτότητα &amp;  Οικονομική Ανάπτυξη</vt:lpstr>
      <vt:lpstr>Οι διαρθρωτικές μεταβολές ενισχύουν την ικανότητα της οικονομίας να παράγει, να αποταμιεύει και να εξάγει</vt:lpstr>
      <vt:lpstr>Η έμπρακτη δέσμευση των εταίρων μας στην ΕΕ και του ΔΝΤ</vt:lpstr>
      <vt:lpstr>Η επανάκτηση της αναπτυξιακής δυναμικής της ελληνικής οικονομίας είναι μια κρίσιμη παράμετρος όχι μόνο για κοινωνικούς λόγους αλλά και για την επαναφορά του χρέους σε πτωτική τροχιά</vt:lpstr>
      <vt:lpstr>Ο ρυθμός δυνητικής ανάπτυξης δεν μπορεί παρά να ανακάμψει μέσω της  προώθησης των διαρθωτικών μεταβολών</vt:lpstr>
      <vt:lpstr>Βασικός προβληματισμός των επενδυτών είναι αν τα μέτρα λιτότητας θα οδηγήσουν σε βαθιά ύφεση: Όχι απαραίτητα</vt:lpstr>
      <vt:lpstr>Δύο  κύριοι παράγοντες αβεβαιότητας για την πορεία της οικονομικής  δραστηριότητας:  Iδιωτική Κατανάλωση και Eξαγωγές</vt:lpstr>
      <vt:lpstr>Ήδη υπάρχουν θετικές ενδείξεις έγκαιρης εφαρμογής του προγράμματος</vt:lpstr>
      <vt:lpstr>Διαφάνεια 13</vt:lpstr>
      <vt:lpstr>Διαφάνεια 14</vt:lpstr>
      <vt:lpstr>Η ελληνική αγορά ακινήτων δεν χαρακτηρίζεται από τις υπερβολές που εμφάνισαν άλλες χώρες τις ευρωζώνης με αποτέλεσμα η διόρθωση να είναι ηπιότερη</vt:lpstr>
      <vt:lpstr>Ο ελληνικός τραπεζικός τομέας χαρακτηρίζεται από υγιή κεφαλαιακή επάρκεια  και επαρκή ρευστότητα </vt:lpstr>
      <vt:lpstr>  Κίνδυνοι υπάρχουν για το ελληνικό τραπεζικό σύστημα αλλά είναι διαχειρίσημοι </vt:lpstr>
      <vt:lpstr>Διαφάνεια 18</vt:lpstr>
      <vt:lpstr>Τα περιθώρια άντλησης εσόδων από άμεσους φόρους  είναι μεγάλα εξαιτίας της εκτεταμένης φοροδιαφυγής… </vt:lpstr>
      <vt:lpstr>… και επίσης υψηλά είναι τα περιθώρια άντλησης επιπρόσθετων εσόδων από έμμεσους φόρους που υστερούν λόγω της εκτεταμένης παραοικονομίας</vt:lpstr>
      <vt:lpstr>Ο ελληνικός δημόσιος τομέας είναι από τους πλέον διογκωμένους στον ΟΟΣΑ και σίγουρα ο περισσότερο σπάταλος, προκαλώντας ασφυξία στον ιδιωτικό τομέα</vt:lpstr>
      <vt:lpstr>Τόσο το ασφαλιστικό σύστημα όσο και το σύστημα υγείας είναι εξαιρετικά δαπανηρά και με αμφίβολη απόδοση</vt:lpstr>
      <vt:lpstr>Διαφάνεια 23</vt:lpstr>
      <vt:lpstr>Οι δυνητικοί στόχοι για επιτάχυνση των διαρθρωτικών μεταβολών είναι πολλοί και περιλαμβάνουν χρόνιες στρεβλώσεις  και διοικητικές ανεπάρκειες…</vt:lpstr>
      <vt:lpstr>…αλλά και ιδιοσυγκρασίες των ελληνικών παραγωγικών δομών </vt:lpstr>
      <vt:lpstr>Γιατί τα επιτοκιακά περιθώρια των ελληνικών ομολόγων παραμένουν σε τόσο υψηλά επίπεδα?</vt:lpstr>
      <vt:lpstr>Διαφάνεια 27</vt:lpstr>
    </vt:vector>
  </TitlesOfParts>
  <Company>Εθνική Τράπεζα της Ελλάδος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NBG</dc:creator>
  <cp:lastModifiedBy>NBG</cp:lastModifiedBy>
  <cp:revision>402</cp:revision>
  <dcterms:created xsi:type="dcterms:W3CDTF">2010-07-05T12:00:59Z</dcterms:created>
  <dcterms:modified xsi:type="dcterms:W3CDTF">2010-07-13T08:18:01Z</dcterms:modified>
</cp:coreProperties>
</file>