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4" r:id="rId1"/>
  </p:sldMasterIdLst>
  <p:notesMasterIdLst>
    <p:notesMasterId r:id="rId14"/>
  </p:notesMasterIdLst>
  <p:handoutMasterIdLst>
    <p:handoutMasterId r:id="rId15"/>
  </p:handoutMasterIdLst>
  <p:sldIdLst>
    <p:sldId id="256" r:id="rId2"/>
    <p:sldId id="373" r:id="rId3"/>
    <p:sldId id="386" r:id="rId4"/>
    <p:sldId id="385" r:id="rId5"/>
    <p:sldId id="351" r:id="rId6"/>
    <p:sldId id="361" r:id="rId7"/>
    <p:sldId id="372" r:id="rId8"/>
    <p:sldId id="370" r:id="rId9"/>
    <p:sldId id="384" r:id="rId10"/>
    <p:sldId id="376" r:id="rId11"/>
    <p:sldId id="383" r:id="rId12"/>
    <p:sldId id="350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481B8"/>
    <a:srgbClr val="000000"/>
    <a:srgbClr val="99FF66"/>
    <a:srgbClr val="D6E1E2"/>
    <a:srgbClr val="D6FDFF"/>
    <a:srgbClr val="FFFF66"/>
    <a:srgbClr val="B7CBCD"/>
    <a:srgbClr val="30A383"/>
    <a:srgbClr val="30A484"/>
    <a:srgbClr val="1F528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89502" autoAdjust="0"/>
  </p:normalViewPr>
  <p:slideViewPr>
    <p:cSldViewPr>
      <p:cViewPr varScale="1">
        <p:scale>
          <a:sx n="65" d="100"/>
          <a:sy n="65" d="100"/>
        </p:scale>
        <p:origin x="-15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256" y="-11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24975-CEC2-4FDB-8AA4-E205F3A94B64}" type="datetimeFigureOut">
              <a:rPr lang="el-GR" smtClean="0"/>
              <a:pPr/>
              <a:t>21/12/2015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3B9DD-F8AD-4E1B-89DD-6E9D7DD147E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429429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FFE0B-3609-423B-A2A9-4787340D77CC}" type="datetimeFigureOut">
              <a:rPr lang="el-GR" smtClean="0"/>
              <a:pPr/>
              <a:t>21/12/2015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7644E-6DD8-4584-AFD8-C71F1BAF1CB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934501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7644E-6DD8-4584-AFD8-C71F1BAF1CB0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33914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7644E-6DD8-4584-AFD8-C71F1BAF1CB0}" type="slidenum">
              <a:rPr lang="el-GR" smtClean="0"/>
              <a:pPr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253060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7644E-6DD8-4584-AFD8-C71F1BAF1CB0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86441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049A0B-870A-4CB2-9A72-E5638B1F235F}" type="datetime1">
              <a:rPr lang="el-GR" smtClean="0"/>
              <a:pPr/>
              <a:t>21/12/2015</a:t>
            </a:fld>
            <a:endParaRPr lang="el-GR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74D582-7D81-4C6B-94F0-37AEB532A3A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54A41B-7523-4E03-BC58-A37DE6AFB61B}" type="datetime1">
              <a:rPr lang="el-GR" smtClean="0"/>
              <a:pPr/>
              <a:t>21/12/2015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4D582-7D81-4C6B-94F0-37AEB532A3A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E5FE1-024D-4BC9-B08F-0AA07D1E6D3A}" type="datetime1">
              <a:rPr lang="el-GR" smtClean="0"/>
              <a:pPr/>
              <a:t>21/12/2015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4D582-7D81-4C6B-94F0-37AEB532A3A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04701E-7D9F-4654-B1BB-AD34CF885524}" type="datetime1">
              <a:rPr lang="el-GR" smtClean="0"/>
              <a:pPr/>
              <a:t>21/12/2015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4D582-7D81-4C6B-94F0-37AEB532A3A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74F44-DC82-4D04-97C7-5E5B8460DB9E}" type="datetime1">
              <a:rPr lang="el-GR" smtClean="0"/>
              <a:pPr/>
              <a:t>21/12/2015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4D582-7D81-4C6B-94F0-37AEB532A3A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AA81A-1994-4471-98FC-F14FB26A9729}" type="datetime1">
              <a:rPr lang="el-GR" smtClean="0"/>
              <a:pPr/>
              <a:t>21/12/2015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4D582-7D81-4C6B-94F0-37AEB532A3A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A64DE-281C-498B-9158-5975A1FF56F4}" type="datetime1">
              <a:rPr lang="el-GR" smtClean="0"/>
              <a:pPr/>
              <a:t>21/12/2015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4D582-7D81-4C6B-94F0-37AEB532A3A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08734-FD05-4EE9-8D0A-F4F511460297}" type="datetime1">
              <a:rPr lang="el-GR" smtClean="0"/>
              <a:pPr/>
              <a:t>21/12/2015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4D582-7D81-4C6B-94F0-37AEB532A3A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569298-DE93-40BB-98AE-E9E7698E9DD5}" type="datetime1">
              <a:rPr lang="el-GR" smtClean="0"/>
              <a:pPr/>
              <a:t>21/12/2015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4D582-7D81-4C6B-94F0-37AEB532A3A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89BFEA0-CDCD-46BF-88F9-070321C3B305}" type="datetime1">
              <a:rPr lang="el-GR" smtClean="0"/>
              <a:pPr/>
              <a:t>21/12/2015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4D582-7D81-4C6B-94F0-37AEB532A3A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4E66E0-ECD5-4C4D-9928-7C738C98D041}" type="datetime1">
              <a:rPr lang="el-GR" smtClean="0"/>
              <a:pPr/>
              <a:t>21/12/2015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74D582-7D81-4C6B-94F0-37AEB532A3A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CACEA10-CB14-477A-8B78-2B8ABBAE3D29}" type="datetime1">
              <a:rPr lang="el-GR" smtClean="0"/>
              <a:pPr/>
              <a:t>21/12/2015</a:t>
            </a:fld>
            <a:endParaRPr lang="el-GR" dirty="0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574D582-7D81-4C6B-94F0-37AEB532A3A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jpe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gif"/><Relationship Id="rId15" Type="http://schemas.openxmlformats.org/officeDocument/2006/relationships/image" Target="../media/image19.jpeg"/><Relationship Id="rId10" Type="http://schemas.openxmlformats.org/officeDocument/2006/relationships/image" Target="../media/image14.jpeg"/><Relationship Id="rId4" Type="http://schemas.openxmlformats.org/officeDocument/2006/relationships/image" Target="../media/image8.png"/><Relationship Id="rId9" Type="http://schemas.openxmlformats.org/officeDocument/2006/relationships/image" Target="../media/image13.jpeg"/><Relationship Id="rId1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0100" y="2786058"/>
            <a:ext cx="7185992" cy="504056"/>
          </a:xfrm>
        </p:spPr>
        <p:txBody>
          <a:bodyPr>
            <a:noAutofit/>
          </a:bodyPr>
          <a:lstStyle/>
          <a:p>
            <a:pPr algn="ctr"/>
            <a:r>
              <a:rPr lang="el-GR" sz="3000" b="1" dirty="0" smtClean="0">
                <a:solidFill>
                  <a:srgbClr val="002060"/>
                </a:solidFill>
                <a:latin typeface="Carlito"/>
                <a:ea typeface="Source Sans Pro Black" pitchFamily="34" charset="0"/>
                <a:cs typeface="Linux Biolinum G" pitchFamily="2" charset="0"/>
              </a:rPr>
              <a:t>ΟΡΓΑΝΙΣΜΟΣ ΠΡΟΩΘΗΣΗΣ </a:t>
            </a:r>
            <a:br>
              <a:rPr lang="el-GR" sz="3000" b="1" dirty="0" smtClean="0">
                <a:solidFill>
                  <a:srgbClr val="002060"/>
                </a:solidFill>
                <a:latin typeface="Carlito"/>
                <a:ea typeface="Source Sans Pro Black" pitchFamily="34" charset="0"/>
                <a:cs typeface="Linux Biolinum G" pitchFamily="2" charset="0"/>
              </a:rPr>
            </a:br>
            <a:r>
              <a:rPr lang="el-GR" sz="3000" b="1" dirty="0" smtClean="0">
                <a:solidFill>
                  <a:srgbClr val="002060"/>
                </a:solidFill>
                <a:latin typeface="Carlito"/>
                <a:ea typeface="Source Sans Pro Black" pitchFamily="34" charset="0"/>
                <a:cs typeface="Linux Biolinum G" pitchFamily="2" charset="0"/>
              </a:rPr>
              <a:t>ΕΝΑΛΛΑΚΤΙΚΩΝ ΜΕΘΟΔΩΝ ΕΠΙΛΥΣΗΣ ΔΙΑΦΟΡΩΝ</a:t>
            </a:r>
            <a:br>
              <a:rPr lang="el-GR" sz="3000" b="1" dirty="0" smtClean="0">
                <a:solidFill>
                  <a:srgbClr val="002060"/>
                </a:solidFill>
                <a:latin typeface="Carlito"/>
                <a:ea typeface="Source Sans Pro Black" pitchFamily="34" charset="0"/>
                <a:cs typeface="Linux Biolinum G" pitchFamily="2" charset="0"/>
              </a:rPr>
            </a:br>
            <a:r>
              <a:rPr lang="en-US" sz="3000" b="1" dirty="0" smtClean="0">
                <a:solidFill>
                  <a:srgbClr val="002060"/>
                </a:solidFill>
                <a:latin typeface="Carlito"/>
                <a:ea typeface="Source Sans Pro Black" pitchFamily="34" charset="0"/>
                <a:cs typeface="Linux Biolinum G" pitchFamily="2" charset="0"/>
              </a:rPr>
              <a:t/>
            </a:r>
            <a:br>
              <a:rPr lang="en-US" sz="3000" b="1" dirty="0" smtClean="0">
                <a:solidFill>
                  <a:srgbClr val="002060"/>
                </a:solidFill>
                <a:latin typeface="Carlito"/>
                <a:ea typeface="Source Sans Pro Black" pitchFamily="34" charset="0"/>
                <a:cs typeface="Linux Biolinum G" pitchFamily="2" charset="0"/>
              </a:rPr>
            </a:br>
            <a:r>
              <a:rPr lang="el-GR" sz="3300" b="1" dirty="0" err="1" smtClean="0">
                <a:solidFill>
                  <a:schemeClr val="accent1">
                    <a:lumMod val="75000"/>
                  </a:schemeClr>
                </a:solidFill>
                <a:latin typeface="Carlito"/>
                <a:ea typeface="Source Sans Pro Black" pitchFamily="34" charset="0"/>
                <a:cs typeface="Linux Biolinum G" pitchFamily="2" charset="0"/>
              </a:rPr>
              <a:t>ΟΠΕΜΕΔ</a:t>
            </a:r>
            <a:r>
              <a:rPr lang="el-GR" sz="3300" b="1" dirty="0" smtClean="0">
                <a:solidFill>
                  <a:schemeClr val="accent1">
                    <a:lumMod val="75000"/>
                  </a:schemeClr>
                </a:solidFill>
                <a:latin typeface="Carlito"/>
                <a:ea typeface="Source Sans Pro Black" pitchFamily="34" charset="0"/>
                <a:cs typeface="Linux Biolinum G" pitchFamily="2" charset="0"/>
              </a:rPr>
              <a:t> - </a:t>
            </a:r>
            <a:r>
              <a:rPr lang="el-GR" sz="3300" b="1" dirty="0" err="1" smtClean="0">
                <a:solidFill>
                  <a:schemeClr val="accent1">
                    <a:lumMod val="75000"/>
                  </a:schemeClr>
                </a:solidFill>
                <a:latin typeface="Carlito"/>
                <a:ea typeface="Source Sans Pro Black" pitchFamily="34" charset="0"/>
                <a:cs typeface="Linux Biolinum G" pitchFamily="2" charset="0"/>
              </a:rPr>
              <a:t>ΣΥΝΘΕΣΙΣ</a:t>
            </a:r>
            <a:endParaRPr lang="en-US" sz="3300" b="1" dirty="0">
              <a:solidFill>
                <a:schemeClr val="accent1">
                  <a:lumMod val="75000"/>
                </a:schemeClr>
              </a:solidFill>
              <a:latin typeface="Carlito"/>
              <a:ea typeface="Source Sans Pro Black" pitchFamily="34" charset="0"/>
              <a:cs typeface="Linux Biolinum G" pitchFamily="2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0100" y="4625470"/>
            <a:ext cx="6973552" cy="38100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l-GR" sz="2000" dirty="0" smtClean="0">
                <a:solidFill>
                  <a:srgbClr val="002060"/>
                </a:solidFill>
                <a:latin typeface="Carlito"/>
                <a:ea typeface="Source Sans Pro Black" pitchFamily="34" charset="0"/>
              </a:rPr>
              <a:t>22 Δεκεμβρίου 2015</a:t>
            </a:r>
            <a:endParaRPr lang="en-US" sz="2000" dirty="0" smtClean="0">
              <a:solidFill>
                <a:srgbClr val="002060"/>
              </a:solidFill>
              <a:latin typeface="Carlito"/>
              <a:ea typeface="Source Sans Pro Black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047800" y="4509120"/>
            <a:ext cx="7185992" cy="381907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l-GR" sz="2000" b="1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600552" y="1052736"/>
            <a:ext cx="8229600" cy="4937760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727CA3"/>
              </a:buClr>
            </a:pPr>
            <a:r>
              <a:rPr lang="el-GR" sz="2200" b="1" dirty="0" smtClean="0">
                <a:solidFill>
                  <a:srgbClr val="002060"/>
                </a:solidFill>
                <a:latin typeface="Carlito" pitchFamily="34" charset="0"/>
                <a:cs typeface="Carlito" pitchFamily="34" charset="0"/>
              </a:rPr>
              <a:t>Επιστημονικό Έργο</a:t>
            </a:r>
          </a:p>
          <a:p>
            <a:pPr lvl="0">
              <a:buClr>
                <a:srgbClr val="727CA3"/>
              </a:buClr>
              <a:buNone/>
            </a:pPr>
            <a:r>
              <a:rPr lang="el-GR" sz="2200" b="1" dirty="0" smtClean="0">
                <a:solidFill>
                  <a:srgbClr val="002060"/>
                </a:solidFill>
                <a:latin typeface="Carlito" pitchFamily="34" charset="0"/>
                <a:cs typeface="Carlito" pitchFamily="34" charset="0"/>
              </a:rPr>
              <a:t>	</a:t>
            </a:r>
            <a:r>
              <a:rPr lang="el-GR" sz="2200" dirty="0" smtClean="0">
                <a:solidFill>
                  <a:prstClr val="black"/>
                </a:solidFill>
                <a:latin typeface="Carlito" pitchFamily="34" charset="0"/>
                <a:cs typeface="Carlito" pitchFamily="34" charset="0"/>
              </a:rPr>
              <a:t>Εκπόνηση </a:t>
            </a:r>
            <a:r>
              <a:rPr lang="el-GR" sz="2200" b="1" dirty="0" smtClean="0">
                <a:solidFill>
                  <a:srgbClr val="0070C0"/>
                </a:solidFill>
                <a:latin typeface="Carlito" pitchFamily="34" charset="0"/>
                <a:cs typeface="Carlito" pitchFamily="34" charset="0"/>
              </a:rPr>
              <a:t>Εθνικού Σχεδίου Δράσης για τη Διαμεσολάβηση </a:t>
            </a:r>
          </a:p>
          <a:p>
            <a:pPr lvl="0">
              <a:buClr>
                <a:srgbClr val="727CA3"/>
              </a:buClr>
              <a:buNone/>
            </a:pPr>
            <a:r>
              <a:rPr lang="el-GR" sz="2200" b="1" dirty="0" smtClean="0">
                <a:solidFill>
                  <a:srgbClr val="0070C0"/>
                </a:solidFill>
                <a:latin typeface="Carlito" pitchFamily="34" charset="0"/>
                <a:cs typeface="Carlito" pitchFamily="34" charset="0"/>
              </a:rPr>
              <a:t>	</a:t>
            </a:r>
            <a:r>
              <a:rPr lang="el-GR" sz="2200" dirty="0" smtClean="0">
                <a:latin typeface="Carlito" pitchFamily="34" charset="0"/>
                <a:cs typeface="Carlito" pitchFamily="34" charset="0"/>
              </a:rPr>
              <a:t>(σε όλες τις μορφές κοινωνικής συμβίωσης και οικονομικής δραστηριότητας: λ.χ. οικογένεια, σχολείο, εμπόριο, εργασιακοί χώροι, αθλητισμός κ.α.)</a:t>
            </a:r>
          </a:p>
          <a:p>
            <a:pPr lvl="0">
              <a:buClr>
                <a:srgbClr val="727CA3"/>
              </a:buClr>
              <a:buNone/>
            </a:pPr>
            <a:endParaRPr lang="el-GR" sz="2200" dirty="0" smtClean="0">
              <a:latin typeface="Carlito" pitchFamily="34" charset="0"/>
              <a:cs typeface="Carlito" pitchFamily="34" charset="0"/>
            </a:endParaRPr>
          </a:p>
          <a:p>
            <a:pPr lvl="0">
              <a:buClr>
                <a:srgbClr val="727CA3"/>
              </a:buClr>
            </a:pPr>
            <a:r>
              <a:rPr lang="el-GR" sz="2200" b="1" dirty="0" smtClean="0">
                <a:solidFill>
                  <a:srgbClr val="002060"/>
                </a:solidFill>
                <a:latin typeface="Carlito" pitchFamily="34" charset="0"/>
                <a:cs typeface="Carlito" pitchFamily="34" charset="0"/>
              </a:rPr>
              <a:t>Ερευνητικό &amp; Μελετητικό Έργο</a:t>
            </a:r>
          </a:p>
          <a:p>
            <a:pPr>
              <a:buClr>
                <a:srgbClr val="727CA3"/>
              </a:buClr>
              <a:buNone/>
            </a:pPr>
            <a:endParaRPr lang="el-GR" sz="2200" b="1" dirty="0" smtClean="0">
              <a:solidFill>
                <a:srgbClr val="002060"/>
              </a:solidFill>
              <a:latin typeface="Carlito" pitchFamily="34" charset="0"/>
              <a:cs typeface="Carlito" pitchFamily="34" charset="0"/>
            </a:endParaRPr>
          </a:p>
          <a:p>
            <a:pPr lvl="0">
              <a:buClr>
                <a:srgbClr val="727CA3"/>
              </a:buClr>
            </a:pPr>
            <a:r>
              <a:rPr lang="el-GR" sz="2200" b="1" dirty="0" smtClean="0">
                <a:solidFill>
                  <a:srgbClr val="002060"/>
                </a:solidFill>
                <a:latin typeface="Carlito" pitchFamily="34" charset="0"/>
                <a:cs typeface="Carlito" pitchFamily="34" charset="0"/>
              </a:rPr>
              <a:t>Νομοπαρασκευαστική συμβολή</a:t>
            </a:r>
            <a:endParaRPr lang="en-US" sz="2200" b="1" dirty="0" smtClean="0">
              <a:solidFill>
                <a:srgbClr val="002060"/>
              </a:solidFill>
              <a:latin typeface="Carlito" pitchFamily="34" charset="0"/>
              <a:cs typeface="Carlito" pitchFamily="34" charset="0"/>
            </a:endParaRPr>
          </a:p>
          <a:p>
            <a:pPr>
              <a:buClr>
                <a:srgbClr val="727CA3"/>
              </a:buClr>
              <a:buNone/>
            </a:pPr>
            <a:r>
              <a:rPr lang="el-GR" sz="2200" dirty="0" smtClean="0">
                <a:solidFill>
                  <a:prstClr val="black"/>
                </a:solidFill>
                <a:latin typeface="Carlito" pitchFamily="34" charset="0"/>
                <a:cs typeface="Carlito" pitchFamily="34" charset="0"/>
              </a:rPr>
              <a:t>	Εισήγηση για βελτίωση νομοθετικού πλαισίου και υλοποίηση κάθε απαραίτητης αλλαγής</a:t>
            </a:r>
          </a:p>
          <a:p>
            <a:pPr>
              <a:buClr>
                <a:srgbClr val="727CA3"/>
              </a:buClr>
              <a:buNone/>
            </a:pPr>
            <a:r>
              <a:rPr lang="el-GR" sz="2200" dirty="0" smtClean="0">
                <a:solidFill>
                  <a:prstClr val="black"/>
                </a:solidFill>
                <a:latin typeface="Carlito" pitchFamily="34" charset="0"/>
                <a:cs typeface="Carlito" pitchFamily="34" charset="0"/>
              </a:rPr>
              <a:t> </a:t>
            </a:r>
          </a:p>
          <a:p>
            <a:pPr lvl="0">
              <a:buClr>
                <a:srgbClr val="727CA3"/>
              </a:buClr>
            </a:pPr>
            <a:r>
              <a:rPr lang="el-GR" sz="2200" b="1" dirty="0" smtClean="0">
                <a:solidFill>
                  <a:srgbClr val="002060"/>
                </a:solidFill>
                <a:latin typeface="Carlito" pitchFamily="34" charset="0"/>
                <a:cs typeface="Carlito" pitchFamily="34" charset="0"/>
              </a:rPr>
              <a:t>Συνέργειες &amp; Συμμαχίες</a:t>
            </a:r>
          </a:p>
          <a:p>
            <a:pPr>
              <a:buClr>
                <a:srgbClr val="727CA3"/>
              </a:buClr>
              <a:buNone/>
            </a:pPr>
            <a:r>
              <a:rPr lang="el-GR" sz="2200" dirty="0" smtClean="0">
                <a:solidFill>
                  <a:prstClr val="black"/>
                </a:solidFill>
                <a:latin typeface="Carlito" pitchFamily="34" charset="0"/>
                <a:cs typeface="Carlito" pitchFamily="34" charset="0"/>
              </a:rPr>
              <a:t>	Με Πολιτεία, Πανεπιστήμια, ΑΔΑ κ.α.</a:t>
            </a:r>
            <a:endParaRPr lang="en-US" sz="2200" b="1" dirty="0" smtClean="0">
              <a:solidFill>
                <a:srgbClr val="002060"/>
              </a:solidFill>
              <a:latin typeface="Carlito" pitchFamily="34" charset="0"/>
              <a:cs typeface="Carlito" pitchFamily="34" charset="0"/>
            </a:endParaRPr>
          </a:p>
          <a:p>
            <a:pPr>
              <a:buClr>
                <a:srgbClr val="727CA3"/>
              </a:buClr>
              <a:buNone/>
            </a:pPr>
            <a:endParaRPr lang="el-GR" sz="2200" dirty="0" smtClean="0">
              <a:solidFill>
                <a:prstClr val="black"/>
              </a:solidFill>
              <a:latin typeface="Carlito" pitchFamily="34" charset="0"/>
              <a:cs typeface="Carlito" pitchFamily="34" charset="0"/>
            </a:endParaRPr>
          </a:p>
          <a:p>
            <a:pPr>
              <a:buClr>
                <a:srgbClr val="727CA3"/>
              </a:buClr>
              <a:buNone/>
            </a:pPr>
            <a:endParaRPr lang="el-GR" sz="1900" b="1" dirty="0" smtClean="0">
              <a:solidFill>
                <a:srgbClr val="0070C0"/>
              </a:solidFill>
              <a:latin typeface="Carlito" pitchFamily="34" charset="0"/>
              <a:cs typeface="Carlito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D582-7D81-4C6B-94F0-37AEB532A3A4}" type="slidenum">
              <a:rPr lang="el-GR" smtClean="0"/>
              <a:pPr/>
              <a:t>10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17672" y="53752"/>
            <a:ext cx="8229600" cy="1143000"/>
          </a:xfrm>
        </p:spPr>
        <p:txBody>
          <a:bodyPr>
            <a:normAutofit/>
          </a:bodyPr>
          <a:lstStyle/>
          <a:p>
            <a:r>
              <a:rPr lang="el-GR" sz="3000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ΟΠΕΜΕΔ - ΣΥΝΘΕΣΙΣ</a:t>
            </a:r>
            <a:r>
              <a:rPr lang="en-US" sz="2500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/>
            </a:r>
            <a:br>
              <a:rPr lang="en-US" sz="2500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l-GR" sz="2500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Λειτουργία στην πράξη</a:t>
            </a:r>
            <a:endParaRPr lang="el-GR" dirty="0"/>
          </a:p>
        </p:txBody>
      </p:sp>
      <p:pic>
        <p:nvPicPr>
          <p:cNvPr id="6" name="Picture 5" descr="actionpl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5088997"/>
            <a:ext cx="1497461" cy="150150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17672" y="1301593"/>
            <a:ext cx="8229600" cy="4525963"/>
          </a:xfrm>
        </p:spPr>
        <p:txBody>
          <a:bodyPr>
            <a:normAutofit fontScale="92500"/>
          </a:bodyPr>
          <a:lstStyle/>
          <a:p>
            <a:endParaRPr lang="el-GR" sz="800" dirty="0" smtClean="0"/>
          </a:p>
          <a:p>
            <a:pPr algn="just">
              <a:lnSpc>
                <a:spcPct val="150000"/>
              </a:lnSpc>
            </a:pPr>
            <a:r>
              <a:rPr lang="el-GR" sz="2200" dirty="0" smtClean="0">
                <a:latin typeface="Carlito" pitchFamily="34" charset="0"/>
                <a:cs typeface="Carlito" pitchFamily="34" charset="0"/>
              </a:rPr>
              <a:t>Άμεση, αισθητή και εύληπτη </a:t>
            </a:r>
          </a:p>
          <a:p>
            <a:pPr algn="just">
              <a:lnSpc>
                <a:spcPct val="150000"/>
              </a:lnSpc>
              <a:buNone/>
            </a:pPr>
            <a:r>
              <a:rPr lang="el-GR" sz="2200" b="1" dirty="0" smtClean="0">
                <a:solidFill>
                  <a:schemeClr val="accent4"/>
                </a:solidFill>
                <a:latin typeface="Carlito" pitchFamily="34" charset="0"/>
                <a:cs typeface="Carlito" pitchFamily="34" charset="0"/>
              </a:rPr>
              <a:t>	προώθηση των εναλλακτικών μεθόδων επίλυσης </a:t>
            </a:r>
          </a:p>
          <a:p>
            <a:pPr algn="just">
              <a:lnSpc>
                <a:spcPct val="150000"/>
              </a:lnSpc>
              <a:buNone/>
            </a:pPr>
            <a:r>
              <a:rPr lang="el-GR" sz="2200" b="1" dirty="0" smtClean="0">
                <a:solidFill>
                  <a:schemeClr val="accent4"/>
                </a:solidFill>
                <a:latin typeface="Carlito" pitchFamily="34" charset="0"/>
                <a:cs typeface="Carlito" pitchFamily="34" charset="0"/>
              </a:rPr>
              <a:t>	σε κάθε πολίτη και σε κάθε επιχείρηση</a:t>
            </a:r>
          </a:p>
          <a:p>
            <a:pPr algn="just">
              <a:lnSpc>
                <a:spcPct val="150000"/>
              </a:lnSpc>
              <a:buNone/>
            </a:pPr>
            <a:endParaRPr lang="el-GR" sz="1100" b="1" dirty="0" smtClean="0">
              <a:solidFill>
                <a:schemeClr val="accent4"/>
              </a:solidFill>
              <a:latin typeface="Carlito" pitchFamily="34" charset="0"/>
              <a:cs typeface="Carlito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2200" dirty="0" smtClean="0">
                <a:latin typeface="Carlito" pitchFamily="34" charset="0"/>
                <a:cs typeface="Carlito" pitchFamily="34" charset="0"/>
              </a:rPr>
              <a:t>Η επιχειρηματικότητα, η Κοινωνία, η </a:t>
            </a:r>
            <a:r>
              <a:rPr lang="el-GR" sz="2200" dirty="0" smtClean="0">
                <a:latin typeface="Carlito" pitchFamily="34" charset="0"/>
                <a:cs typeface="Carlito" pitchFamily="34" charset="0"/>
              </a:rPr>
              <a:t>Οικονομία</a:t>
            </a:r>
            <a:r>
              <a:rPr lang="en-US" sz="2200" dirty="0" smtClean="0">
                <a:latin typeface="Carlito" pitchFamily="34" charset="0"/>
                <a:cs typeface="Carlito" pitchFamily="34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sz="2200" dirty="0" smtClean="0">
                <a:latin typeface="Carlito" pitchFamily="34" charset="0"/>
                <a:cs typeface="Carlito" pitchFamily="34" charset="0"/>
              </a:rPr>
              <a:t>     </a:t>
            </a:r>
            <a:r>
              <a:rPr lang="el-GR" sz="2200" dirty="0" smtClean="0">
                <a:latin typeface="Carlito" pitchFamily="34" charset="0"/>
                <a:cs typeface="Carlito" pitchFamily="34" charset="0"/>
              </a:rPr>
              <a:t>και </a:t>
            </a:r>
            <a:r>
              <a:rPr lang="el-GR" sz="2200" dirty="0" smtClean="0">
                <a:latin typeface="Carlito" pitchFamily="34" charset="0"/>
                <a:cs typeface="Carlito" pitchFamily="34" charset="0"/>
              </a:rPr>
              <a:t>η επιστημονική κοινότητα βγαίνουν μπροστά </a:t>
            </a:r>
          </a:p>
          <a:p>
            <a:pPr>
              <a:lnSpc>
                <a:spcPct val="150000"/>
              </a:lnSpc>
              <a:buNone/>
            </a:pPr>
            <a:r>
              <a:rPr lang="el-GR" sz="2200" dirty="0" smtClean="0">
                <a:latin typeface="Carlito" pitchFamily="34" charset="0"/>
                <a:cs typeface="Carlito" pitchFamily="34" charset="0"/>
              </a:rPr>
              <a:t>    </a:t>
            </a:r>
            <a:r>
              <a:rPr lang="en-US" sz="2200" dirty="0" smtClean="0">
                <a:latin typeface="Carlito" pitchFamily="34" charset="0"/>
                <a:cs typeface="Carlito" pitchFamily="34" charset="0"/>
              </a:rPr>
              <a:t>	</a:t>
            </a:r>
            <a:r>
              <a:rPr lang="el-GR" sz="2200" dirty="0" smtClean="0">
                <a:latin typeface="Carlito" pitchFamily="34" charset="0"/>
                <a:cs typeface="Carlito" pitchFamily="34" charset="0"/>
              </a:rPr>
              <a:t>και </a:t>
            </a:r>
            <a:r>
              <a:rPr lang="el-GR" sz="2200" b="1" dirty="0" smtClean="0">
                <a:solidFill>
                  <a:schemeClr val="accent4"/>
                </a:solidFill>
                <a:latin typeface="Carlito" pitchFamily="34" charset="0"/>
                <a:cs typeface="Carlito" pitchFamily="34" charset="0"/>
              </a:rPr>
              <a:t>συνθέτουν</a:t>
            </a:r>
            <a:r>
              <a:rPr lang="el-GR" sz="2200" dirty="0" smtClean="0">
                <a:latin typeface="Carlito" pitchFamily="34" charset="0"/>
                <a:cs typeface="Carlito" pitchFamily="34" charset="0"/>
              </a:rPr>
              <a:t> τις δυνάμεις τους, </a:t>
            </a:r>
          </a:p>
          <a:p>
            <a:pPr>
              <a:lnSpc>
                <a:spcPct val="150000"/>
              </a:lnSpc>
              <a:buNone/>
            </a:pPr>
            <a:r>
              <a:rPr lang="el-GR" sz="2200" dirty="0" smtClean="0">
                <a:latin typeface="Carlito" pitchFamily="34" charset="0"/>
                <a:cs typeface="Carlito" pitchFamily="34" charset="0"/>
              </a:rPr>
              <a:t>	διεκδικώντας την </a:t>
            </a:r>
            <a:r>
              <a:rPr lang="el-GR" sz="2200" b="1" dirty="0" smtClean="0">
                <a:solidFill>
                  <a:schemeClr val="accent4"/>
                </a:solidFill>
                <a:latin typeface="Carlito" pitchFamily="34" charset="0"/>
                <a:cs typeface="Carlito" pitchFamily="34" charset="0"/>
              </a:rPr>
              <a:t>αλλαγή νοοτροπίας στην επίλυση των διαφορών στην Ελλάδα</a:t>
            </a:r>
            <a:r>
              <a:rPr lang="el-GR" sz="2200" dirty="0" smtClean="0">
                <a:latin typeface="Carlito" pitchFamily="34" charset="0"/>
                <a:cs typeface="Carlito" pitchFamily="34" charset="0"/>
              </a:rPr>
              <a:t>.</a:t>
            </a:r>
          </a:p>
          <a:p>
            <a:endParaRPr lang="el-GR" sz="2100" dirty="0" smtClean="0">
              <a:latin typeface="Carlito" pitchFamily="34" charset="0"/>
              <a:cs typeface="Carlito" pitchFamily="34" charset="0"/>
            </a:endParaRPr>
          </a:p>
          <a:p>
            <a:endParaRPr lang="el-GR" sz="2100" dirty="0">
              <a:latin typeface="Carlito" pitchFamily="34" charset="0"/>
              <a:cs typeface="Carlito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D582-7D81-4C6B-94F0-37AEB532A3A4}" type="slidenum">
              <a:rPr lang="el-GR" smtClean="0"/>
              <a:pPr/>
              <a:t>11</a:t>
            </a:fld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dirty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ΟΠΕΜΕΔ - ΣΥΝΘΕΣΙΣ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/>
            </a:r>
            <a:br>
              <a:rPr lang="en-US" sz="2500" dirty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l-GR" sz="2500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Έμπνευση &amp; Όραμα</a:t>
            </a:r>
            <a:endParaRPr lang="el-G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13492" y="5185339"/>
            <a:ext cx="1833780" cy="165040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4937760"/>
          </a:xfrm>
        </p:spPr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endParaRPr lang="el-GR" sz="3600" dirty="0" smtClean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l-GR" sz="3000" b="1" dirty="0" smtClean="0">
                <a:solidFill>
                  <a:srgbClr val="0070C0"/>
                </a:solidFill>
                <a:latin typeface="Carlito"/>
              </a:rPr>
              <a:t>Σας ευχαριστώ πολύ</a:t>
            </a:r>
            <a:endParaRPr lang="en-US" sz="3000" b="1" dirty="0" smtClean="0">
              <a:solidFill>
                <a:srgbClr val="0070C0"/>
              </a:solidFill>
              <a:latin typeface="Carlito"/>
            </a:endParaRP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D582-7D81-4C6B-94F0-37AEB532A3A4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1711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414366" y="835350"/>
            <a:ext cx="8729634" cy="5165417"/>
          </a:xfrm>
        </p:spPr>
        <p:txBody>
          <a:bodyPr>
            <a:normAutofit fontScale="70000" lnSpcReduction="20000"/>
          </a:bodyPr>
          <a:lstStyle/>
          <a:p>
            <a:endParaRPr lang="en-US" sz="2100" dirty="0" smtClean="0">
              <a:latin typeface="Carlito" pitchFamily="34" charset="0"/>
              <a:ea typeface="Liberation Serif" pitchFamily="18" charset="0"/>
              <a:cs typeface="Carlito" pitchFamily="34" charset="0"/>
            </a:endParaRPr>
          </a:p>
          <a:p>
            <a:pPr>
              <a:lnSpc>
                <a:spcPct val="160000"/>
              </a:lnSpc>
            </a:pPr>
            <a:r>
              <a:rPr lang="el-GR" sz="2900" b="1" dirty="0" smtClean="0">
                <a:solidFill>
                  <a:srgbClr val="1481B8"/>
                </a:solidFill>
                <a:latin typeface="Carlito" pitchFamily="34" charset="0"/>
                <a:ea typeface="Linux Biolinum G" pitchFamily="2" charset="0"/>
                <a:cs typeface="Carlito" pitchFamily="34" charset="0"/>
              </a:rPr>
              <a:t>Συναινετική, συμβιβαστική, φιλική, εξωδικαστική διευθέτηση των ανθρώπινων συγκρούσεων</a:t>
            </a:r>
          </a:p>
          <a:p>
            <a:pPr>
              <a:lnSpc>
                <a:spcPct val="160000"/>
              </a:lnSpc>
            </a:pPr>
            <a:r>
              <a:rPr lang="el-GR" sz="2900" b="1" dirty="0" smtClean="0">
                <a:solidFill>
                  <a:schemeClr val="accent4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Μια διεθνής νομική εξέλιξη, αναγνωρισμένης αξίας και κύρους</a:t>
            </a:r>
          </a:p>
          <a:p>
            <a:pPr>
              <a:lnSpc>
                <a:spcPct val="160000"/>
              </a:lnSpc>
            </a:pPr>
            <a:r>
              <a:rPr lang="el-GR" sz="2900" b="1" dirty="0" smtClean="0">
                <a:solidFill>
                  <a:schemeClr val="accent4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Μέθοδοι εναλλακτικής επίλυσης διαφορών:</a:t>
            </a:r>
          </a:p>
          <a:p>
            <a:pPr lvl="1">
              <a:lnSpc>
                <a:spcPct val="160000"/>
              </a:lnSpc>
            </a:pPr>
            <a:r>
              <a:rPr lang="el-GR" sz="2900" dirty="0" smtClean="0">
                <a:solidFill>
                  <a:schemeClr val="accent4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Διαμεσολάβηση</a:t>
            </a: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 - </a:t>
            </a:r>
            <a:r>
              <a:rPr lang="el-GR" sz="2900" dirty="0" smtClean="0">
                <a:solidFill>
                  <a:schemeClr val="accent4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Δικαστική Μεσολάβηση</a:t>
            </a: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 – </a:t>
            </a:r>
            <a:r>
              <a:rPr lang="el-GR" sz="2900" dirty="0" smtClean="0">
                <a:solidFill>
                  <a:schemeClr val="accent4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Διαιτησία –</a:t>
            </a:r>
          </a:p>
          <a:p>
            <a:pPr lvl="1">
              <a:lnSpc>
                <a:spcPct val="160000"/>
              </a:lnSpc>
              <a:buNone/>
            </a:pPr>
            <a:r>
              <a:rPr lang="el-GR" sz="2900" dirty="0" smtClean="0">
                <a:solidFill>
                  <a:schemeClr val="accent4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    &amp; Ά</a:t>
            </a:r>
            <a:r>
              <a:rPr lang="el-GR" sz="2900" dirty="0" smtClean="0">
                <a:solidFill>
                  <a:schemeClr val="accent4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λλες </a:t>
            </a:r>
            <a:r>
              <a:rPr lang="el-GR" sz="2900" dirty="0" smtClean="0">
                <a:solidFill>
                  <a:schemeClr val="accent4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εξωδικαστικές μορφές επίλυσης </a:t>
            </a:r>
          </a:p>
          <a:p>
            <a:pPr>
              <a:lnSpc>
                <a:spcPct val="160000"/>
              </a:lnSpc>
            </a:pPr>
            <a:r>
              <a:rPr lang="el-GR" sz="2900" b="1" dirty="0" smtClean="0">
                <a:solidFill>
                  <a:srgbClr val="0070C0"/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Πληθώρα πλεονεκτημάτων</a:t>
            </a:r>
            <a:r>
              <a:rPr lang="el-GR" sz="2900" dirty="0" smtClean="0">
                <a:latin typeface="Carlito" pitchFamily="34" charset="0"/>
                <a:ea typeface="Liberation Serif" pitchFamily="18" charset="0"/>
                <a:cs typeface="Carlito" pitchFamily="34" charset="0"/>
              </a:rPr>
              <a:t>: </a:t>
            </a:r>
          </a:p>
          <a:p>
            <a:pPr lvl="4">
              <a:lnSpc>
                <a:spcPct val="160000"/>
              </a:lnSpc>
              <a:buFont typeface="Wingdings" pitchFamily="2" charset="2"/>
              <a:buChar char="v"/>
            </a:pPr>
            <a:r>
              <a:rPr lang="el-GR" sz="2900" dirty="0" smtClean="0">
                <a:solidFill>
                  <a:schemeClr val="accent4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Αξιόπιστες, βιώσιμες και αμοιβαία επωφελείς συμφωνίες</a:t>
            </a:r>
          </a:p>
          <a:p>
            <a:pPr lvl="4">
              <a:lnSpc>
                <a:spcPct val="160000"/>
              </a:lnSpc>
              <a:buFont typeface="Wingdings" pitchFamily="2" charset="2"/>
              <a:buChar char="v"/>
            </a:pPr>
            <a:r>
              <a:rPr lang="el-GR" sz="2900" dirty="0" smtClean="0">
                <a:solidFill>
                  <a:schemeClr val="accent4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Ταχεία </a:t>
            </a:r>
            <a:r>
              <a:rPr lang="el-GR" sz="2900" dirty="0" smtClean="0">
                <a:solidFill>
                  <a:schemeClr val="accent4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και αποτελεσματική επίλυση</a:t>
            </a:r>
          </a:p>
          <a:p>
            <a:pPr lvl="4">
              <a:lnSpc>
                <a:spcPct val="160000"/>
              </a:lnSpc>
              <a:buFont typeface="Wingdings" pitchFamily="2" charset="2"/>
              <a:buChar char="v"/>
            </a:pPr>
            <a:r>
              <a:rPr lang="el-GR" sz="2900" dirty="0" smtClean="0">
                <a:solidFill>
                  <a:schemeClr val="accent4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Αποφυγή </a:t>
            </a:r>
            <a:r>
              <a:rPr lang="el-GR" sz="2900" dirty="0" smtClean="0">
                <a:solidFill>
                  <a:schemeClr val="accent4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δικαστικών καθυστερήσεων</a:t>
            </a:r>
          </a:p>
          <a:p>
            <a:pPr lvl="4">
              <a:buFont typeface="Wingdings" pitchFamily="2" charset="2"/>
              <a:buChar char="v"/>
            </a:pPr>
            <a:endParaRPr lang="el-GR" sz="2000" dirty="0" smtClean="0"/>
          </a:p>
          <a:p>
            <a:pPr lvl="1">
              <a:buFont typeface="Wingdings" pitchFamily="2" charset="2"/>
              <a:buChar char="v"/>
            </a:pPr>
            <a:endParaRPr lang="el-GR" sz="2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Wingdings" pitchFamily="2" charset="2"/>
              <a:buChar char="v"/>
            </a:pPr>
            <a:endParaRPr lang="el-GR" dirty="0" smtClean="0"/>
          </a:p>
          <a:p>
            <a:endParaRPr lang="en-US" dirty="0" smtClean="0"/>
          </a:p>
          <a:p>
            <a:pPr lvl="1">
              <a:buFont typeface="Wingdings" pitchFamily="2" charset="2"/>
              <a:buChar char="v"/>
            </a:pPr>
            <a:endParaRPr lang="en-US" dirty="0" smtClean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8031318" cy="365760"/>
          </a:xfrm>
        </p:spPr>
        <p:txBody>
          <a:bodyPr/>
          <a:lstStyle/>
          <a:p>
            <a:fld id="{C9570CFB-E4BF-4707-80F5-B842825F1C2A}" type="slidenum">
              <a:rPr lang="el-GR" smtClean="0"/>
              <a:pPr/>
              <a:t>2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14366" y="23134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3300" b="1" dirty="0" smtClean="0">
                <a:solidFill>
                  <a:schemeClr val="accent1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Εναλλακτική επίλυση διαφορών</a:t>
            </a: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/>
            </a:r>
            <a:b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</a:br>
            <a:r>
              <a:rPr lang="el-GR" sz="2200" dirty="0" smtClean="0">
                <a:solidFill>
                  <a:schemeClr val="accent1">
                    <a:lumMod val="75000"/>
                  </a:schemeClr>
                </a:solidFill>
                <a:latin typeface="Carlito" pitchFamily="34" charset="0"/>
                <a:ea typeface="Liberation Serif" pitchFamily="18" charset="0"/>
                <a:cs typeface="Carlito" pitchFamily="34" charset="0"/>
              </a:rPr>
              <a:t>Μια σύγχρονη, αποτελεσματική επιλογή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</a:rPr>
              <a:t/>
            </a:r>
            <a:br>
              <a:rPr lang="en-US" sz="22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</a:rPr>
            </a:br>
            <a:r>
              <a:rPr lang="el-GR" sz="25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</a:rPr>
              <a:t/>
            </a:r>
            <a:br>
              <a:rPr lang="el-GR" sz="2500" b="1" dirty="0" smtClean="0">
                <a:solidFill>
                  <a:schemeClr val="accent1">
                    <a:lumMod val="75000"/>
                  </a:schemeClr>
                </a:solidFill>
                <a:latin typeface="Corbel" pitchFamily="34" charset="0"/>
              </a:rPr>
            </a:br>
            <a:endParaRPr lang="el-GR" sz="2500" dirty="0">
              <a:solidFill>
                <a:schemeClr val="accent1">
                  <a:lumMod val="75000"/>
                </a:schemeClr>
              </a:solidFill>
              <a:latin typeface="Corbel" pitchFamily="34" charset="0"/>
            </a:endParaRPr>
          </a:p>
        </p:txBody>
      </p:sp>
      <p:pic>
        <p:nvPicPr>
          <p:cNvPr id="7" name="6 - Εικόνα" descr="ad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5100636"/>
            <a:ext cx="3498456" cy="17573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el-GR" sz="2200" b="1" dirty="0" smtClean="0">
                <a:solidFill>
                  <a:srgbClr val="0070C0"/>
                </a:solidFill>
                <a:latin typeface="Carlito" pitchFamily="34" charset="0"/>
                <a:cs typeface="Carlito" pitchFamily="34" charset="0"/>
              </a:rPr>
              <a:t>Ελκυστικά προτερήματα διαμεσολάβησης</a:t>
            </a:r>
          </a:p>
          <a:p>
            <a:pPr>
              <a:lnSpc>
                <a:spcPct val="160000"/>
              </a:lnSpc>
              <a:buNone/>
            </a:pPr>
            <a:r>
              <a:rPr lang="el-GR" sz="2200" dirty="0" smtClean="0">
                <a:solidFill>
                  <a:srgbClr val="0070C0"/>
                </a:solidFill>
                <a:latin typeface="Carlito" pitchFamily="34" charset="0"/>
                <a:cs typeface="Carlito" pitchFamily="34" charset="0"/>
              </a:rPr>
              <a:t>		</a:t>
            </a:r>
            <a:r>
              <a:rPr lang="el-GR" sz="2200" dirty="0" smtClean="0">
                <a:latin typeface="Carlito" pitchFamily="34" charset="0"/>
                <a:cs typeface="Carlito" pitchFamily="34" charset="0"/>
              </a:rPr>
              <a:t>Εμπιστευτικότητα - Ταχύτητα - Αξιοπιστία</a:t>
            </a:r>
          </a:p>
          <a:p>
            <a:pPr>
              <a:buNone/>
            </a:pPr>
            <a:endParaRPr lang="en-US" sz="2200" dirty="0" smtClean="0">
              <a:latin typeface="Carlito" pitchFamily="34" charset="0"/>
              <a:cs typeface="Carlito" pitchFamily="34" charset="0"/>
            </a:endParaRPr>
          </a:p>
          <a:p>
            <a:r>
              <a:rPr lang="el-GR" sz="2200" b="1" dirty="0" smtClean="0">
                <a:solidFill>
                  <a:srgbClr val="0070C0"/>
                </a:solidFill>
                <a:latin typeface="Carlito" pitchFamily="34" charset="0"/>
                <a:cs typeface="Carlito" pitchFamily="34" charset="0"/>
              </a:rPr>
              <a:t>Διαμεσολάβηση → Εργαλείο ανάπτυξης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 pitchFamily="34" charset="0"/>
                <a:cs typeface="Carlito" pitchFamily="34" charset="0"/>
              </a:rPr>
              <a:t>Καλλιέργεια νέας νοοτροπίας διαπραγμάτευσης και συναίνεσης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 pitchFamily="34" charset="0"/>
                <a:cs typeface="Carlito" pitchFamily="34" charset="0"/>
              </a:rPr>
              <a:t>Βελτίωση επιχειρηματικού περιβάλλοντος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 pitchFamily="34" charset="0"/>
                <a:cs typeface="Carlito" pitchFamily="34" charset="0"/>
              </a:rPr>
              <a:t>Τόνωση ανταγωνιστικότητας και εξωστρέφειας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 pitchFamily="34" charset="0"/>
                <a:cs typeface="Carlito" pitchFamily="34" charset="0"/>
              </a:rPr>
              <a:t>Αύξηση παραγωγικότητας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 pitchFamily="34" charset="0"/>
                <a:cs typeface="Carlito" pitchFamily="34" charset="0"/>
              </a:rPr>
              <a:t>Αποσυμφόρηση Δικαστηρίων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D582-7D81-4C6B-94F0-37AEB532A3A4}" type="slidenum">
              <a:rPr lang="el-GR" smtClean="0"/>
              <a:pPr/>
              <a:t>3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Διαμεσολάβηση, Κοινωνία και Οικονομία</a:t>
            </a:r>
            <a:r>
              <a:rPr lang="el-GR" sz="2500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/>
            </a:r>
            <a:br>
              <a:rPr lang="el-GR" sz="2500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l-GR" sz="2500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Ένας «ενάρετος κύκλος» γεννιέται</a:t>
            </a:r>
            <a:endParaRPr lang="el-GR" sz="2500" dirty="0"/>
          </a:p>
        </p:txBody>
      </p:sp>
      <p:pic>
        <p:nvPicPr>
          <p:cNvPr id="7" name="6 - Εικόνα" descr="4 Economic Development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0" y="4678510"/>
            <a:ext cx="2094559" cy="209455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359131" y="620688"/>
            <a:ext cx="8572560" cy="4525963"/>
          </a:xfrm>
        </p:spPr>
        <p:txBody>
          <a:bodyPr>
            <a:normAutofit lnSpcReduction="10000"/>
          </a:bodyPr>
          <a:lstStyle/>
          <a:p>
            <a:pPr lvl="2">
              <a:lnSpc>
                <a:spcPct val="150000"/>
              </a:lnSpc>
              <a:buClr>
                <a:srgbClr val="DA1F28"/>
              </a:buClr>
              <a:buNone/>
            </a:pPr>
            <a:r>
              <a:rPr lang="el-GR" sz="2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l-GR" sz="1900" dirty="0" smtClean="0">
              <a:solidFill>
                <a:prstClr val="black">
                  <a:lumMod val="85000"/>
                  <a:lumOff val="15000"/>
                </a:prstClr>
              </a:solidFill>
              <a:latin typeface="Carlito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 </a:t>
            </a:r>
            <a:r>
              <a:rPr lang="el-G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N. 3898/2010: Η διαμεσολάβηση γίνεται «εθνική» υπόθεση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 </a:t>
            </a:r>
            <a:r>
              <a:rPr lang="en-US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2011-2014: </a:t>
            </a:r>
            <a:r>
              <a:rPr lang="el-GR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Ανάπτυξη υποδομών 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 6 Φορείς Κατάρτισης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 1.500 διαπιστευμένοι διαμεσολαβητές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 2012: Εισαγωγή δικαστικής μεσολάβησης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 2015: </a:t>
            </a:r>
            <a:r>
              <a:rPr lang="el-GR" sz="2100" dirty="0" smtClean="0">
                <a:solidFill>
                  <a:schemeClr val="accent4"/>
                </a:solidFill>
                <a:latin typeface="Carlito"/>
              </a:rPr>
              <a:t>Προτεραιότητα πλέον η </a:t>
            </a:r>
            <a:r>
              <a:rPr lang="el-GR" sz="2100" b="1" dirty="0" smtClean="0">
                <a:solidFill>
                  <a:schemeClr val="accent4"/>
                </a:solidFill>
                <a:latin typeface="Carlito"/>
              </a:rPr>
              <a:t>πρακτική εφαρμογή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 Αναγκαία συνθήκη: Η </a:t>
            </a:r>
            <a:r>
              <a:rPr lang="el-GR" sz="2100" b="1" dirty="0" smtClean="0">
                <a:solidFill>
                  <a:schemeClr val="accent4"/>
                </a:solidFill>
                <a:latin typeface="Carlito"/>
              </a:rPr>
              <a:t>προώθηση</a:t>
            </a:r>
            <a:r>
              <a:rPr lang="el-GR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 σε κάθε μήκος και πλάτος της  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l-GR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 </a:t>
            </a:r>
            <a:r>
              <a:rPr lang="el-GR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                                  Κοινωνίας και της Οικονομίας</a:t>
            </a:r>
            <a:endParaRPr lang="el-GR" sz="1900" dirty="0" smtClean="0">
              <a:solidFill>
                <a:schemeClr val="tx1">
                  <a:lumMod val="85000"/>
                  <a:lumOff val="15000"/>
                </a:schemeClr>
              </a:solidFill>
              <a:latin typeface="Carlito"/>
            </a:endParaRPr>
          </a:p>
          <a:p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D582-7D81-4C6B-94F0-37AEB532A3A4}" type="slidenum">
              <a:rPr lang="el-GR" smtClean="0"/>
              <a:pPr/>
              <a:t>4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1984" y="404664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l-GR" sz="3100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Διαμεσολάβηση στην Ελλάδα</a:t>
            </a:r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  <a:latin typeface="Carlito"/>
              </a:rPr>
              <a:t/>
            </a:r>
            <a:br>
              <a:rPr lang="en-US" sz="2500" b="1" dirty="0" smtClean="0">
                <a:solidFill>
                  <a:schemeClr val="accent1">
                    <a:lumMod val="75000"/>
                  </a:schemeClr>
                </a:solidFill>
                <a:latin typeface="Carlito"/>
              </a:rPr>
            </a:b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Μία νέα, δυναμική πραγματικότητα</a:t>
            </a:r>
            <a:r>
              <a:rPr lang="en-US" sz="2500" b="1" dirty="0" smtClean="0">
                <a:solidFill>
                  <a:srgbClr val="727CA3">
                    <a:lumMod val="75000"/>
                  </a:srgbClr>
                </a:solidFill>
                <a:latin typeface="Gill Sans MT" pitchFamily="34" charset="0"/>
              </a:rPr>
              <a:t/>
            </a:r>
            <a:br>
              <a:rPr lang="en-US" sz="2500" b="1" dirty="0" smtClean="0">
                <a:solidFill>
                  <a:srgbClr val="727CA3">
                    <a:lumMod val="75000"/>
                  </a:srgbClr>
                </a:solidFill>
                <a:latin typeface="Gill Sans MT" pitchFamily="34" charset="0"/>
              </a:rPr>
            </a:br>
            <a:endParaRPr lang="el-GR" dirty="0"/>
          </a:p>
        </p:txBody>
      </p:sp>
      <p:pic>
        <p:nvPicPr>
          <p:cNvPr id="5" name="Picture 5" descr="logo_al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8802" y="4530639"/>
            <a:ext cx="3341732" cy="375461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457200" y="119173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2400" b="1" dirty="0" smtClean="0">
                <a:solidFill>
                  <a:srgbClr val="002060"/>
                </a:solidFill>
                <a:latin typeface="Carlito" pitchFamily="34" charset="0"/>
                <a:cs typeface="Carlito" pitchFamily="34" charset="0"/>
              </a:rPr>
              <a:t>Ανάγκη</a:t>
            </a:r>
          </a:p>
          <a:p>
            <a:pPr lvl="1">
              <a:lnSpc>
                <a:spcPct val="150000"/>
              </a:lnSpc>
              <a:buClr>
                <a:srgbClr val="9FB8CD"/>
              </a:buClr>
              <a:buFont typeface="Wingdings" pitchFamily="2" charset="2"/>
              <a:buChar char="Ø"/>
            </a:pPr>
            <a:r>
              <a:rPr lang="el-GR" sz="2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rlito" pitchFamily="34" charset="0"/>
                <a:cs typeface="Carlito" pitchFamily="34" charset="0"/>
              </a:rPr>
              <a:t> Προώθηση και καλλιέργεια μιας </a:t>
            </a:r>
            <a:r>
              <a:rPr lang="el-GR" sz="2400" dirty="0" smtClean="0">
                <a:solidFill>
                  <a:schemeClr val="accent4"/>
                </a:solidFill>
                <a:latin typeface="Carlito" pitchFamily="34" charset="0"/>
                <a:cs typeface="Carlito" pitchFamily="34" charset="0"/>
              </a:rPr>
              <a:t>νέας συναινετικής κοινωνικής νοοτροπίας</a:t>
            </a:r>
          </a:p>
          <a:p>
            <a:pPr>
              <a:lnSpc>
                <a:spcPct val="150000"/>
              </a:lnSpc>
            </a:pPr>
            <a:r>
              <a:rPr lang="el-GR" sz="2400" b="1" dirty="0" smtClean="0">
                <a:solidFill>
                  <a:srgbClr val="002060"/>
                </a:solidFill>
                <a:latin typeface="Carlito" pitchFamily="34" charset="0"/>
                <a:cs typeface="Carlito" pitchFamily="34" charset="0"/>
              </a:rPr>
              <a:t>Στόχος </a:t>
            </a:r>
            <a:endParaRPr lang="en-US" sz="2400" b="1" dirty="0" smtClean="0">
              <a:solidFill>
                <a:srgbClr val="002060"/>
              </a:solidFill>
              <a:latin typeface="Carlito" pitchFamily="34" charset="0"/>
              <a:cs typeface="Carlito" pitchFamily="34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 pitchFamily="34" charset="0"/>
                <a:cs typeface="Carlito" pitchFamily="34" charset="0"/>
              </a:rPr>
              <a:t> Ενεργός και ουσιαστική </a:t>
            </a:r>
            <a:r>
              <a:rPr lang="el-GR" sz="2400" dirty="0" smtClean="0">
                <a:solidFill>
                  <a:schemeClr val="accent4"/>
                </a:solidFill>
                <a:latin typeface="Carlito" pitchFamily="34" charset="0"/>
                <a:cs typeface="Carlito" pitchFamily="34" charset="0"/>
              </a:rPr>
              <a:t>προώθηση της  Διαμεσολάβησης και των λοιπών Μεθόδων Εναλλακτικής Επίλυσης Διαφορών</a:t>
            </a:r>
            <a:endParaRPr lang="en-US" sz="2400" dirty="0" smtClean="0">
              <a:solidFill>
                <a:schemeClr val="accent4"/>
              </a:solidFill>
              <a:latin typeface="Carlito" pitchFamily="34" charset="0"/>
              <a:cs typeface="Carlito" pitchFamily="34" charset="0"/>
            </a:endParaRPr>
          </a:p>
          <a:p>
            <a:pPr lvl="1"/>
            <a:endParaRPr lang="en-US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8031318" cy="365760"/>
          </a:xfrm>
        </p:spPr>
        <p:txBody>
          <a:bodyPr/>
          <a:lstStyle/>
          <a:p>
            <a:fld id="{7574D582-7D81-4C6B-94F0-37AEB532A3A4}" type="slidenum">
              <a:rPr lang="el-GR" smtClean="0"/>
              <a:pPr/>
              <a:t>5</a:t>
            </a:fld>
            <a:r>
              <a:rPr lang="en-US" dirty="0" smtClean="0"/>
              <a:t>                                                                             </a:t>
            </a:r>
            <a:endParaRPr lang="el-GR" sz="12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600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Φορέας για την Προώθηση της Διαμεσολάβησης</a:t>
            </a:r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  <a:latin typeface="Carlito"/>
              </a:rPr>
              <a:t/>
            </a:r>
            <a:br>
              <a:rPr lang="en-US" sz="2500" b="1" dirty="0" smtClean="0">
                <a:solidFill>
                  <a:schemeClr val="accent1">
                    <a:lumMod val="75000"/>
                  </a:schemeClr>
                </a:solidFill>
                <a:latin typeface="Carlito"/>
              </a:rPr>
            </a:br>
            <a:r>
              <a:rPr lang="el-GR" sz="2300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Γιατί και με ποιο σκοπό;</a:t>
            </a:r>
            <a:endParaRPr lang="el-GR" sz="23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9" name="Content Placeholder 8" descr="606B_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5079036"/>
            <a:ext cx="1643074" cy="164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3200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373004" y="784039"/>
            <a:ext cx="8229600" cy="5067320"/>
          </a:xfrm>
        </p:spPr>
        <p:txBody>
          <a:bodyPr>
            <a:normAutofit/>
          </a:bodyPr>
          <a:lstStyle/>
          <a:p>
            <a:endParaRPr lang="en-US" sz="2200" dirty="0" smtClean="0">
              <a:latin typeface="Carlito"/>
            </a:endParaRPr>
          </a:p>
          <a:p>
            <a:pPr lvl="1">
              <a:buClr>
                <a:srgbClr val="9FB8CD"/>
              </a:buClr>
              <a:buFont typeface="Wingdings" pitchFamily="2" charset="2"/>
              <a:buChar char="Ø"/>
            </a:pPr>
            <a:r>
              <a:rPr lang="el-GR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Σύμπραξη </a:t>
            </a:r>
            <a:r>
              <a:rPr lang="el-GR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των σημαντικότερων κοινωνικών, οικονομικών και επιστημονικών φορέων της </a:t>
            </a:r>
            <a:r>
              <a:rPr lang="el-GR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Χώρας</a:t>
            </a:r>
          </a:p>
          <a:p>
            <a:pPr lvl="1">
              <a:buClr>
                <a:srgbClr val="9FB8CD"/>
              </a:buClr>
              <a:buFont typeface="Wingdings" pitchFamily="2" charset="2"/>
              <a:buChar char="Ø"/>
            </a:pPr>
            <a:endParaRPr lang="el-GR" sz="2200" dirty="0">
              <a:solidFill>
                <a:schemeClr val="tx1">
                  <a:lumMod val="85000"/>
                  <a:lumOff val="15000"/>
                </a:schemeClr>
              </a:solidFill>
              <a:latin typeface="Carlito"/>
            </a:endParaRPr>
          </a:p>
          <a:p>
            <a:pPr lvl="1">
              <a:buClr>
                <a:srgbClr val="9FB8CD"/>
              </a:buClr>
              <a:buFont typeface="Wingdings" pitchFamily="2" charset="2"/>
              <a:buChar char="Ø"/>
            </a:pPr>
            <a:r>
              <a:rPr lang="el-GR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Δημιουργία μιας ευρύτερης, </a:t>
            </a:r>
            <a:r>
              <a:rPr lang="el-GR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θεσμικής, </a:t>
            </a:r>
            <a:r>
              <a:rPr lang="el-GR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στρατηγικής </a:t>
            </a:r>
            <a:r>
              <a:rPr lang="el-GR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συμμαχίας</a:t>
            </a:r>
          </a:p>
          <a:p>
            <a:pPr lvl="1">
              <a:buClr>
                <a:srgbClr val="9FB8CD"/>
              </a:buClr>
              <a:buFont typeface="Wingdings" pitchFamily="2" charset="2"/>
              <a:buChar char="Ø"/>
            </a:pPr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Carlito"/>
            </a:endParaRPr>
          </a:p>
          <a:p>
            <a:pPr lvl="1">
              <a:buClr>
                <a:srgbClr val="9FB8CD"/>
              </a:buClr>
              <a:buFont typeface="Wingdings" pitchFamily="2" charset="2"/>
              <a:buChar char="Ø"/>
            </a:pPr>
            <a:r>
              <a:rPr lang="el-GR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Ισχυρό μήνυμα για τη διάδοση του θεσμού στην </a:t>
            </a:r>
            <a:r>
              <a:rPr lang="el-GR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rlito"/>
              </a:rPr>
              <a:t>Ελλάδα:</a:t>
            </a:r>
            <a:endParaRPr lang="el-GR" sz="2200" dirty="0">
              <a:solidFill>
                <a:schemeClr val="tx1">
                  <a:lumMod val="85000"/>
                  <a:lumOff val="15000"/>
                </a:schemeClr>
              </a:solidFill>
              <a:latin typeface="Carlito"/>
            </a:endParaRPr>
          </a:p>
          <a:p>
            <a:pPr lvl="1">
              <a:buClr>
                <a:srgbClr val="9FB8CD"/>
              </a:buClr>
              <a:buNone/>
            </a:pPr>
            <a:r>
              <a:rPr lang="el-GR" sz="2200" b="1" dirty="0" smtClean="0">
                <a:solidFill>
                  <a:schemeClr val="accent4"/>
                </a:solidFill>
                <a:latin typeface="Carlito"/>
              </a:rPr>
              <a:t>	«Η </a:t>
            </a:r>
            <a:r>
              <a:rPr lang="el-GR" sz="2200" b="1" dirty="0">
                <a:solidFill>
                  <a:schemeClr val="accent4"/>
                </a:solidFill>
                <a:latin typeface="Carlito"/>
              </a:rPr>
              <a:t>Κοινωνία και η Οικονομία υιοθετούν τη </a:t>
            </a:r>
            <a:r>
              <a:rPr lang="el-GR" sz="2200" b="1" dirty="0" smtClean="0">
                <a:solidFill>
                  <a:schemeClr val="accent4"/>
                </a:solidFill>
                <a:latin typeface="Carlito"/>
              </a:rPr>
              <a:t>Διαμεσολάβηση»</a:t>
            </a:r>
            <a:endParaRPr lang="el-GR" sz="2200" b="1" dirty="0">
              <a:solidFill>
                <a:schemeClr val="accent4"/>
              </a:solidFill>
              <a:latin typeface="Carlito"/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D582-7D81-4C6B-94F0-37AEB532A3A4}" type="slidenum">
              <a:rPr lang="el-GR" smtClean="0"/>
              <a:pPr/>
              <a:t>6</a:t>
            </a:fld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36952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500" b="1" dirty="0" smtClean="0">
                <a:solidFill>
                  <a:schemeClr val="accent1">
                    <a:lumMod val="75000"/>
                  </a:schemeClr>
                </a:solidFill>
                <a:latin typeface="Carlito"/>
              </a:rPr>
              <a:t>ΟΠΕΜΕΔ -  ΣΥΝΘΕΣΙΣ</a:t>
            </a:r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  <a:latin typeface="Carlito"/>
              </a:rPr>
              <a:t/>
            </a:r>
            <a:br>
              <a:rPr lang="en-US" sz="2500" b="1" dirty="0" smtClean="0">
                <a:solidFill>
                  <a:schemeClr val="accent1">
                    <a:lumMod val="75000"/>
                  </a:schemeClr>
                </a:solidFill>
                <a:latin typeface="Carlito"/>
              </a:rPr>
            </a:br>
            <a:r>
              <a:rPr lang="el-GR" sz="2500" b="1" dirty="0" smtClean="0">
                <a:solidFill>
                  <a:schemeClr val="accent1">
                    <a:lumMod val="75000"/>
                  </a:schemeClr>
                </a:solidFill>
                <a:latin typeface="Carlito"/>
              </a:rPr>
              <a:t>Ταυτότητα &amp; </a:t>
            </a:r>
            <a:r>
              <a:rPr lang="el-GR" sz="2500" dirty="0" smtClean="0">
                <a:solidFill>
                  <a:schemeClr val="accent1">
                    <a:lumMod val="75000"/>
                  </a:schemeClr>
                </a:solidFill>
                <a:latin typeface="Carlito"/>
              </a:rPr>
              <a:t>Στρατηγικά πλεονεκτήματα</a:t>
            </a:r>
            <a:endParaRPr lang="el-GR" dirty="0">
              <a:solidFill>
                <a:schemeClr val="accent1">
                  <a:lumMod val="75000"/>
                </a:schemeClr>
              </a:solidFill>
              <a:latin typeface="Carlito"/>
            </a:endParaRPr>
          </a:p>
        </p:txBody>
      </p:sp>
      <p:pic>
        <p:nvPicPr>
          <p:cNvPr id="8" name="Picture 5" descr="LogoSEV_G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4929198"/>
            <a:ext cx="1214867" cy="500066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00298" y="4714884"/>
            <a:ext cx="857256" cy="669118"/>
          </a:xfrm>
          <a:prstGeom prst="rect">
            <a:avLst/>
          </a:prstGeom>
        </p:spPr>
      </p:pic>
      <p:pic>
        <p:nvPicPr>
          <p:cNvPr id="10" name="Picture 8" descr="κατάλογος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00430" y="4929198"/>
            <a:ext cx="785818" cy="325827"/>
          </a:xfrm>
          <a:prstGeom prst="rect">
            <a:avLst/>
          </a:prstGeom>
        </p:spPr>
      </p:pic>
      <p:pic>
        <p:nvPicPr>
          <p:cNvPr id="11" name="Picture 9" descr="Logo_gsevee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00562" y="4714884"/>
            <a:ext cx="785818" cy="749242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29256" y="4714884"/>
            <a:ext cx="714380" cy="714380"/>
          </a:xfrm>
          <a:prstGeom prst="rect">
            <a:avLst/>
          </a:prstGeom>
        </p:spPr>
      </p:pic>
      <p:pic>
        <p:nvPicPr>
          <p:cNvPr id="14" name="Picture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86512" y="4786322"/>
            <a:ext cx="1286653" cy="574125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6420" y="4681100"/>
            <a:ext cx="1000132" cy="740557"/>
          </a:xfrm>
          <a:prstGeom prst="rect">
            <a:avLst/>
          </a:prstGeom>
        </p:spPr>
      </p:pic>
      <p:pic>
        <p:nvPicPr>
          <p:cNvPr id="16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9318" y="5659307"/>
            <a:ext cx="674869" cy="738386"/>
          </a:xfrm>
          <a:prstGeom prst="rect">
            <a:avLst/>
          </a:prstGeom>
        </p:spPr>
      </p:pic>
      <p:pic>
        <p:nvPicPr>
          <p:cNvPr id="17" name="Picture 14" descr="τεε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371415" y="5851359"/>
            <a:ext cx="627045" cy="307375"/>
          </a:xfrm>
          <a:prstGeom prst="rect">
            <a:avLst/>
          </a:prstGeom>
        </p:spPr>
      </p:pic>
      <p:pic>
        <p:nvPicPr>
          <p:cNvPr id="18" name="Pictur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96240" y="5633800"/>
            <a:ext cx="693489" cy="648651"/>
          </a:xfrm>
          <a:prstGeom prst="rect">
            <a:avLst/>
          </a:prstGeom>
        </p:spPr>
      </p:pic>
      <p:pic>
        <p:nvPicPr>
          <p:cNvPr id="19" name="Picture 13" descr="εεδε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995797" y="5833572"/>
            <a:ext cx="879417" cy="342948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2235" y="5584248"/>
            <a:ext cx="698203" cy="698203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6779" y="5693168"/>
            <a:ext cx="526448" cy="432626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18419" y="5600816"/>
            <a:ext cx="561360" cy="5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35299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396150" y="980728"/>
            <a:ext cx="8229600" cy="45259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endParaRPr lang="en-US" sz="1000" dirty="0" smtClean="0">
              <a:latin typeface="Carlito"/>
            </a:endParaRPr>
          </a:p>
          <a:p>
            <a:pPr>
              <a:lnSpc>
                <a:spcPct val="150000"/>
              </a:lnSpc>
            </a:pPr>
            <a:r>
              <a:rPr lang="el-GR" sz="2500" b="1" dirty="0" smtClean="0">
                <a:solidFill>
                  <a:srgbClr val="002060"/>
                </a:solidFill>
                <a:latin typeface="Carlito" pitchFamily="34" charset="0"/>
                <a:cs typeface="Carlito" pitchFamily="34" charset="0"/>
              </a:rPr>
              <a:t>Κεντρική ιδέα:</a:t>
            </a:r>
          </a:p>
          <a:p>
            <a:pPr lvl="1">
              <a:lnSpc>
                <a:spcPct val="150000"/>
              </a:lnSpc>
            </a:pPr>
            <a:r>
              <a:rPr lang="el-GR" sz="2200" b="1" dirty="0" smtClean="0">
                <a:solidFill>
                  <a:srgbClr val="002060"/>
                </a:solidFill>
                <a:latin typeface="Carlito" pitchFamily="34" charset="0"/>
                <a:cs typeface="Carlito" pitchFamily="34" charset="0"/>
              </a:rPr>
              <a:t>Συγκρότηση &amp; λειτουργία Συμβουλευτικής Επιτροπής</a:t>
            </a:r>
            <a:endParaRPr lang="en-US" sz="2200" b="1" dirty="0" smtClean="0">
              <a:solidFill>
                <a:srgbClr val="002060"/>
              </a:solidFill>
              <a:latin typeface="Carlito"/>
              <a:cs typeface="Carlito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l-GR" sz="2200" b="1" dirty="0" smtClean="0">
                <a:solidFill>
                  <a:srgbClr val="0070C0"/>
                </a:solidFill>
                <a:latin typeface="Carlito" pitchFamily="34" charset="0"/>
                <a:cs typeface="Carlito" pitchFamily="34" charset="0"/>
              </a:rPr>
              <a:t>	   </a:t>
            </a:r>
            <a:r>
              <a:rPr lang="el-GR" sz="2200" dirty="0" smtClean="0">
                <a:latin typeface="Carlito" pitchFamily="34" charset="0"/>
                <a:cs typeface="Carlito" pitchFamily="34" charset="0"/>
              </a:rPr>
              <a:t>Έμπειροι διαμεσολαβητές και εκπαιδευτές διαμεσολαβητών &amp;</a:t>
            </a:r>
          </a:p>
          <a:p>
            <a:pPr>
              <a:lnSpc>
                <a:spcPct val="150000"/>
              </a:lnSpc>
              <a:buNone/>
            </a:pPr>
            <a:r>
              <a:rPr lang="el-GR" sz="2400" b="1" dirty="0" smtClean="0">
                <a:solidFill>
                  <a:srgbClr val="0070C0"/>
                </a:solidFill>
                <a:latin typeface="Carlito" pitchFamily="34" charset="0"/>
                <a:cs typeface="Carlito" pitchFamily="34" charset="0"/>
              </a:rPr>
              <a:t>   	   </a:t>
            </a:r>
            <a:r>
              <a:rPr lang="el-GR" sz="2200" dirty="0" smtClean="0">
                <a:latin typeface="Carlito" pitchFamily="34" charset="0"/>
                <a:cs typeface="Carlito" pitchFamily="34" charset="0"/>
              </a:rPr>
              <a:t>Επικοινωνιολόγοι και </a:t>
            </a:r>
            <a:r>
              <a:rPr lang="en-US" sz="2200" dirty="0" smtClean="0">
                <a:latin typeface="Carlito"/>
                <a:cs typeface="Carlito" pitchFamily="34" charset="0"/>
              </a:rPr>
              <a:t>marketing experts</a:t>
            </a:r>
            <a:r>
              <a:rPr lang="el-GR" sz="2200" dirty="0" smtClean="0">
                <a:latin typeface="Carlito" pitchFamily="34" charset="0"/>
                <a:cs typeface="Carlito" pitchFamily="34" charset="0"/>
              </a:rPr>
              <a:t>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l-GR" sz="2400" dirty="0" smtClean="0">
                <a:latin typeface="Carlito" pitchFamily="34" charset="0"/>
                <a:cs typeface="Carlito" pitchFamily="34" charset="0"/>
              </a:rPr>
              <a:t>Λειτουργία «συγκοινωνούντων δοχείων» (μεταξύ της εμπειρίας στη διαμεσολάβηση και της εξειδίκευσης στο </a:t>
            </a:r>
            <a:r>
              <a:rPr lang="en-US" sz="2400" dirty="0" smtClean="0">
                <a:latin typeface="Carlito"/>
                <a:cs typeface="Carlito" pitchFamily="34" charset="0"/>
              </a:rPr>
              <a:t>marketing)</a:t>
            </a:r>
            <a:endParaRPr lang="el-GR" sz="2400" dirty="0" smtClean="0">
              <a:latin typeface="Carlito" pitchFamily="34" charset="0"/>
              <a:cs typeface="Carlito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l-GR" sz="2400" dirty="0" smtClean="0">
                <a:latin typeface="Carlito" pitchFamily="34" charset="0"/>
                <a:cs typeface="Carlito" pitchFamily="34" charset="0"/>
              </a:rPr>
              <a:t>Επεξεργασία προτάσεων και «ζύμωση» ιδεών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D582-7D81-4C6B-94F0-37AEB532A3A4}" type="slidenum">
              <a:rPr lang="el-GR" smtClean="0"/>
              <a:pPr/>
              <a:t>7</a:t>
            </a:fld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ΟΠΕΜΕΔ -  ΣΥΝΘΕΣΙΣ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rlito"/>
              </a:rPr>
              <a:t/>
            </a:r>
            <a:b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rlito"/>
              </a:rPr>
            </a:br>
            <a:r>
              <a:rPr lang="el-GR" sz="2500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Επιστημονική ζύμωση &amp; Επικοινωνία</a:t>
            </a:r>
            <a:endParaRPr lang="el-GR" sz="29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6" descr="Sharing-Idea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59985" y="4811936"/>
            <a:ext cx="1940064" cy="1940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81786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397528" y="878966"/>
            <a:ext cx="8229600" cy="4937760"/>
          </a:xfrm>
        </p:spPr>
        <p:txBody>
          <a:bodyPr>
            <a:normAutofit/>
          </a:bodyPr>
          <a:lstStyle/>
          <a:p>
            <a:endParaRPr lang="en-US" sz="2500" dirty="0" smtClean="0">
              <a:latin typeface="Carlito"/>
            </a:endParaRPr>
          </a:p>
          <a:p>
            <a:pPr>
              <a:lnSpc>
                <a:spcPct val="150000"/>
              </a:lnSpc>
            </a:pPr>
            <a:r>
              <a:rPr lang="el-GR" sz="2500" b="1" dirty="0" smtClean="0">
                <a:solidFill>
                  <a:srgbClr val="002060"/>
                </a:solidFill>
                <a:latin typeface="Carlito" pitchFamily="34" charset="0"/>
                <a:cs typeface="Carlito" pitchFamily="34" charset="0"/>
              </a:rPr>
              <a:t>Σχέδιο Επικοινωνίας &amp; Προώθησης</a:t>
            </a:r>
            <a:endParaRPr lang="en-US" sz="2500" b="1" dirty="0" smtClean="0">
              <a:solidFill>
                <a:srgbClr val="002060"/>
              </a:solidFill>
              <a:latin typeface="Carlito"/>
              <a:cs typeface="Carlito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500" dirty="0" smtClean="0">
                <a:latin typeface="Carlito"/>
                <a:cs typeface="Carlito" pitchFamily="34" charset="0"/>
              </a:rPr>
              <a:t>   </a:t>
            </a:r>
            <a:r>
              <a:rPr lang="el-GR" sz="2500" dirty="0" smtClean="0">
                <a:latin typeface="Carlito" pitchFamily="34" charset="0"/>
                <a:cs typeface="Carlito" pitchFamily="34" charset="0"/>
              </a:rPr>
              <a:t>Ανάπτυξη σε </a:t>
            </a:r>
            <a:r>
              <a:rPr lang="el-GR" sz="2500" dirty="0" smtClean="0">
                <a:solidFill>
                  <a:srgbClr val="0070C0"/>
                </a:solidFill>
                <a:latin typeface="Carlito" pitchFamily="34" charset="0"/>
                <a:cs typeface="Carlito" pitchFamily="34" charset="0"/>
              </a:rPr>
              <a:t>δύο</a:t>
            </a:r>
            <a:r>
              <a:rPr lang="el-GR" sz="2500" dirty="0" smtClean="0">
                <a:latin typeface="Carlito" pitchFamily="34" charset="0"/>
                <a:cs typeface="Carlito" pitchFamily="34" charset="0"/>
              </a:rPr>
              <a:t> κατευθύνσεις: </a:t>
            </a:r>
          </a:p>
          <a:p>
            <a:pPr>
              <a:lnSpc>
                <a:spcPct val="150000"/>
              </a:lnSpc>
              <a:buNone/>
            </a:pPr>
            <a:r>
              <a:rPr lang="el-GR" sz="2500" dirty="0" smtClean="0">
                <a:latin typeface="Carlito" pitchFamily="34" charset="0"/>
                <a:cs typeface="Carlito" pitchFamily="34" charset="0"/>
              </a:rPr>
              <a:t>		</a:t>
            </a:r>
            <a:r>
              <a:rPr lang="el-GR" sz="2500" dirty="0" smtClean="0">
                <a:latin typeface="Carlito" pitchFamily="34" charset="0"/>
                <a:cs typeface="Carlito" pitchFamily="34" charset="0"/>
                <a:sym typeface="Wingdings"/>
              </a:rPr>
              <a:t> </a:t>
            </a:r>
            <a:r>
              <a:rPr lang="el-GR" sz="2500" dirty="0" smtClean="0">
                <a:solidFill>
                  <a:srgbClr val="0070C0"/>
                </a:solidFill>
                <a:latin typeface="Carlito" pitchFamily="34" charset="0"/>
                <a:cs typeface="Carlito" pitchFamily="34" charset="0"/>
                <a:sym typeface="Wingdings"/>
              </a:rPr>
              <a:t>Οριζόντια</a:t>
            </a:r>
            <a:r>
              <a:rPr lang="el-GR" sz="2500" dirty="0" smtClean="0">
                <a:latin typeface="Carlito" pitchFamily="34" charset="0"/>
                <a:cs typeface="Carlito" pitchFamily="34" charset="0"/>
                <a:sym typeface="Wingdings"/>
              </a:rPr>
              <a:t>: Σε όλο το φάσμα της Κοινωνίας	</a:t>
            </a:r>
          </a:p>
          <a:p>
            <a:pPr>
              <a:lnSpc>
                <a:spcPct val="150000"/>
              </a:lnSpc>
              <a:buNone/>
            </a:pPr>
            <a:r>
              <a:rPr lang="el-GR" sz="2500" dirty="0" smtClean="0">
                <a:latin typeface="Carlito" pitchFamily="34" charset="0"/>
                <a:cs typeface="Carlito" pitchFamily="34" charset="0"/>
                <a:sym typeface="Wingdings"/>
              </a:rPr>
              <a:t>		 </a:t>
            </a:r>
            <a:r>
              <a:rPr lang="el-GR" sz="2500" dirty="0" smtClean="0">
                <a:solidFill>
                  <a:srgbClr val="0070C0"/>
                </a:solidFill>
                <a:latin typeface="Carlito" pitchFamily="34" charset="0"/>
                <a:cs typeface="Carlito" pitchFamily="34" charset="0"/>
                <a:sym typeface="Wingdings"/>
              </a:rPr>
              <a:t>Κάθετα</a:t>
            </a:r>
            <a:r>
              <a:rPr lang="el-GR" sz="2500" dirty="0" smtClean="0">
                <a:latin typeface="Carlito" pitchFamily="34" charset="0"/>
                <a:cs typeface="Carlito" pitchFamily="34" charset="0"/>
                <a:sym typeface="Wingdings"/>
              </a:rPr>
              <a:t>: Στοχευμένες δράσεις ανά τομέα </a:t>
            </a:r>
          </a:p>
          <a:p>
            <a:pPr>
              <a:lnSpc>
                <a:spcPct val="150000"/>
              </a:lnSpc>
              <a:buNone/>
            </a:pPr>
            <a:r>
              <a:rPr lang="el-GR" sz="2500" dirty="0" smtClean="0">
                <a:latin typeface="Carlito" pitchFamily="34" charset="0"/>
                <a:cs typeface="Carlito" pitchFamily="34" charset="0"/>
                <a:sym typeface="Wingdings"/>
              </a:rPr>
              <a:t>			      (με τη συνέργεια κάθε εταίρου) </a:t>
            </a:r>
          </a:p>
          <a:p>
            <a:pPr>
              <a:lnSpc>
                <a:spcPct val="150000"/>
              </a:lnSpc>
              <a:buNone/>
            </a:pPr>
            <a:r>
              <a:rPr lang="el-GR" sz="2800" dirty="0" smtClean="0"/>
              <a:t>	</a:t>
            </a:r>
            <a:endParaRPr lang="en-US" sz="2800" dirty="0" smtClean="0"/>
          </a:p>
          <a:p>
            <a:pPr lvl="2"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D582-7D81-4C6B-94F0-37AEB532A3A4}" type="slidenum">
              <a:rPr lang="el-GR" smtClean="0"/>
              <a:pPr/>
              <a:t>8</a:t>
            </a:fld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ΟΠΕΜΕΔ - ΣΥΝΘΕΣΙΣ</a:t>
            </a:r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/>
            </a:r>
            <a:br>
              <a:rPr lang="en-US" sz="2500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l-GR" sz="2500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Λειτουργία στην πράξη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7" descr="29-5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67937" y="4437112"/>
            <a:ext cx="2238752" cy="223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90325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lnSpc>
                <a:spcPct val="160000"/>
              </a:lnSpc>
              <a:buClr>
                <a:srgbClr val="727CA3"/>
              </a:buClr>
            </a:pPr>
            <a:r>
              <a:rPr lang="el-GR" sz="2500" b="1" dirty="0" smtClean="0">
                <a:solidFill>
                  <a:srgbClr val="002060"/>
                </a:solidFill>
                <a:latin typeface="Carlito" pitchFamily="34" charset="0"/>
                <a:cs typeface="Carlito" pitchFamily="34" charset="0"/>
              </a:rPr>
              <a:t>Μέθοδοι προώθησης και επικοινωνίας</a:t>
            </a:r>
            <a:endParaRPr lang="en-US" sz="2500" b="1" dirty="0">
              <a:solidFill>
                <a:srgbClr val="002060"/>
              </a:solidFill>
              <a:latin typeface="Carlito"/>
              <a:cs typeface="Carlito" pitchFamily="34" charset="0"/>
            </a:endParaRPr>
          </a:p>
          <a:p>
            <a:pPr lvl="0">
              <a:lnSpc>
                <a:spcPct val="160000"/>
              </a:lnSpc>
              <a:buClr>
                <a:srgbClr val="727CA3"/>
              </a:buClr>
              <a:buNone/>
            </a:pPr>
            <a:r>
              <a:rPr lang="el-GR" sz="2200" dirty="0">
                <a:solidFill>
                  <a:prstClr val="black"/>
                </a:solidFill>
              </a:rPr>
              <a:t>	</a:t>
            </a:r>
            <a:r>
              <a:rPr lang="el-GR" sz="2200" dirty="0" smtClean="0">
                <a:latin typeface="Carlito" pitchFamily="34" charset="0"/>
                <a:cs typeface="Carlito" pitchFamily="34" charset="0"/>
                <a:sym typeface="Wingdings"/>
              </a:rPr>
              <a:t>Διαδίκτυο (</a:t>
            </a:r>
            <a:r>
              <a:rPr lang="el-GR" sz="2200" dirty="0" smtClean="0">
                <a:latin typeface="Carlito" pitchFamily="34" charset="0"/>
                <a:cs typeface="Carlito" pitchFamily="34" charset="0"/>
              </a:rPr>
              <a:t>ιστοσελίδα, </a:t>
            </a:r>
            <a:r>
              <a:rPr lang="el-GR" sz="2200" dirty="0" smtClean="0">
                <a:latin typeface="Carlito" pitchFamily="34" charset="0"/>
                <a:cs typeface="Carlito" pitchFamily="34" charset="0"/>
                <a:sym typeface="Wingdings"/>
              </a:rPr>
              <a:t>μέσα </a:t>
            </a:r>
            <a:r>
              <a:rPr lang="el-GR" sz="2200" dirty="0">
                <a:latin typeface="Carlito" pitchFamily="34" charset="0"/>
                <a:cs typeface="Carlito" pitchFamily="34" charset="0"/>
                <a:sym typeface="Wingdings"/>
              </a:rPr>
              <a:t>κοινωνικής </a:t>
            </a:r>
            <a:r>
              <a:rPr lang="el-GR" sz="2200" dirty="0" smtClean="0">
                <a:latin typeface="Carlito" pitchFamily="34" charset="0"/>
                <a:cs typeface="Carlito" pitchFamily="34" charset="0"/>
                <a:sym typeface="Wingdings"/>
              </a:rPr>
              <a:t>δικτύωσης)</a:t>
            </a:r>
          </a:p>
          <a:p>
            <a:pPr lvl="0">
              <a:lnSpc>
                <a:spcPct val="160000"/>
              </a:lnSpc>
              <a:buClr>
                <a:srgbClr val="727CA3"/>
              </a:buClr>
              <a:buNone/>
            </a:pPr>
            <a:r>
              <a:rPr lang="el-GR" sz="2200" dirty="0" smtClean="0">
                <a:latin typeface="Carlito" pitchFamily="34" charset="0"/>
                <a:cs typeface="Carlito" pitchFamily="34" charset="0"/>
                <a:sym typeface="Wingdings"/>
              </a:rPr>
              <a:t>	Παραγωγή οπτικοακουστικού υλικού</a:t>
            </a:r>
          </a:p>
          <a:p>
            <a:pPr lvl="0">
              <a:lnSpc>
                <a:spcPct val="160000"/>
              </a:lnSpc>
              <a:buClr>
                <a:srgbClr val="727CA3"/>
              </a:buClr>
              <a:buNone/>
            </a:pPr>
            <a:r>
              <a:rPr lang="el-GR" sz="2200" dirty="0" smtClean="0">
                <a:latin typeface="Carlito" pitchFamily="34" charset="0"/>
                <a:cs typeface="Carlito" pitchFamily="34" charset="0"/>
                <a:sym typeface="Wingdings"/>
              </a:rPr>
              <a:t>	Διανομή φυλλαδίων</a:t>
            </a:r>
          </a:p>
          <a:p>
            <a:pPr lvl="0">
              <a:lnSpc>
                <a:spcPct val="160000"/>
              </a:lnSpc>
              <a:buClr>
                <a:srgbClr val="727CA3"/>
              </a:buClr>
              <a:buNone/>
            </a:pPr>
            <a:r>
              <a:rPr lang="el-GR" sz="2200" dirty="0" smtClean="0">
                <a:latin typeface="Carlito" pitchFamily="34" charset="0"/>
                <a:cs typeface="Carlito" pitchFamily="34" charset="0"/>
                <a:sym typeface="Wingdings"/>
              </a:rPr>
              <a:t>	Ανάπτυξη δικτύου δράσεων δημοσιότητας (ημερίδες, σεμινάρια)</a:t>
            </a:r>
          </a:p>
          <a:p>
            <a:pPr lvl="0">
              <a:lnSpc>
                <a:spcPct val="160000"/>
              </a:lnSpc>
              <a:buClr>
                <a:srgbClr val="727CA3"/>
              </a:buClr>
              <a:buNone/>
            </a:pPr>
            <a:r>
              <a:rPr lang="el-GR" sz="2200" dirty="0" smtClean="0">
                <a:latin typeface="Carlito" pitchFamily="34" charset="0"/>
                <a:cs typeface="Carlito" pitchFamily="34" charset="0"/>
                <a:sym typeface="Wingdings"/>
              </a:rPr>
              <a:t>	Ετήσιο Διεθνές Συνέδριο Διαμεσολάβησης</a:t>
            </a:r>
          </a:p>
          <a:p>
            <a:pPr lvl="0">
              <a:lnSpc>
                <a:spcPct val="160000"/>
              </a:lnSpc>
              <a:buClr>
                <a:srgbClr val="727CA3"/>
              </a:buClr>
              <a:buNone/>
            </a:pPr>
            <a:r>
              <a:rPr lang="el-GR" sz="2200" dirty="0" smtClean="0">
                <a:latin typeface="Carlito" pitchFamily="34" charset="0"/>
                <a:cs typeface="Carlito" pitchFamily="34" charset="0"/>
                <a:sym typeface="Wingdings"/>
              </a:rPr>
              <a:t>	Αξιοποίηση Εταιρικής Κοινωνικής Ευθύνης</a:t>
            </a:r>
          </a:p>
          <a:p>
            <a:pPr lvl="0">
              <a:buClr>
                <a:srgbClr val="727CA3"/>
              </a:buClr>
              <a:buNone/>
            </a:pPr>
            <a:r>
              <a:rPr lang="el-GR" sz="2200" dirty="0" smtClean="0">
                <a:latin typeface="Carlito" pitchFamily="34" charset="0"/>
                <a:cs typeface="Carlito" pitchFamily="34" charset="0"/>
                <a:sym typeface="Wingdings"/>
              </a:rPr>
              <a:t>	</a:t>
            </a:r>
          </a:p>
          <a:p>
            <a:pPr lvl="0">
              <a:buClr>
                <a:srgbClr val="727CA3"/>
              </a:buClr>
              <a:buNone/>
            </a:pPr>
            <a:r>
              <a:rPr lang="el-GR" sz="2400" dirty="0" smtClean="0">
                <a:latin typeface="Carlito" pitchFamily="34" charset="0"/>
                <a:cs typeface="Carlito" pitchFamily="34" charset="0"/>
                <a:sym typeface="Wingdings"/>
              </a:rPr>
              <a:t>	</a:t>
            </a:r>
          </a:p>
          <a:p>
            <a:pPr lvl="0">
              <a:buClr>
                <a:srgbClr val="727CA3"/>
              </a:buClr>
              <a:buNone/>
            </a:pPr>
            <a:r>
              <a:rPr lang="el-GR" sz="2400" dirty="0" smtClean="0">
                <a:latin typeface="Carlito" pitchFamily="34" charset="0"/>
                <a:cs typeface="Carlito" pitchFamily="34" charset="0"/>
                <a:sym typeface="Wingdings"/>
              </a:rPr>
              <a:t>	</a:t>
            </a:r>
          </a:p>
          <a:p>
            <a:pPr lvl="0">
              <a:buClr>
                <a:srgbClr val="727CA3"/>
              </a:buClr>
              <a:buNone/>
            </a:pPr>
            <a:r>
              <a:rPr lang="el-GR" sz="2400" dirty="0" smtClean="0">
                <a:latin typeface="Carlito" pitchFamily="34" charset="0"/>
                <a:cs typeface="Carlito" pitchFamily="34" charset="0"/>
                <a:sym typeface="Wingdings"/>
              </a:rPr>
              <a:t>	</a:t>
            </a:r>
            <a:endParaRPr lang="el-GR" sz="2400" dirty="0">
              <a:latin typeface="Carlito" pitchFamily="34" charset="0"/>
              <a:cs typeface="Carlito" pitchFamily="34" charset="0"/>
              <a:sym typeface="Wingdings"/>
            </a:endParaRPr>
          </a:p>
          <a:p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D582-7D81-4C6B-94F0-37AEB532A3A4}" type="slidenum">
              <a:rPr lang="el-GR" smtClean="0"/>
              <a:pPr/>
              <a:t>9</a:t>
            </a:fld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ΟΠΕΜΕΔ - ΣΥΝΘΕΣΙΣ</a:t>
            </a:r>
            <a:r>
              <a:rPr lang="en-US" sz="2500" dirty="0" smtClean="0">
                <a:solidFill>
                  <a:schemeClr val="accent1">
                    <a:lumMod val="75000"/>
                  </a:schemeClr>
                </a:solidFill>
                <a:latin typeface="Carlito"/>
              </a:rPr>
              <a:t/>
            </a:r>
            <a:br>
              <a:rPr lang="en-US" sz="2500" dirty="0" smtClean="0">
                <a:solidFill>
                  <a:schemeClr val="accent1">
                    <a:lumMod val="75000"/>
                  </a:schemeClr>
                </a:solidFill>
                <a:latin typeface="Carlito"/>
              </a:rPr>
            </a:br>
            <a:r>
              <a:rPr lang="el-GR" sz="2500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Λειτουργία στην πράξη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1656" y="4963761"/>
            <a:ext cx="1440160" cy="1444183"/>
          </a:xfrm>
          <a:prstGeom prst="rect">
            <a:avLst/>
          </a:prstGeom>
        </p:spPr>
      </p:pic>
      <p:pic>
        <p:nvPicPr>
          <p:cNvPr id="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6863" y="4995135"/>
            <a:ext cx="1249553" cy="124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84229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6123</TotalTime>
  <Words>255</Words>
  <Application>Microsoft Office PowerPoint</Application>
  <PresentationFormat>Προβολή στην οθόνη (4:3)</PresentationFormat>
  <Paragraphs>119</Paragraphs>
  <Slides>12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Συγκέντρωση</vt:lpstr>
      <vt:lpstr>ΟΡΓΑΝΙΣΜΟΣ ΠΡΟΩΘΗΣΗΣ  ΕΝΑΛΛΑΚΤΙΚΩΝ ΜΕΘΟΔΩΝ ΕΠΙΛΥΣΗΣ ΔΙΑΦΟΡΩΝ  ΟΠΕΜΕΔ - ΣΥΝΘΕΣΙΣ</vt:lpstr>
      <vt:lpstr>Εναλλακτική επίλυση διαφορών Μια σύγχρονη, αποτελεσματική επιλογή   </vt:lpstr>
      <vt:lpstr>Διαμεσολάβηση, Κοινωνία και Οικονομία Ένας «ενάρετος κύκλος» γεννιέται</vt:lpstr>
      <vt:lpstr>Διαμεσολάβηση στην Ελλάδα Μία νέα, δυναμική πραγματικότητα </vt:lpstr>
      <vt:lpstr>Φορέας για την Προώθηση της Διαμεσολάβησης Γιατί και με ποιο σκοπό;</vt:lpstr>
      <vt:lpstr>ΟΠΕΜΕΔ -  ΣΥΝΘΕΣΙΣ Ταυτότητα &amp; Στρατηγικά πλεονεκτήματα</vt:lpstr>
      <vt:lpstr>ΟΠΕΜΕΔ -  ΣΥΝΘΕΣΙΣ Επιστημονική ζύμωση &amp; Επικοινωνία</vt:lpstr>
      <vt:lpstr>ΟΠΕΜΕΔ - ΣΥΝΘΕΣΙΣ Λειτουργία στην πράξη</vt:lpstr>
      <vt:lpstr>ΟΠΕΜΕΔ - ΣΥΝΘΕΣΙΣ Λειτουργία στην πράξη</vt:lpstr>
      <vt:lpstr>ΟΠΕΜΕΔ - ΣΥΝΘΕΣΙΣ Λειτουργία στην πράξη</vt:lpstr>
      <vt:lpstr>ΟΠΕΜΕΔ - ΣΥΝΘΕΣΙΣ Έμπνευση &amp; Όραμα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Kostas Ergazakis</dc:creator>
  <cp:lastModifiedBy>Dimitris Mantzos</cp:lastModifiedBy>
  <cp:revision>601</cp:revision>
  <cp:lastPrinted>2015-11-10T14:41:49Z</cp:lastPrinted>
  <dcterms:created xsi:type="dcterms:W3CDTF">2012-03-21T10:14:52Z</dcterms:created>
  <dcterms:modified xsi:type="dcterms:W3CDTF">2015-12-21T18:02:27Z</dcterms:modified>
</cp:coreProperties>
</file>