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8" r:id="rId2"/>
    <p:sldId id="259" r:id="rId3"/>
    <p:sldId id="261" r:id="rId4"/>
    <p:sldId id="262" r:id="rId5"/>
    <p:sldId id="263" r:id="rId6"/>
    <p:sldId id="264" r:id="rId7"/>
    <p:sldId id="265" r:id="rId8"/>
    <p:sldId id="266" r:id="rId9"/>
    <p:sldId id="267" r:id="rId10"/>
    <p:sldId id="268" r:id="rId11"/>
    <p:sldId id="269" r:id="rId12"/>
    <p:sldId id="271" r:id="rId13"/>
    <p:sldId id="272" r:id="rId14"/>
    <p:sldId id="277" r:id="rId15"/>
    <p:sldId id="280" r:id="rId16"/>
    <p:sldId id="278" r:id="rId17"/>
    <p:sldId id="275" r:id="rId18"/>
    <p:sldId id="276" r:id="rId19"/>
  </p:sldIdLst>
  <p:sldSz cx="9906000" cy="6858000" type="A4"/>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B048"/>
    <a:srgbClr val="006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82" d="100"/>
          <a:sy n="82" d="100"/>
        </p:scale>
        <p:origin x="109" y="34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41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2557810-2BC9-4485-80F4-D64E4B962390}" type="datetimeFigureOut">
              <a:rPr lang="el-GR"/>
              <a:pPr>
                <a:defRPr/>
              </a:pPr>
              <a:t>29/3/2016</a:t>
            </a:fld>
            <a:endParaRPr lang="el-GR"/>
          </a:p>
        </p:txBody>
      </p:sp>
      <p:sp>
        <p:nvSpPr>
          <p:cNvPr id="4" name="3 - Θέση εικόνας διαφάνειας"/>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757A89-277E-474B-BE72-22B7927DB372}" type="slidenum">
              <a:rPr lang="el-GR"/>
              <a:pPr>
                <a:defRPr/>
              </a:pPr>
              <a:t>‹#›</a:t>
            </a:fld>
            <a:endParaRPr lang="el-GR"/>
          </a:p>
        </p:txBody>
      </p:sp>
    </p:spTree>
    <p:extLst>
      <p:ext uri="{BB962C8B-B14F-4D97-AF65-F5344CB8AC3E}">
        <p14:creationId xmlns:p14="http://schemas.microsoft.com/office/powerpoint/2010/main" val="1627562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6D098-66B7-4420-9D47-AA9512AA9C08}" type="slidenum">
              <a:rPr lang="el-GR"/>
              <a:pPr fontAlgn="base">
                <a:spcBef>
                  <a:spcPct val="0"/>
                </a:spcBef>
                <a:spcAft>
                  <a:spcPct val="0"/>
                </a:spcAft>
              </a:pPr>
              <a:t>1</a:t>
            </a:fld>
            <a:endParaRPr lang="el-GR"/>
          </a:p>
        </p:txBody>
      </p:sp>
    </p:spTree>
    <p:extLst>
      <p:ext uri="{BB962C8B-B14F-4D97-AF65-F5344CB8AC3E}">
        <p14:creationId xmlns:p14="http://schemas.microsoft.com/office/powerpoint/2010/main" val="369347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10</a:t>
            </a:fld>
            <a:endParaRPr lang="el-GR"/>
          </a:p>
        </p:txBody>
      </p:sp>
    </p:spTree>
    <p:extLst>
      <p:ext uri="{BB962C8B-B14F-4D97-AF65-F5344CB8AC3E}">
        <p14:creationId xmlns:p14="http://schemas.microsoft.com/office/powerpoint/2010/main" val="356277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11</a:t>
            </a:fld>
            <a:endParaRPr lang="el-GR"/>
          </a:p>
        </p:txBody>
      </p:sp>
    </p:spTree>
    <p:extLst>
      <p:ext uri="{BB962C8B-B14F-4D97-AF65-F5344CB8AC3E}">
        <p14:creationId xmlns:p14="http://schemas.microsoft.com/office/powerpoint/2010/main" val="146873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12</a:t>
            </a:fld>
            <a:endParaRPr lang="el-GR"/>
          </a:p>
        </p:txBody>
      </p:sp>
    </p:spTree>
    <p:extLst>
      <p:ext uri="{BB962C8B-B14F-4D97-AF65-F5344CB8AC3E}">
        <p14:creationId xmlns:p14="http://schemas.microsoft.com/office/powerpoint/2010/main" val="128630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13</a:t>
            </a:fld>
            <a:endParaRPr lang="el-GR"/>
          </a:p>
        </p:txBody>
      </p:sp>
    </p:spTree>
    <p:extLst>
      <p:ext uri="{BB962C8B-B14F-4D97-AF65-F5344CB8AC3E}">
        <p14:creationId xmlns:p14="http://schemas.microsoft.com/office/powerpoint/2010/main" val="250403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14</a:t>
            </a:fld>
            <a:endParaRPr lang="el-GR"/>
          </a:p>
        </p:txBody>
      </p:sp>
    </p:spTree>
    <p:extLst>
      <p:ext uri="{BB962C8B-B14F-4D97-AF65-F5344CB8AC3E}">
        <p14:creationId xmlns:p14="http://schemas.microsoft.com/office/powerpoint/2010/main" val="365904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15</a:t>
            </a:fld>
            <a:endParaRPr lang="el-GR"/>
          </a:p>
        </p:txBody>
      </p:sp>
    </p:spTree>
    <p:extLst>
      <p:ext uri="{BB962C8B-B14F-4D97-AF65-F5344CB8AC3E}">
        <p14:creationId xmlns:p14="http://schemas.microsoft.com/office/powerpoint/2010/main" val="87573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16</a:t>
            </a:fld>
            <a:endParaRPr lang="el-GR"/>
          </a:p>
        </p:txBody>
      </p:sp>
    </p:spTree>
    <p:extLst>
      <p:ext uri="{BB962C8B-B14F-4D97-AF65-F5344CB8AC3E}">
        <p14:creationId xmlns:p14="http://schemas.microsoft.com/office/powerpoint/2010/main" val="218472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17</a:t>
            </a:fld>
            <a:endParaRPr lang="el-GR"/>
          </a:p>
        </p:txBody>
      </p:sp>
    </p:spTree>
    <p:extLst>
      <p:ext uri="{BB962C8B-B14F-4D97-AF65-F5344CB8AC3E}">
        <p14:creationId xmlns:p14="http://schemas.microsoft.com/office/powerpoint/2010/main" val="33625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6D098-66B7-4420-9D47-AA9512AA9C08}" type="slidenum">
              <a:rPr lang="el-GR">
                <a:solidFill>
                  <a:prstClr val="black"/>
                </a:solidFill>
              </a:rPr>
              <a:pPr fontAlgn="base">
                <a:spcBef>
                  <a:spcPct val="0"/>
                </a:spcBef>
                <a:spcAft>
                  <a:spcPct val="0"/>
                </a:spcAft>
              </a:pPr>
              <a:t>18</a:t>
            </a:fld>
            <a:endParaRPr lang="el-GR">
              <a:solidFill>
                <a:prstClr val="black"/>
              </a:solidFill>
            </a:endParaRPr>
          </a:p>
        </p:txBody>
      </p:sp>
    </p:spTree>
    <p:extLst>
      <p:ext uri="{BB962C8B-B14F-4D97-AF65-F5344CB8AC3E}">
        <p14:creationId xmlns:p14="http://schemas.microsoft.com/office/powerpoint/2010/main" val="96990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2</a:t>
            </a:fld>
            <a:endParaRPr lang="el-GR"/>
          </a:p>
        </p:txBody>
      </p:sp>
    </p:spTree>
    <p:extLst>
      <p:ext uri="{BB962C8B-B14F-4D97-AF65-F5344CB8AC3E}">
        <p14:creationId xmlns:p14="http://schemas.microsoft.com/office/powerpoint/2010/main" val="183654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3</a:t>
            </a:fld>
            <a:endParaRPr lang="el-GR"/>
          </a:p>
        </p:txBody>
      </p:sp>
    </p:spTree>
    <p:extLst>
      <p:ext uri="{BB962C8B-B14F-4D97-AF65-F5344CB8AC3E}">
        <p14:creationId xmlns:p14="http://schemas.microsoft.com/office/powerpoint/2010/main" val="185707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4</a:t>
            </a:fld>
            <a:endParaRPr lang="el-GR"/>
          </a:p>
        </p:txBody>
      </p:sp>
    </p:spTree>
    <p:extLst>
      <p:ext uri="{BB962C8B-B14F-4D97-AF65-F5344CB8AC3E}">
        <p14:creationId xmlns:p14="http://schemas.microsoft.com/office/powerpoint/2010/main" val="8423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5</a:t>
            </a:fld>
            <a:endParaRPr lang="el-GR"/>
          </a:p>
        </p:txBody>
      </p:sp>
    </p:spTree>
    <p:extLst>
      <p:ext uri="{BB962C8B-B14F-4D97-AF65-F5344CB8AC3E}">
        <p14:creationId xmlns:p14="http://schemas.microsoft.com/office/powerpoint/2010/main" val="124973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6</a:t>
            </a:fld>
            <a:endParaRPr lang="el-GR"/>
          </a:p>
        </p:txBody>
      </p:sp>
    </p:spTree>
    <p:extLst>
      <p:ext uri="{BB962C8B-B14F-4D97-AF65-F5344CB8AC3E}">
        <p14:creationId xmlns:p14="http://schemas.microsoft.com/office/powerpoint/2010/main" val="339908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7</a:t>
            </a:fld>
            <a:endParaRPr lang="el-GR"/>
          </a:p>
        </p:txBody>
      </p:sp>
    </p:spTree>
    <p:extLst>
      <p:ext uri="{BB962C8B-B14F-4D97-AF65-F5344CB8AC3E}">
        <p14:creationId xmlns:p14="http://schemas.microsoft.com/office/powerpoint/2010/main" val="351680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8</a:t>
            </a:fld>
            <a:endParaRPr lang="el-GR"/>
          </a:p>
        </p:txBody>
      </p:sp>
    </p:spTree>
    <p:extLst>
      <p:ext uri="{BB962C8B-B14F-4D97-AF65-F5344CB8AC3E}">
        <p14:creationId xmlns:p14="http://schemas.microsoft.com/office/powerpoint/2010/main" val="32906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4D899-976F-43E3-9EA3-E71949136813}" type="slidenum">
              <a:rPr lang="el-GR"/>
              <a:pPr fontAlgn="base">
                <a:spcBef>
                  <a:spcPct val="0"/>
                </a:spcBef>
                <a:spcAft>
                  <a:spcPct val="0"/>
                </a:spcAft>
              </a:pPr>
              <a:t>9</a:t>
            </a:fld>
            <a:endParaRPr lang="el-GR"/>
          </a:p>
        </p:txBody>
      </p:sp>
    </p:spTree>
    <p:extLst>
      <p:ext uri="{BB962C8B-B14F-4D97-AF65-F5344CB8AC3E}">
        <p14:creationId xmlns:p14="http://schemas.microsoft.com/office/powerpoint/2010/main" val="182418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6"/>
            <a:ext cx="8420100" cy="1470025"/>
          </a:xfrm>
        </p:spPr>
        <p:txBody>
          <a:bodyPr/>
          <a:lstStyle/>
          <a:p>
            <a:r>
              <a:rPr lang="el-GR" smtClean="0"/>
              <a:t>Στυλ κύριου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FBACC67-A5F9-4F90-8EF3-C17FA1A5E4D8}" type="datetime1">
              <a:rPr lang="el-GR"/>
              <a:pPr>
                <a:defRPr/>
              </a:pPr>
              <a:t>29/3/2016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C2E082C-5271-4F3B-93F0-89DEBB9F245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DF4B2BE-870F-4EF4-ACFA-B5E5A10FFF39}" type="datetime1">
              <a:rPr lang="el-GR"/>
              <a:pPr>
                <a:defRPr/>
              </a:pPr>
              <a:t>29/3/2016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BF6E1D9-E303-4FEB-BFBC-CB58584772F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274639"/>
            <a:ext cx="222885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95300" y="274639"/>
            <a:ext cx="652145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2B2301F-E960-4A8C-8B09-091869F581D0}" type="datetime1">
              <a:rPr lang="el-GR"/>
              <a:pPr>
                <a:defRPr/>
              </a:pPr>
              <a:t>29/3/2016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7CF3846-0EA5-42EF-9C84-ABAD8404887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D0C9F7CC-A433-4BC0-BEF8-CC3EAF92F362}" type="datetime1">
              <a:rPr lang="el-GR"/>
              <a:pPr>
                <a:defRPr/>
              </a:pPr>
              <a:t>29/3/2016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C0C2F29-FE46-449F-9E78-21EA183ED0D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82506" y="4406901"/>
            <a:ext cx="84201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fld id="{9A4FEBB6-DF80-4552-8BFF-6699D6E096B5}" type="datetime1">
              <a:rPr lang="el-GR"/>
              <a:pPr>
                <a:defRPr/>
              </a:pPr>
              <a:t>29/3/2016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143283F-15F5-43A9-BDBA-3099A6AC6865}"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29C98C1-8A91-43C4-926C-39F36583FC26}" type="datetime1">
              <a:rPr lang="el-GR"/>
              <a:pPr>
                <a:defRPr/>
              </a:pPr>
              <a:t>29/3/2016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DD3A118-1B9A-4127-B590-63759E4EADD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232BC2E4-30D7-40A5-9197-54C73A837CCB}" type="datetime1">
              <a:rPr lang="el-GR"/>
              <a:pPr>
                <a:defRPr/>
              </a:pPr>
              <a:t>29/3/2016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29D783EB-75BB-4AA8-9DA0-E56ADE44BF2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BE9F7FC6-9A1A-4013-99A5-7D04DC9141F7}" type="datetime1">
              <a:rPr lang="el-GR"/>
              <a:pPr>
                <a:defRPr/>
              </a:pPr>
              <a:t>29/3/2016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2CF116A-40DA-4862-92EA-7C938F378A82}"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2210AEB8-8D51-4FD5-9AC5-7B3CC4DD1FB3}" type="datetime1">
              <a:rPr lang="el-GR"/>
              <a:pPr>
                <a:defRPr/>
              </a:pPr>
              <a:t>29/3/2016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A55FBBA-D5AB-4D22-B6CD-4F02E82482C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95300" y="273050"/>
            <a:ext cx="3259006"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8C2980C9-464F-4E61-8C36-8E2FE7DC3F98}" type="datetime1">
              <a:rPr lang="el-GR"/>
              <a:pPr>
                <a:defRPr/>
              </a:pPr>
              <a:t>29/3/2016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8B6D1C4-4F67-4862-AC6D-1A20517B788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41645" y="4800600"/>
            <a:ext cx="59436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3 - Θέση κειμένου"/>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6AECAEC7-0157-4DA4-A424-4AFFDAE81555}" type="datetime1">
              <a:rPr lang="el-GR"/>
              <a:pPr>
                <a:defRPr/>
              </a:pPr>
              <a:t>29/3/2016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31543147-8DEB-4012-A011-ADF3259FE77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B2F0374-105A-4700-A6C0-B0170BC2A744}" type="datetime1">
              <a:rPr lang="el-GR"/>
              <a:pPr>
                <a:defRPr/>
              </a:pPr>
              <a:t>29/3/2016</a:t>
            </a:fld>
            <a:endParaRPr lang="el-GR"/>
          </a:p>
        </p:txBody>
      </p:sp>
      <p:sp>
        <p:nvSpPr>
          <p:cNvPr id="5" name="4 - Θέση υποσέλιδου"/>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2985478-A6B3-45CF-B2F2-FA7F6BBAF0D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FILESERVER\Transfer\George\eaee\eaee_power_point\eaee_pp_cover_3\eaee_power_point_title_3.png"/>
          <p:cNvPicPr>
            <a:picLocks noChangeAspect="1" noChangeArrowheads="1"/>
          </p:cNvPicPr>
          <p:nvPr/>
        </p:nvPicPr>
        <p:blipFill>
          <a:blip r:embed="rId3" cstate="print"/>
          <a:srcRect/>
          <a:stretch>
            <a:fillRect/>
          </a:stretch>
        </p:blipFill>
        <p:spPr bwMode="auto">
          <a:xfrm>
            <a:off x="-14288" y="-4763"/>
            <a:ext cx="9906001" cy="7000876"/>
          </a:xfrm>
          <a:prstGeom prst="rect">
            <a:avLst/>
          </a:prstGeom>
          <a:noFill/>
          <a:ln w="9525">
            <a:noFill/>
            <a:miter lim="800000"/>
            <a:headEnd/>
            <a:tailEnd/>
          </a:ln>
        </p:spPr>
      </p:pic>
      <p:sp>
        <p:nvSpPr>
          <p:cNvPr id="6" name="Ορθογώνιο 5"/>
          <p:cNvSpPr/>
          <p:nvPr/>
        </p:nvSpPr>
        <p:spPr>
          <a:xfrm>
            <a:off x="1212168" y="1944122"/>
            <a:ext cx="4748944" cy="2934329"/>
          </a:xfrm>
          <a:prstGeom prst="rect">
            <a:avLst/>
          </a:prstGeom>
        </p:spPr>
        <p:txBody>
          <a:bodyPr wrap="square">
            <a:spAutoFit/>
          </a:bodyPr>
          <a:lstStyle/>
          <a:p>
            <a:pPr algn="ctr">
              <a:spcBef>
                <a:spcPts val="0"/>
              </a:spcBef>
              <a:spcAft>
                <a:spcPts val="0"/>
              </a:spcAft>
            </a:pPr>
            <a:endParaRPr lang="el-GR" sz="2400" b="1" kern="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a:t>
            </a:r>
            <a:endParaRPr lang="el-GR" sz="2400" dirty="0" smtClean="0">
              <a:solidFill>
                <a:srgbClr val="0067A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endPar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endParaRPr>
          </a:p>
          <a:p>
            <a:pPr marL="548640" marR="548640" algn="ctr">
              <a:spcBef>
                <a:spcPts val="0"/>
              </a:spcBef>
              <a:spcAft>
                <a:spcPts val="0"/>
              </a:spcAft>
            </a:pPr>
            <a:r>
              <a:rPr lang="el-GR" sz="2400" b="1" i="1" dirty="0">
                <a:solidFill>
                  <a:srgbClr val="43B048"/>
                </a:solidFill>
                <a:latin typeface="Calibri" panose="020F0502020204030204" pitchFamily="34" charset="0"/>
                <a:ea typeface="Calibri" panose="020F0502020204030204" pitchFamily="34" charset="0"/>
                <a:cs typeface="Times New Roman" panose="02020603050405020304" pitchFamily="18" charset="0"/>
              </a:rPr>
              <a:t>Ο ρόλος του 3</a:t>
            </a:r>
            <a:r>
              <a:rPr lang="el-GR" sz="2400" b="1" i="1" baseline="30000" dirty="0">
                <a:solidFill>
                  <a:srgbClr val="43B048"/>
                </a:solidFill>
                <a:latin typeface="Calibri" panose="020F0502020204030204" pitchFamily="34" charset="0"/>
                <a:ea typeface="Calibri" panose="020F0502020204030204" pitchFamily="34" charset="0"/>
                <a:cs typeface="Times New Roman" panose="02020603050405020304" pitchFamily="18" charset="0"/>
              </a:rPr>
              <a:t>ου</a:t>
            </a:r>
            <a:r>
              <a:rPr lang="el-GR" sz="2400" b="1" i="1" dirty="0">
                <a:solidFill>
                  <a:srgbClr val="43B048"/>
                </a:solidFill>
                <a:latin typeface="Calibri" panose="020F0502020204030204" pitchFamily="34" charset="0"/>
                <a:ea typeface="Calibri" panose="020F0502020204030204" pitchFamily="34" charset="0"/>
                <a:cs typeface="Times New Roman" panose="02020603050405020304" pitchFamily="18" charset="0"/>
              </a:rPr>
              <a:t> πυλώνα στο νέο μοντέλο κοινωνικής </a:t>
            </a:r>
            <a:r>
              <a:rPr lang="el-GR" sz="2400" b="1" i="1"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προστασίας</a:t>
            </a:r>
          </a:p>
          <a:p>
            <a:pPr marL="548640" marR="548640" algn="ctr">
              <a:lnSpc>
                <a:spcPct val="107000"/>
              </a:lnSpc>
              <a:spcBef>
                <a:spcPts val="1800"/>
              </a:spcBef>
              <a:spcAft>
                <a:spcPts val="1800"/>
              </a:spcAft>
            </a:pPr>
            <a:endParaRPr lang="el-GR" sz="2400" i="1" dirty="0">
              <a:solidFill>
                <a:srgbClr val="43B04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1 - Τίτλος"/>
          <p:cNvSpPr>
            <a:spLocks noGrp="1"/>
          </p:cNvSpPr>
          <p:nvPr>
            <p:ph type="ctrTitle"/>
          </p:nvPr>
        </p:nvSpPr>
        <p:spPr>
          <a:xfrm>
            <a:off x="449560" y="5733182"/>
            <a:ext cx="5943600" cy="792162"/>
          </a:xfrm>
        </p:spPr>
        <p:txBody>
          <a:bodyPr/>
          <a:lstStyle/>
          <a:p>
            <a:pPr algn="l"/>
            <a:r>
              <a:rPr lang="el-GR" sz="1800" b="1" dirty="0" smtClean="0">
                <a:solidFill>
                  <a:schemeClr val="bg1"/>
                </a:solidFill>
              </a:rPr>
              <a:t>ΜΑΡΓΑΡΙΤΑ</a:t>
            </a:r>
            <a:r>
              <a:rPr lang="el-GR" sz="2000" b="1" dirty="0" smtClean="0">
                <a:solidFill>
                  <a:schemeClr val="bg1"/>
                </a:solidFill>
              </a:rPr>
              <a:t> ΑΝΤΩΝΑΚΗ</a:t>
            </a:r>
            <a:br>
              <a:rPr lang="el-GR" sz="2000" b="1" dirty="0" smtClean="0">
                <a:solidFill>
                  <a:schemeClr val="bg1"/>
                </a:solidFill>
              </a:rPr>
            </a:br>
            <a:r>
              <a:rPr lang="el-GR" sz="2000" b="1" dirty="0" smtClean="0">
                <a:solidFill>
                  <a:schemeClr val="bg1"/>
                </a:solidFill>
              </a:rPr>
              <a:t>Γενική Διευθύντρια</a:t>
            </a:r>
          </a:p>
        </p:txBody>
      </p:sp>
      <p:sp>
        <p:nvSpPr>
          <p:cNvPr id="10" name="2 - Υπότιτλος"/>
          <p:cNvSpPr>
            <a:spLocks noGrp="1"/>
          </p:cNvSpPr>
          <p:nvPr>
            <p:ph type="subTitle" idx="1"/>
          </p:nvPr>
        </p:nvSpPr>
        <p:spPr>
          <a:xfrm>
            <a:off x="6897216" y="6157913"/>
            <a:ext cx="2736304" cy="471487"/>
          </a:xfrm>
        </p:spPr>
        <p:txBody>
          <a:bodyPr/>
          <a:lstStyle/>
          <a:p>
            <a:pPr algn="r"/>
            <a:r>
              <a:rPr lang="el-GR" sz="1600" b="1" dirty="0" smtClean="0">
                <a:solidFill>
                  <a:schemeClr val="bg1"/>
                </a:solidFill>
              </a:rPr>
              <a:t>Αθήνα, </a:t>
            </a:r>
            <a:r>
              <a:rPr lang="en-US" sz="1600" b="1" dirty="0" smtClean="0">
                <a:solidFill>
                  <a:schemeClr val="bg1"/>
                </a:solidFill>
              </a:rPr>
              <a:t>30 M</a:t>
            </a:r>
            <a:r>
              <a:rPr lang="el-GR" sz="1600" b="1" dirty="0" smtClean="0">
                <a:solidFill>
                  <a:schemeClr val="bg1"/>
                </a:solidFill>
              </a:rPr>
              <a:t>αρτίου 2016</a:t>
            </a:r>
          </a:p>
        </p:txBody>
      </p:sp>
      <p:pic>
        <p:nvPicPr>
          <p:cNvPr id="4" name="Εικόνα 3"/>
          <p:cNvPicPr>
            <a:picLocks noChangeAspect="1"/>
          </p:cNvPicPr>
          <p:nvPr/>
        </p:nvPicPr>
        <p:blipFill rotWithShape="1">
          <a:blip r:embed="rId4"/>
          <a:srcRect b="8331"/>
          <a:stretch/>
        </p:blipFill>
        <p:spPr>
          <a:xfrm>
            <a:off x="6249144" y="2374575"/>
            <a:ext cx="2124075" cy="19733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Ορθογώνιο 4"/>
          <p:cNvSpPr/>
          <p:nvPr/>
        </p:nvSpPr>
        <p:spPr>
          <a:xfrm>
            <a:off x="6537176" y="352291"/>
            <a:ext cx="3256041" cy="1631216"/>
          </a:xfrm>
          <a:prstGeom prst="rect">
            <a:avLst/>
          </a:prstGeom>
        </p:spPr>
        <p:txBody>
          <a:bodyPr wrap="square">
            <a:spAutoFit/>
          </a:bodyPr>
          <a:lstStyle/>
          <a:p>
            <a:pPr algn="r">
              <a:spcBef>
                <a:spcPts val="0"/>
              </a:spcBef>
              <a:spcAft>
                <a:spcPts val="0"/>
              </a:spcAft>
            </a:pPr>
            <a:r>
              <a:rPr lang="en-US" sz="2000" i="1" kern="0" dirty="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Labor</a:t>
            </a:r>
            <a:r>
              <a:rPr lang="el-GR" sz="2000" i="1" kern="0" dirty="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 &amp; </a:t>
            </a:r>
            <a:r>
              <a:rPr lang="en-US" sz="2000" i="1" kern="0" dirty="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Insurance</a:t>
            </a:r>
            <a:endParaRPr lang="el-GR" sz="2000" i="1" kern="0" dirty="0">
              <a:solidFill>
                <a:srgbClr val="0067A0"/>
              </a:solidFill>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0"/>
              </a:spcBef>
              <a:spcAft>
                <a:spcPts val="0"/>
              </a:spcAft>
            </a:pPr>
            <a:r>
              <a:rPr lang="el-GR" sz="2000" kern="0" dirty="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Μπορεί να υπάρξει βιωσιμότητα και επάρκεια παροχών στην Κοινωνική Ασφάλιση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10</a:t>
            </a:fld>
            <a:endParaRPr lang="el-GR">
              <a:solidFill>
                <a:schemeClr val="bg1"/>
              </a:solidFill>
            </a:endParaRPr>
          </a:p>
        </p:txBody>
      </p:sp>
      <p:sp>
        <p:nvSpPr>
          <p:cNvPr id="8" name="1 - Τίτλος"/>
          <p:cNvSpPr>
            <a:spLocks noGrp="1"/>
          </p:cNvSpPr>
          <p:nvPr>
            <p:ph type="ctrTitle"/>
          </p:nvPr>
        </p:nvSpPr>
        <p:spPr>
          <a:xfrm>
            <a:off x="677416" y="260648"/>
            <a:ext cx="7227912" cy="797074"/>
          </a:xfrm>
        </p:spPr>
        <p:txBody>
          <a:bodyPr/>
          <a:lstStyle/>
          <a:p>
            <a:pPr algn="l"/>
            <a:r>
              <a:rPr lang="el-GR" sz="2800" b="1" i="1" dirty="0" smtClean="0">
                <a:solidFill>
                  <a:srgbClr val="43B048"/>
                </a:solidFill>
              </a:rPr>
              <a:t>Συνταξιοδοτικό σύστημα 3 πυλώνων </a:t>
            </a:r>
          </a:p>
        </p:txBody>
      </p:sp>
      <p:sp>
        <p:nvSpPr>
          <p:cNvPr id="18" name="AutoShape 9"/>
          <p:cNvSpPr>
            <a:spLocks noChangeArrowheads="1"/>
          </p:cNvSpPr>
          <p:nvPr/>
        </p:nvSpPr>
        <p:spPr bwMode="auto">
          <a:xfrm>
            <a:off x="1424310" y="1196752"/>
            <a:ext cx="1728787" cy="2016125"/>
          </a:xfrm>
          <a:prstGeom prst="can">
            <a:avLst>
              <a:gd name="adj" fmla="val 2915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endParaRPr lang="el-GR" b="1" dirty="0">
              <a:solidFill>
                <a:srgbClr val="6A282A"/>
              </a:solidFill>
            </a:endParaRPr>
          </a:p>
          <a:p>
            <a:pPr algn="ctr" fontAlgn="auto">
              <a:spcBef>
                <a:spcPts val="0"/>
              </a:spcBef>
              <a:spcAft>
                <a:spcPts val="0"/>
              </a:spcAft>
              <a:defRPr/>
            </a:pPr>
            <a:r>
              <a:rPr lang="el-GR" b="1" dirty="0">
                <a:solidFill>
                  <a:schemeClr val="bg1"/>
                </a:solidFill>
              </a:rPr>
              <a:t>Κοινωνική</a:t>
            </a:r>
          </a:p>
          <a:p>
            <a:pPr algn="ctr" fontAlgn="auto">
              <a:spcBef>
                <a:spcPts val="0"/>
              </a:spcBef>
              <a:spcAft>
                <a:spcPts val="0"/>
              </a:spcAft>
              <a:defRPr/>
            </a:pPr>
            <a:r>
              <a:rPr lang="el-GR" b="1" dirty="0">
                <a:solidFill>
                  <a:schemeClr val="bg1"/>
                </a:solidFill>
              </a:rPr>
              <a:t>ασφάλιση</a:t>
            </a:r>
          </a:p>
        </p:txBody>
      </p:sp>
      <p:sp>
        <p:nvSpPr>
          <p:cNvPr id="19" name="AutoShape 10"/>
          <p:cNvSpPr>
            <a:spLocks noChangeArrowheads="1"/>
          </p:cNvSpPr>
          <p:nvPr/>
        </p:nvSpPr>
        <p:spPr bwMode="auto">
          <a:xfrm>
            <a:off x="3872235" y="1196752"/>
            <a:ext cx="1727200" cy="2016125"/>
          </a:xfrm>
          <a:prstGeom prst="can">
            <a:avLst>
              <a:gd name="adj" fmla="val 29182"/>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endParaRPr lang="el-GR" b="1" dirty="0">
              <a:solidFill>
                <a:srgbClr val="6A282A"/>
              </a:solidFill>
            </a:endParaRPr>
          </a:p>
          <a:p>
            <a:pPr algn="ctr" fontAlgn="auto">
              <a:spcBef>
                <a:spcPts val="0"/>
              </a:spcBef>
              <a:spcAft>
                <a:spcPts val="0"/>
              </a:spcAft>
              <a:defRPr/>
            </a:pPr>
            <a:r>
              <a:rPr lang="el-GR" b="1" dirty="0">
                <a:solidFill>
                  <a:schemeClr val="bg1"/>
                </a:solidFill>
              </a:rPr>
              <a:t>Επαγγελματική</a:t>
            </a:r>
          </a:p>
          <a:p>
            <a:pPr algn="ctr" fontAlgn="auto">
              <a:spcBef>
                <a:spcPts val="0"/>
              </a:spcBef>
              <a:spcAft>
                <a:spcPts val="0"/>
              </a:spcAft>
              <a:defRPr/>
            </a:pPr>
            <a:r>
              <a:rPr lang="el-GR" b="1" dirty="0">
                <a:solidFill>
                  <a:schemeClr val="bg1"/>
                </a:solidFill>
              </a:rPr>
              <a:t>ασφάλιση</a:t>
            </a:r>
          </a:p>
        </p:txBody>
      </p:sp>
      <p:sp>
        <p:nvSpPr>
          <p:cNvPr id="20" name="AutoShape 11"/>
          <p:cNvSpPr>
            <a:spLocks noChangeArrowheads="1"/>
          </p:cNvSpPr>
          <p:nvPr/>
        </p:nvSpPr>
        <p:spPr bwMode="auto">
          <a:xfrm>
            <a:off x="6320160" y="1196752"/>
            <a:ext cx="1727200" cy="2016125"/>
          </a:xfrm>
          <a:prstGeom prst="can">
            <a:avLst>
              <a:gd name="adj" fmla="val 29182"/>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endParaRPr lang="el-GR" b="1" dirty="0">
              <a:solidFill>
                <a:srgbClr val="6A282A"/>
              </a:solidFill>
            </a:endParaRPr>
          </a:p>
          <a:p>
            <a:pPr algn="ctr" fontAlgn="auto">
              <a:spcBef>
                <a:spcPts val="0"/>
              </a:spcBef>
              <a:spcAft>
                <a:spcPts val="0"/>
              </a:spcAft>
              <a:defRPr/>
            </a:pPr>
            <a:r>
              <a:rPr lang="el-GR" b="1" dirty="0">
                <a:solidFill>
                  <a:schemeClr val="bg1"/>
                </a:solidFill>
              </a:rPr>
              <a:t>Ιδιωτική</a:t>
            </a:r>
          </a:p>
          <a:p>
            <a:pPr algn="ctr" fontAlgn="auto">
              <a:spcBef>
                <a:spcPts val="0"/>
              </a:spcBef>
              <a:spcAft>
                <a:spcPts val="0"/>
              </a:spcAft>
              <a:defRPr/>
            </a:pPr>
            <a:r>
              <a:rPr lang="el-GR" b="1" dirty="0">
                <a:solidFill>
                  <a:schemeClr val="bg1"/>
                </a:solidFill>
              </a:rPr>
              <a:t>ασφάλιση</a:t>
            </a:r>
          </a:p>
        </p:txBody>
      </p:sp>
      <p:sp>
        <p:nvSpPr>
          <p:cNvPr id="21" name="AutoShape 13"/>
          <p:cNvSpPr>
            <a:spLocks noChangeArrowheads="1"/>
          </p:cNvSpPr>
          <p:nvPr/>
        </p:nvSpPr>
        <p:spPr bwMode="auto">
          <a:xfrm>
            <a:off x="6464176" y="3355950"/>
            <a:ext cx="3169344" cy="1729234"/>
          </a:xfrm>
          <a:prstGeom prst="wedgeEllipseCallout">
            <a:avLst>
              <a:gd name="adj1" fmla="val -65523"/>
              <a:gd name="adj2" fmla="val 5059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l-GR" b="1" i="1" dirty="0">
                <a:solidFill>
                  <a:srgbClr val="0067A0"/>
                </a:solidFill>
              </a:rPr>
              <a:t>Συνδυασμός αναδιανεμητικού &amp; </a:t>
            </a:r>
            <a:r>
              <a:rPr lang="el-GR" b="1" i="1" dirty="0" err="1">
                <a:solidFill>
                  <a:srgbClr val="0067A0"/>
                </a:solidFill>
              </a:rPr>
              <a:t>κεφαλαιοποιητικού</a:t>
            </a:r>
            <a:r>
              <a:rPr lang="el-GR" b="1" i="1" dirty="0">
                <a:solidFill>
                  <a:srgbClr val="0067A0"/>
                </a:solidFill>
              </a:rPr>
              <a:t> συστήματος</a:t>
            </a:r>
          </a:p>
        </p:txBody>
      </p:sp>
      <p:sp>
        <p:nvSpPr>
          <p:cNvPr id="22" name="11 - Θέση περιεχομένου"/>
          <p:cNvSpPr txBox="1">
            <a:spLocks/>
          </p:cNvSpPr>
          <p:nvPr/>
        </p:nvSpPr>
        <p:spPr>
          <a:xfrm>
            <a:off x="344488" y="3573016"/>
            <a:ext cx="5616624" cy="216078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43B048"/>
              </a:buClr>
              <a:buFont typeface="Courier New" panose="02070309020205020404" pitchFamily="49" charset="0"/>
              <a:buChar char="o"/>
            </a:pPr>
            <a:r>
              <a:rPr lang="el-GR" sz="2400" dirty="0" smtClean="0">
                <a:solidFill>
                  <a:srgbClr val="0067A0"/>
                </a:solidFill>
              </a:rPr>
              <a:t>Κανένα σύστημα μόνο του δεν μπορεί να ανταποκριθεί σε όλες τις προκλήσεις.</a:t>
            </a:r>
          </a:p>
          <a:p>
            <a:pPr algn="just">
              <a:buClr>
                <a:srgbClr val="43B048"/>
              </a:buClr>
              <a:buFont typeface="Courier New" panose="02070309020205020404" pitchFamily="49" charset="0"/>
              <a:buChar char="o"/>
            </a:pPr>
            <a:endParaRPr lang="el-GR" sz="900" dirty="0" smtClean="0">
              <a:solidFill>
                <a:srgbClr val="0067A0"/>
              </a:solidFill>
            </a:endParaRPr>
          </a:p>
          <a:p>
            <a:pPr algn="just">
              <a:buClr>
                <a:srgbClr val="43B048"/>
              </a:buClr>
              <a:buFont typeface="Courier New" panose="02070309020205020404" pitchFamily="49" charset="0"/>
              <a:buChar char="o"/>
            </a:pPr>
            <a:r>
              <a:rPr lang="el-GR" sz="2400" dirty="0" smtClean="0">
                <a:solidFill>
                  <a:srgbClr val="0067A0"/>
                </a:solidFill>
              </a:rPr>
              <a:t>Το σύστημα αυτό επιτρέπει καλύτερη διασπορά των κινδύνων δημογραφικών / οικονομικών.</a:t>
            </a:r>
            <a:endParaRPr lang="el-GR" sz="2400" dirty="0">
              <a:solidFill>
                <a:srgbClr val="0067A0"/>
              </a:solidFill>
            </a:endParaRPr>
          </a:p>
        </p:txBody>
      </p:sp>
    </p:spTree>
    <p:extLst>
      <p:ext uri="{BB962C8B-B14F-4D97-AF65-F5344CB8AC3E}">
        <p14:creationId xmlns:p14="http://schemas.microsoft.com/office/powerpoint/2010/main" val="201593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11</a:t>
            </a:fld>
            <a:endParaRPr lang="el-GR">
              <a:solidFill>
                <a:schemeClr val="bg1"/>
              </a:solidFill>
            </a:endParaRPr>
          </a:p>
        </p:txBody>
      </p:sp>
      <p:sp>
        <p:nvSpPr>
          <p:cNvPr id="8" name="1 - Τίτλος"/>
          <p:cNvSpPr>
            <a:spLocks noGrp="1"/>
          </p:cNvSpPr>
          <p:nvPr>
            <p:ph type="ctrTitle"/>
          </p:nvPr>
        </p:nvSpPr>
        <p:spPr>
          <a:xfrm>
            <a:off x="893440" y="399678"/>
            <a:ext cx="7227912" cy="797074"/>
          </a:xfrm>
        </p:spPr>
        <p:txBody>
          <a:bodyPr/>
          <a:lstStyle/>
          <a:p>
            <a:pPr algn="l"/>
            <a:r>
              <a:rPr lang="el-GR" sz="2800" b="1" i="1" dirty="0" smtClean="0">
                <a:solidFill>
                  <a:srgbClr val="43B048"/>
                </a:solidFill>
              </a:rPr>
              <a:t>3</a:t>
            </a:r>
            <a:r>
              <a:rPr lang="el-GR" sz="2800" b="1" i="1" baseline="30000" dirty="0" smtClean="0">
                <a:solidFill>
                  <a:srgbClr val="43B048"/>
                </a:solidFill>
              </a:rPr>
              <a:t>ος</a:t>
            </a:r>
            <a:r>
              <a:rPr lang="el-GR" sz="2800" b="1" i="1" dirty="0" smtClean="0">
                <a:solidFill>
                  <a:srgbClr val="43B048"/>
                </a:solidFill>
              </a:rPr>
              <a:t> Πυλώνας </a:t>
            </a:r>
          </a:p>
        </p:txBody>
      </p:sp>
      <p:sp>
        <p:nvSpPr>
          <p:cNvPr id="2" name="Ορθογώνιο 1"/>
          <p:cNvSpPr/>
          <p:nvPr/>
        </p:nvSpPr>
        <p:spPr>
          <a:xfrm>
            <a:off x="776536" y="1957861"/>
            <a:ext cx="8136904" cy="3648884"/>
          </a:xfrm>
          <a:prstGeom prst="rect">
            <a:avLst/>
          </a:prstGeom>
        </p:spPr>
        <p:txBody>
          <a:bodyPr wrap="square">
            <a:spAutoFit/>
          </a:bodyPr>
          <a:lstStyle/>
          <a:p>
            <a:pPr algn="just">
              <a:lnSpc>
                <a:spcPct val="107000"/>
              </a:lnSpc>
              <a:spcAft>
                <a:spcPts val="0"/>
              </a:spcAft>
            </a:pP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Ο 3</a:t>
            </a:r>
            <a:r>
              <a:rPr lang="el-GR" sz="2400" baseline="30000" dirty="0">
                <a:solidFill>
                  <a:srgbClr val="0067A0"/>
                </a:solidFill>
                <a:latin typeface="Calibri" panose="020F0502020204030204" pitchFamily="34" charset="0"/>
                <a:ea typeface="Calibri" panose="020F0502020204030204" pitchFamily="34" charset="0"/>
                <a:cs typeface="Times New Roman" panose="02020603050405020304" pitchFamily="18" charset="0"/>
              </a:rPr>
              <a:t>ος</a:t>
            </a: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πυλώνας αντανακλά τη συνειδητή βούληση του πολίτη να πάρει τη ζωή στα χέρια του και να φροντίσει συνειδητά ο ίδιος </a:t>
            </a:r>
            <a:r>
              <a:rPr lang="el-GR" sz="2400" dirty="0" err="1">
                <a:solidFill>
                  <a:srgbClr val="0067A0"/>
                </a:solidFill>
                <a:latin typeface="Calibri" panose="020F0502020204030204" pitchFamily="34" charset="0"/>
                <a:ea typeface="Calibri" panose="020F0502020204030204" pitchFamily="34" charset="0"/>
                <a:cs typeface="Times New Roman" panose="02020603050405020304" pitchFamily="18" charset="0"/>
              </a:rPr>
              <a:t>γι</a:t>
            </a: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αυτόν μέσα από ιδιωτικά προγράμματα συνταξιοδότησης που αγοράζει από ασφαλιστικές εταιρίες.</a:t>
            </a:r>
          </a:p>
          <a:p>
            <a:pPr algn="just">
              <a:lnSpc>
                <a:spcPct val="107000"/>
              </a:lnSpc>
              <a:spcAft>
                <a:spcPts val="0"/>
              </a:spcAft>
            </a:pP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Στην Ελλάδα, ο 3</a:t>
            </a:r>
            <a:r>
              <a:rPr lang="el-GR" sz="2400" baseline="30000" dirty="0">
                <a:solidFill>
                  <a:srgbClr val="0067A0"/>
                </a:solidFill>
                <a:latin typeface="Calibri" panose="020F0502020204030204" pitchFamily="34" charset="0"/>
                <a:ea typeface="Calibri" panose="020F0502020204030204" pitchFamily="34" charset="0"/>
                <a:cs typeface="Times New Roman" panose="02020603050405020304" pitchFamily="18" charset="0"/>
              </a:rPr>
              <a:t>ος</a:t>
            </a: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πυλώνας είναι λιγότερο ανεπτυγμένος </a:t>
            </a:r>
            <a:r>
              <a:rPr lang="el-GR" sz="2400" dirty="0" err="1">
                <a:solidFill>
                  <a:srgbClr val="0067A0"/>
                </a:solidFill>
                <a:latin typeface="Calibri" panose="020F0502020204030204" pitchFamily="34" charset="0"/>
                <a:ea typeface="Calibri" panose="020F0502020204030204" pitchFamily="34" charset="0"/>
                <a:cs typeface="Times New Roman" panose="02020603050405020304" pitchFamily="18" charset="0"/>
              </a:rPr>
              <a:t>απ</a:t>
            </a:r>
            <a:r>
              <a:rPr lang="el-GR" sz="2400" dirty="0">
                <a:solidFill>
                  <a:srgbClr val="0067A0"/>
                </a:solidFill>
                <a:latin typeface="Calibri" panose="020F0502020204030204" pitchFamily="34" charset="0"/>
                <a:ea typeface="Calibri" panose="020F0502020204030204" pitchFamily="34" charset="0"/>
                <a:cs typeface="Times New Roman" panose="02020603050405020304" pitchFamily="18" charset="0"/>
              </a:rPr>
              <a:t>΄ ότι στην Ευρώπη, όπως προκύπτει από τα καταβαλλόμενα κατά κεφαλήν ασφάλιστρα Ζωής και Συντάξεων. </a:t>
            </a:r>
          </a:p>
          <a:p>
            <a:pPr algn="just">
              <a:lnSpc>
                <a:spcPct val="107000"/>
              </a:lnSpc>
              <a:spcAft>
                <a:spcPts val="0"/>
              </a:spcAft>
            </a:pP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2014 : </a:t>
            </a: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ΜΟ </a:t>
            </a:r>
            <a:r>
              <a:rPr lang="en-US"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Insurance Europe</a:t>
            </a: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 </a:t>
            </a:r>
            <a:r>
              <a:rPr lang="el-GR"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 </a:t>
            </a: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1.20</a:t>
            </a:r>
            <a:r>
              <a:rPr lang="en-US"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0</a:t>
            </a: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 </a:t>
            </a:r>
            <a:r>
              <a:rPr lang="el-GR"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    </a:t>
            </a:r>
            <a:r>
              <a:rPr lang="el-GR" sz="2400" dirty="0" smtClean="0">
                <a:solidFill>
                  <a:srgbClr val="43B048"/>
                </a:solidFill>
                <a:latin typeface="Calibri" panose="020F0502020204030204" pitchFamily="34" charset="0"/>
                <a:ea typeface="Calibri" panose="020F0502020204030204" pitchFamily="34" charset="0"/>
                <a:cs typeface="Times New Roman" panose="02020603050405020304" pitchFamily="18" charset="0"/>
              </a:rPr>
              <a:t>   </a:t>
            </a:r>
            <a:r>
              <a:rPr lang="el-GR"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ΜΟ Ελλάδα = 17</a:t>
            </a:r>
            <a:r>
              <a:rPr lang="en-US"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2</a:t>
            </a:r>
            <a:r>
              <a:rPr lang="el-GR" sz="2400" dirty="0">
                <a:solidFill>
                  <a:srgbClr val="43B048"/>
                </a:solidFill>
                <a:latin typeface="Calibri" panose="020F0502020204030204" pitchFamily="34" charset="0"/>
                <a:ea typeface="Calibri" panose="020F0502020204030204" pitchFamily="34" charset="0"/>
                <a:cs typeface="Times New Roman" panose="02020603050405020304" pitchFamily="18" charset="0"/>
              </a:rPr>
              <a:t> €)</a:t>
            </a:r>
            <a:endParaRPr lang="el-GR" sz="2400" dirty="0">
              <a:solidFill>
                <a:srgbClr val="43B04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4"/>
          <a:stretch>
            <a:fillRect/>
          </a:stretch>
        </p:blipFill>
        <p:spPr>
          <a:xfrm>
            <a:off x="6892925" y="168424"/>
            <a:ext cx="2724150"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9938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3" descr="imagesCAJ4N2P1"/>
          <p:cNvPicPr>
            <a:picLocks noChangeAspect="1" noChangeArrowheads="1"/>
          </p:cNvPicPr>
          <p:nvPr/>
        </p:nvPicPr>
        <p:blipFill>
          <a:blip r:embed="rId3" cstate="print"/>
          <a:srcRect/>
          <a:stretch>
            <a:fillRect/>
          </a:stretch>
        </p:blipFill>
        <p:spPr>
          <a:xfrm>
            <a:off x="3585096" y="4289202"/>
            <a:ext cx="1782762" cy="1516062"/>
          </a:xfrm>
          <a:prstGeom prst="rect">
            <a:avLst/>
          </a:prstGeom>
        </p:spPr>
      </p:pic>
      <p:pic>
        <p:nvPicPr>
          <p:cNvPr id="20483" name="Picture 2" descr="\\FILESERVER\Transfer\George\eaee\eaee_power_point\eaee_pp_inside\eaee_power_inside_footer.jpg"/>
          <p:cNvPicPr>
            <a:picLocks noChangeAspect="1" noChangeArrowheads="1"/>
          </p:cNvPicPr>
          <p:nvPr/>
        </p:nvPicPr>
        <p:blipFill>
          <a:blip r:embed="rId4"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12</a:t>
            </a:fld>
            <a:endParaRPr lang="el-GR">
              <a:solidFill>
                <a:schemeClr val="bg1"/>
              </a:solidFill>
            </a:endParaRPr>
          </a:p>
        </p:txBody>
      </p:sp>
      <p:sp>
        <p:nvSpPr>
          <p:cNvPr id="8" name="1 - Τίτλος"/>
          <p:cNvSpPr>
            <a:spLocks noGrp="1"/>
          </p:cNvSpPr>
          <p:nvPr>
            <p:ph type="ctrTitle"/>
          </p:nvPr>
        </p:nvSpPr>
        <p:spPr>
          <a:xfrm>
            <a:off x="776536" y="399678"/>
            <a:ext cx="8634164" cy="797074"/>
          </a:xfrm>
        </p:spPr>
        <p:txBody>
          <a:bodyPr/>
          <a:lstStyle/>
          <a:p>
            <a:pPr algn="l"/>
            <a:r>
              <a:rPr lang="el-GR" sz="2400" b="1" i="1" dirty="0" smtClean="0">
                <a:solidFill>
                  <a:srgbClr val="43B048"/>
                </a:solidFill>
              </a:rPr>
              <a:t>Στην Ελλάδα ο 3</a:t>
            </a:r>
            <a:r>
              <a:rPr lang="el-GR" sz="2400" b="1" i="1" baseline="30000" dirty="0" smtClean="0">
                <a:solidFill>
                  <a:srgbClr val="43B048"/>
                </a:solidFill>
              </a:rPr>
              <a:t>ος</a:t>
            </a:r>
            <a:r>
              <a:rPr lang="el-GR" sz="2400" b="1" i="1" dirty="0" smtClean="0">
                <a:solidFill>
                  <a:srgbClr val="43B048"/>
                </a:solidFill>
              </a:rPr>
              <a:t> πυλώνας δεν ήταν πολύ ανεπτυγμένος γιατί :</a:t>
            </a:r>
          </a:p>
        </p:txBody>
      </p:sp>
      <p:sp>
        <p:nvSpPr>
          <p:cNvPr id="2" name="Ορθογώνιο 1"/>
          <p:cNvSpPr/>
          <p:nvPr/>
        </p:nvSpPr>
        <p:spPr>
          <a:xfrm>
            <a:off x="776536" y="1196752"/>
            <a:ext cx="8136904" cy="1541448"/>
          </a:xfrm>
          <a:prstGeom prst="rect">
            <a:avLst/>
          </a:prstGeom>
        </p:spPr>
        <p:txBody>
          <a:bodyPr wrap="square">
            <a:spAutoFit/>
          </a:bodyPr>
          <a:lstStyle/>
          <a:p>
            <a:pPr algn="just">
              <a:lnSpc>
                <a:spcPct val="107000"/>
              </a:lnSpc>
              <a:spcAft>
                <a:spcPts val="0"/>
              </a:spcAft>
            </a:pPr>
            <a:r>
              <a:rPr lang="el-GR" sz="2200" dirty="0" smtClean="0">
                <a:solidFill>
                  <a:srgbClr val="0067A0"/>
                </a:solidFill>
                <a:latin typeface="Calibri" panose="020F0502020204030204" pitchFamily="34" charset="0"/>
                <a:ea typeface="Calibri" panose="020F0502020204030204" pitchFamily="34" charset="0"/>
                <a:cs typeface="Times New Roman" panose="02020603050405020304" pitchFamily="18" charset="0"/>
              </a:rPr>
              <a:t>Οι παροχές της κοινωνικής ασφάλισης ήταν κάποτε πολύ γενναιόδωρες.</a:t>
            </a:r>
          </a:p>
          <a:p>
            <a:pPr algn="just">
              <a:lnSpc>
                <a:spcPct val="107000"/>
              </a:lnSpc>
              <a:spcAft>
                <a:spcPts val="0"/>
              </a:spcAft>
            </a:pPr>
            <a:endParaRPr lang="el-GR" sz="2200" dirty="0">
              <a:solidFill>
                <a:srgbClr val="0067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2200" dirty="0" smtClean="0">
                <a:solidFill>
                  <a:srgbClr val="0067A0"/>
                </a:solidFill>
                <a:latin typeface="Calibri" panose="020F0502020204030204" pitchFamily="34" charset="0"/>
                <a:ea typeface="Calibri" panose="020F0502020204030204" pitchFamily="34" charset="0"/>
                <a:cs typeface="Times New Roman" panose="02020603050405020304" pitchFamily="18" charset="0"/>
              </a:rPr>
              <a:t>Μετά όμως :</a:t>
            </a:r>
            <a:endParaRPr lang="el-GR" sz="2200" dirty="0">
              <a:solidFill>
                <a:srgbClr val="43B04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5"/>
          <p:cNvSpPr>
            <a:spLocks noChangeArrowheads="1"/>
          </p:cNvSpPr>
          <p:nvPr/>
        </p:nvSpPr>
        <p:spPr bwMode="auto">
          <a:xfrm>
            <a:off x="1857772" y="2780655"/>
            <a:ext cx="1943100" cy="1368425"/>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μακροβιότητα</a:t>
            </a:r>
          </a:p>
        </p:txBody>
      </p:sp>
      <p:sp>
        <p:nvSpPr>
          <p:cNvPr id="9" name="Oval 6"/>
          <p:cNvSpPr>
            <a:spLocks noChangeArrowheads="1"/>
          </p:cNvSpPr>
          <p:nvPr/>
        </p:nvSpPr>
        <p:spPr bwMode="auto">
          <a:xfrm>
            <a:off x="5313883" y="2631852"/>
            <a:ext cx="2016125" cy="13684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κρίση</a:t>
            </a:r>
          </a:p>
        </p:txBody>
      </p:sp>
      <p:sp>
        <p:nvSpPr>
          <p:cNvPr id="10" name="Oval 7"/>
          <p:cNvSpPr>
            <a:spLocks noChangeArrowheads="1"/>
          </p:cNvSpPr>
          <p:nvPr/>
        </p:nvSpPr>
        <p:spPr bwMode="auto">
          <a:xfrm>
            <a:off x="5024958" y="2200052"/>
            <a:ext cx="1203325" cy="914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ανεργία</a:t>
            </a:r>
          </a:p>
        </p:txBody>
      </p:sp>
      <p:sp>
        <p:nvSpPr>
          <p:cNvPr id="11" name="Oval 8"/>
          <p:cNvSpPr>
            <a:spLocks noChangeArrowheads="1"/>
          </p:cNvSpPr>
          <p:nvPr/>
        </p:nvSpPr>
        <p:spPr bwMode="auto">
          <a:xfrm>
            <a:off x="6680721" y="2200052"/>
            <a:ext cx="1873250" cy="914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μείωση μισθών</a:t>
            </a:r>
          </a:p>
        </p:txBody>
      </p:sp>
      <p:sp>
        <p:nvSpPr>
          <p:cNvPr id="12" name="Oval 9"/>
          <p:cNvSpPr>
            <a:spLocks noChangeArrowheads="1"/>
          </p:cNvSpPr>
          <p:nvPr/>
        </p:nvSpPr>
        <p:spPr bwMode="auto">
          <a:xfrm>
            <a:off x="6106046" y="3712939"/>
            <a:ext cx="2519362" cy="11525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Απώλειες </a:t>
            </a:r>
          </a:p>
          <a:p>
            <a:pPr algn="ctr" fontAlgn="auto">
              <a:spcBef>
                <a:spcPts val="0"/>
              </a:spcBef>
              <a:spcAft>
                <a:spcPts val="0"/>
              </a:spcAft>
              <a:defRPr/>
            </a:pPr>
            <a:r>
              <a:rPr lang="el-GR" b="1" dirty="0">
                <a:solidFill>
                  <a:schemeClr val="bg1"/>
                </a:solidFill>
              </a:rPr>
              <a:t>από επενδύσεις</a:t>
            </a:r>
          </a:p>
        </p:txBody>
      </p:sp>
      <p:sp>
        <p:nvSpPr>
          <p:cNvPr id="13" name="Line 11"/>
          <p:cNvSpPr>
            <a:spLocks noChangeShapeType="1"/>
          </p:cNvSpPr>
          <p:nvPr/>
        </p:nvSpPr>
        <p:spPr bwMode="auto">
          <a:xfrm>
            <a:off x="3153000" y="4221907"/>
            <a:ext cx="647872" cy="287213"/>
          </a:xfrm>
          <a:prstGeom prst="line">
            <a:avLst/>
          </a:prstGeom>
          <a:ln w="50800">
            <a:headEnd/>
            <a:tailEnd type="triangle" w="lg" len="lg"/>
          </a:ln>
        </p:spPr>
        <p:style>
          <a:lnRef idx="3">
            <a:schemeClr val="accent5"/>
          </a:lnRef>
          <a:fillRef idx="0">
            <a:schemeClr val="accent5"/>
          </a:fillRef>
          <a:effectRef idx="2">
            <a:schemeClr val="accent5"/>
          </a:effectRef>
          <a:fontRef idx="minor">
            <a:schemeClr val="tx1"/>
          </a:fontRef>
        </p:style>
        <p:txBody>
          <a:bodyPr/>
          <a:lstStyle/>
          <a:p>
            <a:pPr fontAlgn="auto">
              <a:spcBef>
                <a:spcPts val="0"/>
              </a:spcBef>
              <a:spcAft>
                <a:spcPts val="0"/>
              </a:spcAft>
              <a:defRPr/>
            </a:pPr>
            <a:endParaRPr lang="el-GR">
              <a:latin typeface="+mn-lt"/>
            </a:endParaRPr>
          </a:p>
        </p:txBody>
      </p:sp>
      <p:sp>
        <p:nvSpPr>
          <p:cNvPr id="14" name="Line 12"/>
          <p:cNvSpPr>
            <a:spLocks noChangeShapeType="1"/>
          </p:cNvSpPr>
          <p:nvPr/>
        </p:nvSpPr>
        <p:spPr bwMode="auto">
          <a:xfrm rot="240000" flipH="1">
            <a:off x="5459356" y="4151130"/>
            <a:ext cx="468000" cy="504000"/>
          </a:xfrm>
          <a:prstGeom prst="line">
            <a:avLst/>
          </a:prstGeom>
          <a:ln w="50800">
            <a:headEnd/>
            <a:tailEnd type="triangle" w="lg" len="lg"/>
          </a:ln>
        </p:spPr>
        <p:style>
          <a:lnRef idx="3">
            <a:schemeClr val="accent5"/>
          </a:lnRef>
          <a:fillRef idx="0">
            <a:schemeClr val="accent5"/>
          </a:fillRef>
          <a:effectRef idx="2">
            <a:schemeClr val="accent5"/>
          </a:effectRef>
          <a:fontRef idx="minor">
            <a:schemeClr val="tx1"/>
          </a:fontRef>
        </p:style>
        <p:txBody>
          <a:bodyPr/>
          <a:lstStyle/>
          <a:p>
            <a:pPr fontAlgn="auto">
              <a:spcBef>
                <a:spcPts val="0"/>
              </a:spcBef>
              <a:spcAft>
                <a:spcPts val="0"/>
              </a:spcAft>
              <a:defRPr/>
            </a:pPr>
            <a:endParaRPr lang="el-GR">
              <a:latin typeface="+mn-lt"/>
            </a:endParaRPr>
          </a:p>
        </p:txBody>
      </p:sp>
    </p:spTree>
    <p:extLst>
      <p:ext uri="{BB962C8B-B14F-4D97-AF65-F5344CB8AC3E}">
        <p14:creationId xmlns:p14="http://schemas.microsoft.com/office/powerpoint/2010/main" val="136231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13</a:t>
            </a:fld>
            <a:endParaRPr lang="el-GR">
              <a:solidFill>
                <a:schemeClr val="bg1"/>
              </a:solidFill>
            </a:endParaRPr>
          </a:p>
        </p:txBody>
      </p:sp>
      <p:sp>
        <p:nvSpPr>
          <p:cNvPr id="8" name="1 - Τίτλος"/>
          <p:cNvSpPr>
            <a:spLocks noGrp="1"/>
          </p:cNvSpPr>
          <p:nvPr>
            <p:ph type="ctrTitle"/>
          </p:nvPr>
        </p:nvSpPr>
        <p:spPr>
          <a:xfrm>
            <a:off x="776536" y="188640"/>
            <a:ext cx="7227912" cy="797074"/>
          </a:xfrm>
        </p:spPr>
        <p:txBody>
          <a:bodyPr/>
          <a:lstStyle/>
          <a:p>
            <a:pPr algn="l"/>
            <a:r>
              <a:rPr lang="el-GR" sz="2800" b="1" i="1" dirty="0" smtClean="0">
                <a:solidFill>
                  <a:srgbClr val="43B048"/>
                </a:solidFill>
              </a:rPr>
              <a:t>Η συνειδητοποίηση του προβλήματος</a:t>
            </a:r>
          </a:p>
        </p:txBody>
      </p:sp>
      <p:sp>
        <p:nvSpPr>
          <p:cNvPr id="16" name="Rectangle 3"/>
          <p:cNvSpPr txBox="1">
            <a:spLocks noChangeArrowheads="1"/>
          </p:cNvSpPr>
          <p:nvPr/>
        </p:nvSpPr>
        <p:spPr bwMode="auto">
          <a:xfrm>
            <a:off x="457200" y="836712"/>
            <a:ext cx="8147050" cy="4878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Clr>
                <a:srgbClr val="43B048"/>
              </a:buClr>
              <a:buFont typeface="Courier New" panose="02070309020205020404" pitchFamily="49" charset="0"/>
              <a:buChar char="o"/>
            </a:pPr>
            <a:endParaRPr lang="el-GR" sz="900" dirty="0" smtClean="0">
              <a:solidFill>
                <a:srgbClr val="0067A0"/>
              </a:solidFill>
              <a:effectLst>
                <a:outerShdw blurRad="38100" dist="38100" dir="2700000" algn="tl">
                  <a:srgbClr val="FFFFFF"/>
                </a:outerShdw>
              </a:effectLst>
            </a:endParaRPr>
          </a:p>
          <a:p>
            <a:pPr marL="342900" indent="-342900" algn="just">
              <a:buClr>
                <a:srgbClr val="43B048"/>
              </a:buClr>
              <a:buFont typeface="Courier New" panose="02070309020205020404" pitchFamily="49" charset="0"/>
              <a:buChar char="o"/>
            </a:pPr>
            <a:r>
              <a:rPr lang="el-GR" sz="2400" dirty="0" smtClean="0">
                <a:solidFill>
                  <a:srgbClr val="0067A0"/>
                </a:solidFill>
              </a:rPr>
              <a:t>Η Πολιτεία έκανε προσπάθειες να «συμμαζέψει» το συνταξιοδοτικό</a:t>
            </a:r>
          </a:p>
          <a:p>
            <a:pPr marL="342900" indent="-342900" algn="just">
              <a:buClr>
                <a:srgbClr val="43B048"/>
              </a:buClr>
              <a:buFont typeface="Courier New" panose="02070309020205020404" pitchFamily="49" charset="0"/>
              <a:buChar char="o"/>
            </a:pPr>
            <a:r>
              <a:rPr lang="el-GR" sz="2400" dirty="0" smtClean="0">
                <a:solidFill>
                  <a:srgbClr val="0067A0"/>
                </a:solidFill>
              </a:rPr>
              <a:t> Δεν έγιναν, όμως, σοβαρές διαρθρωτικές αλλαγές για το 2</a:t>
            </a:r>
            <a:r>
              <a:rPr lang="el-GR" sz="2400" baseline="30000" dirty="0" smtClean="0">
                <a:solidFill>
                  <a:srgbClr val="0067A0"/>
                </a:solidFill>
              </a:rPr>
              <a:t>ο</a:t>
            </a:r>
            <a:r>
              <a:rPr lang="el-GR" sz="2400" dirty="0" smtClean="0">
                <a:solidFill>
                  <a:srgbClr val="0067A0"/>
                </a:solidFill>
              </a:rPr>
              <a:t> και τον 3</a:t>
            </a:r>
            <a:r>
              <a:rPr lang="el-GR" sz="2400" baseline="30000" dirty="0" smtClean="0">
                <a:solidFill>
                  <a:srgbClr val="0067A0"/>
                </a:solidFill>
              </a:rPr>
              <a:t>ο</a:t>
            </a:r>
            <a:r>
              <a:rPr lang="el-GR" sz="2400" dirty="0" smtClean="0">
                <a:solidFill>
                  <a:srgbClr val="0067A0"/>
                </a:solidFill>
              </a:rPr>
              <a:t> πυλώνα</a:t>
            </a: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endParaRPr lang="el-GR" sz="2000" dirty="0" smtClean="0">
              <a:solidFill>
                <a:srgbClr val="777777"/>
              </a:solidFill>
              <a:effectLst>
                <a:outerShdw blurRad="38100" dist="38100" dir="2700000" algn="tl">
                  <a:srgbClr val="FFFFFF"/>
                </a:outerShdw>
              </a:effectLst>
              <a:latin typeface="Arial" charset="0"/>
            </a:endParaRPr>
          </a:p>
        </p:txBody>
      </p:sp>
      <p:sp>
        <p:nvSpPr>
          <p:cNvPr id="17" name="Line 7"/>
          <p:cNvSpPr>
            <a:spLocks noChangeShapeType="1"/>
          </p:cNvSpPr>
          <p:nvPr/>
        </p:nvSpPr>
        <p:spPr bwMode="auto">
          <a:xfrm>
            <a:off x="3059832" y="2636713"/>
            <a:ext cx="0" cy="576263"/>
          </a:xfrm>
          <a:prstGeom prst="line">
            <a:avLst/>
          </a:prstGeom>
          <a:noFill/>
          <a:ln w="76200">
            <a:solidFill>
              <a:srgbClr val="43B048"/>
            </a:solidFill>
            <a:round/>
            <a:headEnd/>
            <a:tailEnd type="triangle" w="med" len="med"/>
          </a:ln>
          <a:scene3d>
            <a:camera prst="orthographicFront"/>
            <a:lightRig rig="threePt" dir="t"/>
          </a:scene3d>
          <a:sp3d>
            <a:bevelT w="165100" prst="coolSlant"/>
          </a:sp3d>
        </p:spPr>
        <p:txBody>
          <a:bodyPr/>
          <a:lstStyle/>
          <a:p>
            <a:pPr fontAlgn="auto">
              <a:spcBef>
                <a:spcPts val="0"/>
              </a:spcBef>
              <a:spcAft>
                <a:spcPts val="0"/>
              </a:spcAft>
              <a:defRPr/>
            </a:pPr>
            <a:endParaRPr lang="el-GR">
              <a:latin typeface="+mn-lt"/>
            </a:endParaRPr>
          </a:p>
        </p:txBody>
      </p:sp>
      <p:sp>
        <p:nvSpPr>
          <p:cNvPr id="18" name="AutoShape 8"/>
          <p:cNvSpPr>
            <a:spLocks noChangeArrowheads="1"/>
          </p:cNvSpPr>
          <p:nvPr/>
        </p:nvSpPr>
        <p:spPr bwMode="auto">
          <a:xfrm>
            <a:off x="684213" y="3293740"/>
            <a:ext cx="5184775" cy="711324"/>
          </a:xfrm>
          <a:prstGeom prst="foldedCorner">
            <a:avLst>
              <a:gd name="adj" fmla="val 125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Το σύστημα παραμένει σχεδόν αποκλειστικά </a:t>
            </a:r>
          </a:p>
          <a:p>
            <a:pPr algn="ctr" fontAlgn="auto">
              <a:spcBef>
                <a:spcPts val="0"/>
              </a:spcBef>
              <a:spcAft>
                <a:spcPts val="0"/>
              </a:spcAft>
              <a:defRPr/>
            </a:pPr>
            <a:r>
              <a:rPr lang="el-GR" b="1" dirty="0">
                <a:solidFill>
                  <a:schemeClr val="bg1"/>
                </a:solidFill>
              </a:rPr>
              <a:t>βασισμένο στον  1ο πυλώνα</a:t>
            </a:r>
          </a:p>
        </p:txBody>
      </p:sp>
      <p:sp>
        <p:nvSpPr>
          <p:cNvPr id="20" name="Oval 12"/>
          <p:cNvSpPr>
            <a:spLocks noChangeArrowheads="1"/>
          </p:cNvSpPr>
          <p:nvPr/>
        </p:nvSpPr>
        <p:spPr bwMode="auto">
          <a:xfrm>
            <a:off x="632048" y="4310980"/>
            <a:ext cx="1944688" cy="122396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el-GR" b="1" dirty="0">
                <a:solidFill>
                  <a:srgbClr val="0067A0"/>
                </a:solidFill>
              </a:rPr>
              <a:t>πρόβλημα </a:t>
            </a:r>
          </a:p>
          <a:p>
            <a:pPr algn="ctr" fontAlgn="auto">
              <a:spcBef>
                <a:spcPts val="0"/>
              </a:spcBef>
              <a:spcAft>
                <a:spcPts val="0"/>
              </a:spcAft>
              <a:defRPr/>
            </a:pPr>
            <a:r>
              <a:rPr lang="el-GR" b="1" dirty="0">
                <a:solidFill>
                  <a:srgbClr val="0067A0"/>
                </a:solidFill>
              </a:rPr>
              <a:t>βιωσιμότητας</a:t>
            </a:r>
          </a:p>
        </p:txBody>
      </p:sp>
      <p:pic>
        <p:nvPicPr>
          <p:cNvPr id="21" name="Picture 13" descr="imagesCA5JBOA7"/>
          <p:cNvPicPr>
            <a:picLocks noChangeAspect="1" noChangeArrowheads="1"/>
          </p:cNvPicPr>
          <p:nvPr/>
        </p:nvPicPr>
        <p:blipFill>
          <a:blip r:embed="rId4" cstate="print"/>
          <a:srcRect/>
          <a:stretch>
            <a:fillRect/>
          </a:stretch>
        </p:blipFill>
        <p:spPr>
          <a:xfrm>
            <a:off x="7490395" y="3645024"/>
            <a:ext cx="2143125" cy="2143125"/>
          </a:xfrm>
          <a:prstGeom prst="rect">
            <a:avLst/>
          </a:prstGeom>
        </p:spPr>
      </p:pic>
      <p:pic>
        <p:nvPicPr>
          <p:cNvPr id="2" name="Εικόνα 1"/>
          <p:cNvPicPr>
            <a:picLocks noChangeAspect="1"/>
          </p:cNvPicPr>
          <p:nvPr/>
        </p:nvPicPr>
        <p:blipFill>
          <a:blip r:embed="rId5"/>
          <a:stretch>
            <a:fillRect/>
          </a:stretch>
        </p:blipFill>
        <p:spPr>
          <a:xfrm>
            <a:off x="2288704" y="4310980"/>
            <a:ext cx="2127688" cy="1335140"/>
          </a:xfrm>
          <a:prstGeom prst="rect">
            <a:avLst/>
          </a:prstGeom>
        </p:spPr>
      </p:pic>
      <p:sp>
        <p:nvSpPr>
          <p:cNvPr id="19" name="Oval 11"/>
          <p:cNvSpPr>
            <a:spLocks noChangeArrowheads="1"/>
          </p:cNvSpPr>
          <p:nvPr/>
        </p:nvSpPr>
        <p:spPr bwMode="auto">
          <a:xfrm>
            <a:off x="4232920" y="4366568"/>
            <a:ext cx="2017713" cy="122396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l-GR" b="1" dirty="0" smtClean="0">
                <a:solidFill>
                  <a:schemeClr val="bg1"/>
                </a:solidFill>
              </a:rPr>
              <a:t>ορατό το </a:t>
            </a:r>
          </a:p>
          <a:p>
            <a:pPr algn="ctr" fontAlgn="auto">
              <a:spcBef>
                <a:spcPts val="0"/>
              </a:spcBef>
              <a:spcAft>
                <a:spcPts val="0"/>
              </a:spcAft>
              <a:defRPr/>
            </a:pPr>
            <a:r>
              <a:rPr lang="el-GR" b="1" dirty="0" smtClean="0">
                <a:solidFill>
                  <a:schemeClr val="bg1"/>
                </a:solidFill>
              </a:rPr>
              <a:t>πρόβλημα </a:t>
            </a:r>
            <a:endParaRPr lang="el-GR" b="1" dirty="0">
              <a:solidFill>
                <a:schemeClr val="bg1"/>
              </a:solidFill>
            </a:endParaRPr>
          </a:p>
          <a:p>
            <a:pPr algn="ctr" fontAlgn="auto">
              <a:spcBef>
                <a:spcPts val="0"/>
              </a:spcBef>
              <a:spcAft>
                <a:spcPts val="0"/>
              </a:spcAft>
              <a:defRPr/>
            </a:pPr>
            <a:r>
              <a:rPr lang="el-GR" b="1" dirty="0" smtClean="0">
                <a:solidFill>
                  <a:schemeClr val="bg1"/>
                </a:solidFill>
              </a:rPr>
              <a:t>συμπλήρωσης</a:t>
            </a:r>
            <a:endParaRPr lang="el-GR" b="1" dirty="0">
              <a:solidFill>
                <a:schemeClr val="bg1"/>
              </a:solidFill>
            </a:endParaRPr>
          </a:p>
        </p:txBody>
      </p:sp>
    </p:spTree>
    <p:extLst>
      <p:ext uri="{BB962C8B-B14F-4D97-AF65-F5344CB8AC3E}">
        <p14:creationId xmlns:p14="http://schemas.microsoft.com/office/powerpoint/2010/main" val="18798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14</a:t>
            </a:fld>
            <a:endParaRPr lang="el-GR">
              <a:solidFill>
                <a:schemeClr val="bg1"/>
              </a:solidFill>
            </a:endParaRPr>
          </a:p>
        </p:txBody>
      </p:sp>
      <p:sp>
        <p:nvSpPr>
          <p:cNvPr id="8" name="1 - Τίτλος"/>
          <p:cNvSpPr>
            <a:spLocks noGrp="1"/>
          </p:cNvSpPr>
          <p:nvPr>
            <p:ph type="ctrTitle"/>
          </p:nvPr>
        </p:nvSpPr>
        <p:spPr>
          <a:xfrm>
            <a:off x="776536" y="687710"/>
            <a:ext cx="7227912" cy="797074"/>
          </a:xfrm>
        </p:spPr>
        <p:txBody>
          <a:bodyPr/>
          <a:lstStyle/>
          <a:p>
            <a:pPr algn="l"/>
            <a:r>
              <a:rPr lang="el-GR" sz="2800" b="1" i="1" dirty="0" smtClean="0">
                <a:solidFill>
                  <a:srgbClr val="43B048"/>
                </a:solidFill>
              </a:rPr>
              <a:t>Ο 3</a:t>
            </a:r>
            <a:r>
              <a:rPr lang="el-GR" sz="2800" b="1" i="1" baseline="30000" dirty="0" smtClean="0">
                <a:solidFill>
                  <a:srgbClr val="43B048"/>
                </a:solidFill>
              </a:rPr>
              <a:t>ος</a:t>
            </a:r>
            <a:r>
              <a:rPr lang="el-GR" sz="2800" b="1" i="1" dirty="0" smtClean="0">
                <a:solidFill>
                  <a:srgbClr val="43B048"/>
                </a:solidFill>
              </a:rPr>
              <a:t> πυλώνας σήμερα</a:t>
            </a:r>
          </a:p>
        </p:txBody>
      </p:sp>
      <p:sp>
        <p:nvSpPr>
          <p:cNvPr id="16" name="Rectangle 3"/>
          <p:cNvSpPr txBox="1">
            <a:spLocks noChangeArrowheads="1"/>
          </p:cNvSpPr>
          <p:nvPr/>
        </p:nvSpPr>
        <p:spPr bwMode="auto">
          <a:xfrm>
            <a:off x="622374" y="1904355"/>
            <a:ext cx="5770786" cy="2964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Clr>
                <a:srgbClr val="43B048"/>
              </a:buClr>
              <a:buFont typeface="Courier New" panose="02070309020205020404" pitchFamily="49" charset="0"/>
              <a:buChar char="o"/>
            </a:pPr>
            <a:endParaRPr lang="el-GR" sz="900" dirty="0" smtClean="0">
              <a:solidFill>
                <a:srgbClr val="0067A0"/>
              </a:solidFill>
              <a:effectLst>
                <a:outerShdw blurRad="38100" dist="38100" dir="2700000" algn="tl">
                  <a:srgbClr val="FFFFFF"/>
                </a:outerShdw>
              </a:effectLst>
            </a:endParaRPr>
          </a:p>
          <a:p>
            <a:pPr algn="just">
              <a:buClr>
                <a:srgbClr val="43B048"/>
              </a:buClr>
            </a:pPr>
            <a:r>
              <a:rPr lang="el-GR" sz="2400" dirty="0" smtClean="0">
                <a:solidFill>
                  <a:srgbClr val="0067A0"/>
                </a:solidFill>
              </a:rPr>
              <a:t>‘</a:t>
            </a:r>
            <a:r>
              <a:rPr lang="el-GR" sz="2400" dirty="0" err="1" smtClean="0">
                <a:solidFill>
                  <a:srgbClr val="0067A0"/>
                </a:solidFill>
              </a:rPr>
              <a:t>Ηδη</a:t>
            </a:r>
            <a:r>
              <a:rPr lang="el-GR" sz="2400" dirty="0" smtClean="0">
                <a:solidFill>
                  <a:srgbClr val="0067A0"/>
                </a:solidFill>
              </a:rPr>
              <a:t> η ασφαλιστική αγορά εξυπηρετεί πάνω από 2 εκατ. συμβόλαια ζωής, μέρος των οποίων είναι τα συνταξιοδοτικά – αποταμιευτικά και περίπου 4 εκατ. ασφαλισμένους. Παρά την οικονομική κρίση και την έλλειψη εισοδήματος που είχαν επιπτώσεις και στην ασφαλιστική αγορά, το 2015 είχε ξεκινήσει πολύ θετικά έως ότου ανακοινώθηκαν τα </a:t>
            </a:r>
            <a:r>
              <a:rPr lang="en-US" sz="2400" dirty="0" smtClean="0">
                <a:solidFill>
                  <a:srgbClr val="0067A0"/>
                </a:solidFill>
              </a:rPr>
              <a:t>capital controls.</a:t>
            </a:r>
            <a:endParaRPr lang="el-GR" sz="2400" dirty="0" smtClean="0">
              <a:solidFill>
                <a:srgbClr val="0067A0"/>
              </a:solidFill>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endParaRPr lang="el-GR" sz="2000" dirty="0" smtClean="0">
              <a:solidFill>
                <a:srgbClr val="777777"/>
              </a:solidFill>
              <a:effectLst>
                <a:outerShdw blurRad="38100" dist="38100" dir="2700000" algn="tl">
                  <a:srgbClr val="FFFFFF"/>
                </a:outerShdw>
              </a:effectLst>
              <a:latin typeface="Arial" charset="0"/>
            </a:endParaRPr>
          </a:p>
        </p:txBody>
      </p:sp>
      <p:pic>
        <p:nvPicPr>
          <p:cNvPr id="1026" name="Picture 2" descr="Αποτέλεσμα εικόνας για ασφαλισμενοι ζωη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523" y="2492896"/>
            <a:ext cx="260985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3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15</a:t>
            </a:fld>
            <a:endParaRPr lang="el-GR">
              <a:solidFill>
                <a:schemeClr val="bg1"/>
              </a:solidFill>
            </a:endParaRPr>
          </a:p>
        </p:txBody>
      </p:sp>
      <p:sp>
        <p:nvSpPr>
          <p:cNvPr id="8" name="1 - Τίτλος"/>
          <p:cNvSpPr>
            <a:spLocks noGrp="1"/>
          </p:cNvSpPr>
          <p:nvPr>
            <p:ph type="ctrTitle"/>
          </p:nvPr>
        </p:nvSpPr>
        <p:spPr>
          <a:xfrm>
            <a:off x="776536" y="399678"/>
            <a:ext cx="8136904" cy="797074"/>
          </a:xfrm>
        </p:spPr>
        <p:txBody>
          <a:bodyPr/>
          <a:lstStyle/>
          <a:p>
            <a:pPr algn="l"/>
            <a:r>
              <a:rPr lang="el-GR" sz="2800" b="1" i="1" dirty="0" smtClean="0">
                <a:solidFill>
                  <a:srgbClr val="43B048"/>
                </a:solidFill>
              </a:rPr>
              <a:t>Η Ευρώπη ζητά περισσότερη συνταξιοδοτική αποταμίευση</a:t>
            </a:r>
          </a:p>
        </p:txBody>
      </p:sp>
      <p:sp>
        <p:nvSpPr>
          <p:cNvPr id="16" name="Rectangle 3"/>
          <p:cNvSpPr txBox="1">
            <a:spLocks noChangeArrowheads="1"/>
          </p:cNvSpPr>
          <p:nvPr/>
        </p:nvSpPr>
        <p:spPr bwMode="auto">
          <a:xfrm>
            <a:off x="560512" y="1700809"/>
            <a:ext cx="5575920"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Clr>
                <a:srgbClr val="43B048"/>
              </a:buClr>
              <a:buFont typeface="Courier New" panose="02070309020205020404" pitchFamily="49" charset="0"/>
              <a:buChar char="o"/>
            </a:pPr>
            <a:endParaRPr lang="el-GR" sz="900" dirty="0" smtClean="0">
              <a:solidFill>
                <a:srgbClr val="0067A0"/>
              </a:solidFill>
              <a:effectLst>
                <a:outerShdw blurRad="38100" dist="38100" dir="2700000" algn="tl">
                  <a:srgbClr val="FFFFFF"/>
                </a:outerShdw>
              </a:effectLst>
            </a:endParaRPr>
          </a:p>
          <a:p>
            <a:pPr algn="just"/>
            <a:r>
              <a:rPr lang="el-GR" sz="2400" dirty="0">
                <a:solidFill>
                  <a:srgbClr val="0067A0"/>
                </a:solidFill>
              </a:rPr>
              <a:t>Στην Ευρώπη, παρά τα νούμερα που είδαμε, είναι συστηματική η προσπάθεια για περαιτέρω αύξηση συνταξιοδοτικής αποταμίευσης των πολιτών. Χαρακτηριστική είναι η συζήτηση στα ευρωπαϊκά όργανα για τη δημιουργία πανευρωπαϊκού συνταξιοδοτικού προγράμματος (ΡΡΡ).</a:t>
            </a: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endParaRPr lang="el-GR" sz="2000" dirty="0" smtClean="0">
              <a:solidFill>
                <a:srgbClr val="777777"/>
              </a:solidFill>
              <a:effectLst>
                <a:outerShdw blurRad="38100" dist="38100" dir="2700000" algn="tl">
                  <a:srgbClr val="FFFFFF"/>
                </a:outerShdw>
              </a:effectLst>
              <a:latin typeface="Arial" charset="0"/>
            </a:endParaRPr>
          </a:p>
        </p:txBody>
      </p:sp>
      <p:pic>
        <p:nvPicPr>
          <p:cNvPr id="2" name="Εικόνα 1"/>
          <p:cNvPicPr>
            <a:picLocks noChangeAspect="1"/>
          </p:cNvPicPr>
          <p:nvPr/>
        </p:nvPicPr>
        <p:blipFill>
          <a:blip r:embed="rId4"/>
          <a:stretch>
            <a:fillRect/>
          </a:stretch>
        </p:blipFill>
        <p:spPr>
          <a:xfrm>
            <a:off x="6553200" y="2420888"/>
            <a:ext cx="2857500" cy="160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9058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16</a:t>
            </a:fld>
            <a:endParaRPr lang="el-GR">
              <a:solidFill>
                <a:schemeClr val="bg1"/>
              </a:solidFill>
            </a:endParaRPr>
          </a:p>
        </p:txBody>
      </p:sp>
      <p:sp>
        <p:nvSpPr>
          <p:cNvPr id="8" name="1 - Τίτλος"/>
          <p:cNvSpPr>
            <a:spLocks noGrp="1"/>
          </p:cNvSpPr>
          <p:nvPr>
            <p:ph type="ctrTitle"/>
          </p:nvPr>
        </p:nvSpPr>
        <p:spPr>
          <a:xfrm>
            <a:off x="776536" y="399678"/>
            <a:ext cx="7227912" cy="797074"/>
          </a:xfrm>
        </p:spPr>
        <p:txBody>
          <a:bodyPr/>
          <a:lstStyle/>
          <a:p>
            <a:pPr algn="l"/>
            <a:r>
              <a:rPr lang="el-GR" sz="2800" b="1" i="1" dirty="0" smtClean="0">
                <a:solidFill>
                  <a:srgbClr val="43B048"/>
                </a:solidFill>
              </a:rPr>
              <a:t>Προτάσεις Ε.Α.Ε.Ε.</a:t>
            </a:r>
          </a:p>
        </p:txBody>
      </p:sp>
      <p:sp>
        <p:nvSpPr>
          <p:cNvPr id="16" name="Rectangle 3"/>
          <p:cNvSpPr txBox="1">
            <a:spLocks noChangeArrowheads="1"/>
          </p:cNvSpPr>
          <p:nvPr/>
        </p:nvSpPr>
        <p:spPr bwMode="auto">
          <a:xfrm>
            <a:off x="560512" y="1268760"/>
            <a:ext cx="5575920"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Clr>
                <a:srgbClr val="43B048"/>
              </a:buClr>
              <a:buFont typeface="Courier New" panose="02070309020205020404" pitchFamily="49" charset="0"/>
              <a:buChar char="o"/>
            </a:pPr>
            <a:endParaRPr lang="el-GR" sz="900" dirty="0" smtClean="0">
              <a:solidFill>
                <a:srgbClr val="0067A0"/>
              </a:solidFill>
              <a:effectLst>
                <a:outerShdw blurRad="38100" dist="38100" dir="2700000" algn="tl">
                  <a:srgbClr val="FFFFFF"/>
                </a:outerShdw>
              </a:effectLst>
            </a:endParaRPr>
          </a:p>
          <a:p>
            <a:pPr algn="just">
              <a:buClr>
                <a:srgbClr val="43B048"/>
              </a:buClr>
            </a:pPr>
            <a:r>
              <a:rPr lang="el-GR" sz="2400" dirty="0" smtClean="0">
                <a:solidFill>
                  <a:srgbClr val="0067A0"/>
                </a:solidFill>
              </a:rPr>
              <a:t>Η Ένωση με βάση τη διεθνή εμπειρία έχει κάνει συγκεκριμένες προτάσεις για «προγράμματα ειδικών προδιαγραφών». Προγράμματα με συγκεκριμένα χαρακτηριστικά που θα μπορούσαν με συγκεκριμένα φορολογικά κίνητρα να τονώσουν τη συνταξιοδοτική αποταμίευση και να έχουν ευεργετικό αποτέλεσμα για το κράτος.</a:t>
            </a:r>
          </a:p>
          <a:p>
            <a:pPr algn="just">
              <a:buClr>
                <a:srgbClr val="43B048"/>
              </a:buClr>
            </a:pPr>
            <a:endParaRPr lang="el-GR" sz="2400" dirty="0">
              <a:solidFill>
                <a:srgbClr val="0067A0"/>
              </a:solidFill>
            </a:endParaRPr>
          </a:p>
          <a:p>
            <a:pPr>
              <a:buClr>
                <a:srgbClr val="43B048"/>
              </a:buClr>
            </a:pPr>
            <a:r>
              <a:rPr lang="el-GR" sz="2400" b="1" i="1" dirty="0" smtClean="0">
                <a:solidFill>
                  <a:srgbClr val="43B048"/>
                </a:solidFill>
              </a:rPr>
              <a:t>Ζητούμενο :  Ο διάλογος</a:t>
            </a: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pPr>
              <a:buFont typeface="Wingdings" pitchFamily="2" charset="2"/>
              <a:buNone/>
            </a:pPr>
            <a:endParaRPr lang="el-GR" sz="2000" dirty="0" smtClean="0">
              <a:solidFill>
                <a:srgbClr val="777777"/>
              </a:solidFill>
              <a:effectLst>
                <a:outerShdw blurRad="38100" dist="38100" dir="2700000" algn="tl">
                  <a:srgbClr val="FFFFFF"/>
                </a:outerShdw>
              </a:effectLst>
              <a:latin typeface="Arial" charset="0"/>
            </a:endParaRPr>
          </a:p>
          <a:p>
            <a:endParaRPr lang="el-GR" sz="2000" dirty="0" smtClean="0">
              <a:solidFill>
                <a:srgbClr val="777777"/>
              </a:solidFill>
              <a:effectLst>
                <a:outerShdw blurRad="38100" dist="38100" dir="2700000" algn="tl">
                  <a:srgbClr val="FFFFFF"/>
                </a:outerShdw>
              </a:effectLst>
              <a:latin typeface="Arial" charset="0"/>
            </a:endParaRPr>
          </a:p>
        </p:txBody>
      </p:sp>
      <p:pic>
        <p:nvPicPr>
          <p:cNvPr id="7" name="Εικόνα 6"/>
          <p:cNvPicPr>
            <a:picLocks noChangeAspect="1"/>
          </p:cNvPicPr>
          <p:nvPr/>
        </p:nvPicPr>
        <p:blipFill>
          <a:blip r:embed="rId4"/>
          <a:stretch>
            <a:fillRect/>
          </a:stretch>
        </p:blipFill>
        <p:spPr>
          <a:xfrm>
            <a:off x="6272111" y="1772816"/>
            <a:ext cx="3145385" cy="2166820"/>
          </a:xfrm>
          <a:prstGeom prst="rect">
            <a:avLst/>
          </a:prstGeom>
          <a:ln>
            <a:noFill/>
          </a:ln>
          <a:effectLst>
            <a:softEdge rad="112500"/>
          </a:effectLst>
        </p:spPr>
      </p:pic>
    </p:spTree>
    <p:extLst>
      <p:ext uri="{BB962C8B-B14F-4D97-AF65-F5344CB8AC3E}">
        <p14:creationId xmlns:p14="http://schemas.microsoft.com/office/powerpoint/2010/main" val="1092964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17</a:t>
            </a:fld>
            <a:endParaRPr lang="el-GR">
              <a:solidFill>
                <a:schemeClr val="bg1"/>
              </a:solidFill>
            </a:endParaRPr>
          </a:p>
        </p:txBody>
      </p:sp>
      <p:sp>
        <p:nvSpPr>
          <p:cNvPr id="8" name="1 - Τίτλος"/>
          <p:cNvSpPr>
            <a:spLocks noGrp="1"/>
          </p:cNvSpPr>
          <p:nvPr>
            <p:ph type="ctrTitle"/>
          </p:nvPr>
        </p:nvSpPr>
        <p:spPr>
          <a:xfrm>
            <a:off x="677416" y="260648"/>
            <a:ext cx="8020000" cy="797074"/>
          </a:xfrm>
        </p:spPr>
        <p:txBody>
          <a:bodyPr/>
          <a:lstStyle/>
          <a:p>
            <a:pPr algn="l"/>
            <a:r>
              <a:rPr lang="el-GR" sz="2800" b="1" i="1" dirty="0" smtClean="0">
                <a:solidFill>
                  <a:srgbClr val="43B048"/>
                </a:solidFill>
              </a:rPr>
              <a:t>Νέα προοπτική για το συνταξιοδοτικό σύστημα</a:t>
            </a:r>
          </a:p>
        </p:txBody>
      </p:sp>
      <p:sp>
        <p:nvSpPr>
          <p:cNvPr id="9" name="Oval 5"/>
          <p:cNvSpPr>
            <a:spLocks noChangeArrowheads="1"/>
          </p:cNvSpPr>
          <p:nvPr/>
        </p:nvSpPr>
        <p:spPr bwMode="auto">
          <a:xfrm>
            <a:off x="2051050" y="1124744"/>
            <a:ext cx="1944688" cy="914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endParaRPr lang="el-GR" b="1" dirty="0">
              <a:solidFill>
                <a:srgbClr val="6A282A"/>
              </a:solidFill>
            </a:endParaRPr>
          </a:p>
          <a:p>
            <a:pPr algn="ctr" fontAlgn="auto">
              <a:spcBef>
                <a:spcPts val="0"/>
              </a:spcBef>
              <a:spcAft>
                <a:spcPts val="0"/>
              </a:spcAft>
              <a:defRPr/>
            </a:pPr>
            <a:r>
              <a:rPr lang="el-GR" b="1" dirty="0">
                <a:solidFill>
                  <a:schemeClr val="bg1"/>
                </a:solidFill>
              </a:rPr>
              <a:t>Διεθνής εμπειρία</a:t>
            </a:r>
          </a:p>
          <a:p>
            <a:pPr algn="ctr" fontAlgn="auto">
              <a:spcBef>
                <a:spcPts val="0"/>
              </a:spcBef>
              <a:spcAft>
                <a:spcPts val="0"/>
              </a:spcAft>
              <a:defRPr/>
            </a:pPr>
            <a:r>
              <a:rPr lang="el-GR" b="1" dirty="0">
                <a:solidFill>
                  <a:schemeClr val="bg1"/>
                </a:solidFill>
              </a:rPr>
              <a:t>√</a:t>
            </a:r>
          </a:p>
          <a:p>
            <a:pPr algn="ctr" fontAlgn="auto">
              <a:spcBef>
                <a:spcPts val="0"/>
              </a:spcBef>
              <a:spcAft>
                <a:spcPts val="0"/>
              </a:spcAft>
              <a:defRPr/>
            </a:pPr>
            <a:endParaRPr lang="el-GR" b="1" dirty="0">
              <a:solidFill>
                <a:srgbClr val="6A282A"/>
              </a:solidFill>
            </a:endParaRPr>
          </a:p>
        </p:txBody>
      </p:sp>
      <p:sp>
        <p:nvSpPr>
          <p:cNvPr id="10" name="Oval 6"/>
          <p:cNvSpPr>
            <a:spLocks noChangeArrowheads="1"/>
          </p:cNvSpPr>
          <p:nvPr/>
        </p:nvSpPr>
        <p:spPr bwMode="auto">
          <a:xfrm>
            <a:off x="5795963" y="1124744"/>
            <a:ext cx="1943100" cy="914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Τεχνογνωσία</a:t>
            </a:r>
          </a:p>
          <a:p>
            <a:pPr algn="ctr" fontAlgn="auto">
              <a:spcBef>
                <a:spcPts val="0"/>
              </a:spcBef>
              <a:spcAft>
                <a:spcPts val="0"/>
              </a:spcAft>
              <a:defRPr/>
            </a:pPr>
            <a:r>
              <a:rPr lang="el-GR" b="1" dirty="0">
                <a:solidFill>
                  <a:schemeClr val="bg1"/>
                </a:solidFill>
              </a:rPr>
              <a:t>√</a:t>
            </a:r>
          </a:p>
        </p:txBody>
      </p:sp>
      <p:sp>
        <p:nvSpPr>
          <p:cNvPr id="14" name="Oval 7"/>
          <p:cNvSpPr>
            <a:spLocks noChangeArrowheads="1"/>
          </p:cNvSpPr>
          <p:nvPr/>
        </p:nvSpPr>
        <p:spPr bwMode="auto">
          <a:xfrm>
            <a:off x="6084888" y="3069431"/>
            <a:ext cx="2303462" cy="1296988"/>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Ισχυρή εποπτεία</a:t>
            </a:r>
          </a:p>
          <a:p>
            <a:pPr algn="ctr" fontAlgn="auto">
              <a:spcBef>
                <a:spcPts val="0"/>
              </a:spcBef>
              <a:spcAft>
                <a:spcPts val="0"/>
              </a:spcAft>
              <a:defRPr/>
            </a:pPr>
            <a:r>
              <a:rPr lang="el-GR" b="1" dirty="0">
                <a:solidFill>
                  <a:schemeClr val="bg1"/>
                </a:solidFill>
              </a:rPr>
              <a:t>√ </a:t>
            </a:r>
          </a:p>
        </p:txBody>
      </p:sp>
      <p:sp>
        <p:nvSpPr>
          <p:cNvPr id="15" name="AutoShape 8"/>
          <p:cNvSpPr>
            <a:spLocks noChangeArrowheads="1"/>
          </p:cNvSpPr>
          <p:nvPr/>
        </p:nvSpPr>
        <p:spPr bwMode="auto">
          <a:xfrm>
            <a:off x="2124075" y="4582319"/>
            <a:ext cx="4608513" cy="1150937"/>
          </a:xfrm>
          <a:prstGeom prst="foldedCorner">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endParaRPr lang="el-GR" sz="2000" b="1" dirty="0">
              <a:solidFill>
                <a:srgbClr val="6A282A"/>
              </a:solidFill>
            </a:endParaRPr>
          </a:p>
          <a:p>
            <a:pPr algn="ctr" fontAlgn="auto">
              <a:spcBef>
                <a:spcPts val="0"/>
              </a:spcBef>
              <a:spcAft>
                <a:spcPts val="0"/>
              </a:spcAft>
              <a:defRPr/>
            </a:pPr>
            <a:endParaRPr lang="el-GR" sz="2000" b="1" dirty="0">
              <a:solidFill>
                <a:srgbClr val="6A282A"/>
              </a:solidFill>
            </a:endParaRPr>
          </a:p>
          <a:p>
            <a:pPr algn="ctr" fontAlgn="auto">
              <a:spcBef>
                <a:spcPts val="0"/>
              </a:spcBef>
              <a:spcAft>
                <a:spcPts val="0"/>
              </a:spcAft>
              <a:defRPr/>
            </a:pPr>
            <a:r>
              <a:rPr lang="el-GR" sz="2000" b="1" dirty="0">
                <a:solidFill>
                  <a:schemeClr val="bg1"/>
                </a:solidFill>
              </a:rPr>
              <a:t>Πολιτική βούληση </a:t>
            </a:r>
          </a:p>
          <a:p>
            <a:pPr algn="ctr" fontAlgn="auto">
              <a:spcBef>
                <a:spcPts val="0"/>
              </a:spcBef>
              <a:spcAft>
                <a:spcPts val="0"/>
              </a:spcAft>
              <a:defRPr/>
            </a:pPr>
            <a:r>
              <a:rPr lang="el-GR" sz="2000" b="1" dirty="0">
                <a:solidFill>
                  <a:schemeClr val="bg1"/>
                </a:solidFill>
              </a:rPr>
              <a:t>για μελέτη ενός </a:t>
            </a:r>
            <a:r>
              <a:rPr lang="el-GR" sz="2000" b="1" smtClean="0">
                <a:solidFill>
                  <a:schemeClr val="bg1"/>
                </a:solidFill>
              </a:rPr>
              <a:t>νέου ευρύτερου </a:t>
            </a:r>
            <a:endParaRPr lang="el-GR" sz="2000" b="1" dirty="0">
              <a:solidFill>
                <a:schemeClr val="bg1"/>
              </a:solidFill>
            </a:endParaRPr>
          </a:p>
          <a:p>
            <a:pPr algn="ctr" fontAlgn="auto">
              <a:spcBef>
                <a:spcPts val="0"/>
              </a:spcBef>
              <a:spcAft>
                <a:spcPts val="0"/>
              </a:spcAft>
              <a:defRPr/>
            </a:pPr>
            <a:r>
              <a:rPr lang="el-GR" sz="2000" b="1" dirty="0">
                <a:solidFill>
                  <a:schemeClr val="bg1"/>
                </a:solidFill>
              </a:rPr>
              <a:t>συνταξιοδοτικού συστήματος υπάρχει ?</a:t>
            </a:r>
          </a:p>
          <a:p>
            <a:pPr algn="ctr" fontAlgn="auto">
              <a:spcBef>
                <a:spcPts val="0"/>
              </a:spcBef>
              <a:spcAft>
                <a:spcPts val="0"/>
              </a:spcAft>
              <a:defRPr/>
            </a:pPr>
            <a:endParaRPr lang="en-US" sz="3200" b="1" dirty="0">
              <a:solidFill>
                <a:srgbClr val="6A282A"/>
              </a:solidFill>
            </a:endParaRPr>
          </a:p>
        </p:txBody>
      </p:sp>
      <p:sp>
        <p:nvSpPr>
          <p:cNvPr id="16" name="Oval 9"/>
          <p:cNvSpPr>
            <a:spLocks noChangeArrowheads="1"/>
          </p:cNvSpPr>
          <p:nvPr/>
        </p:nvSpPr>
        <p:spPr bwMode="auto">
          <a:xfrm>
            <a:off x="684213" y="2997994"/>
            <a:ext cx="2297112" cy="15113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l-GR" b="1" dirty="0">
                <a:solidFill>
                  <a:schemeClr val="bg1"/>
                </a:solidFill>
              </a:rPr>
              <a:t>Αυστηρό</a:t>
            </a:r>
          </a:p>
          <a:p>
            <a:pPr algn="ctr" fontAlgn="auto">
              <a:spcBef>
                <a:spcPts val="0"/>
              </a:spcBef>
              <a:spcAft>
                <a:spcPts val="0"/>
              </a:spcAft>
              <a:defRPr/>
            </a:pPr>
            <a:r>
              <a:rPr lang="el-GR" b="1" dirty="0">
                <a:solidFill>
                  <a:schemeClr val="bg1"/>
                </a:solidFill>
              </a:rPr>
              <a:t>νομοθετικό </a:t>
            </a:r>
          </a:p>
          <a:p>
            <a:pPr algn="ctr" fontAlgn="auto">
              <a:spcBef>
                <a:spcPts val="0"/>
              </a:spcBef>
              <a:spcAft>
                <a:spcPts val="0"/>
              </a:spcAft>
              <a:defRPr/>
            </a:pPr>
            <a:r>
              <a:rPr lang="el-GR" b="1" dirty="0">
                <a:solidFill>
                  <a:schemeClr val="bg1"/>
                </a:solidFill>
              </a:rPr>
              <a:t>πλαίσιο </a:t>
            </a:r>
          </a:p>
          <a:p>
            <a:pPr algn="ctr" fontAlgn="auto">
              <a:spcBef>
                <a:spcPts val="0"/>
              </a:spcBef>
              <a:spcAft>
                <a:spcPts val="0"/>
              </a:spcAft>
              <a:defRPr/>
            </a:pPr>
            <a:r>
              <a:rPr lang="el-GR" b="1" dirty="0">
                <a:solidFill>
                  <a:schemeClr val="bg1"/>
                </a:solidFill>
              </a:rPr>
              <a:t>λειτουργίας</a:t>
            </a:r>
          </a:p>
          <a:p>
            <a:pPr algn="ctr" fontAlgn="auto">
              <a:spcBef>
                <a:spcPts val="0"/>
              </a:spcBef>
              <a:spcAft>
                <a:spcPts val="0"/>
              </a:spcAft>
              <a:defRPr/>
            </a:pPr>
            <a:r>
              <a:rPr lang="el-GR" b="1" dirty="0">
                <a:solidFill>
                  <a:schemeClr val="bg1"/>
                </a:solidFill>
              </a:rPr>
              <a:t>√</a:t>
            </a:r>
          </a:p>
        </p:txBody>
      </p:sp>
      <p:pic>
        <p:nvPicPr>
          <p:cNvPr id="17" name="Picture 12" descr="untitled1"/>
          <p:cNvPicPr>
            <a:picLocks noChangeAspect="1" noChangeArrowheads="1"/>
          </p:cNvPicPr>
          <p:nvPr/>
        </p:nvPicPr>
        <p:blipFill>
          <a:blip r:embed="rId4" cstate="print"/>
          <a:srcRect/>
          <a:stretch>
            <a:fillRect/>
          </a:stretch>
        </p:blipFill>
        <p:spPr>
          <a:xfrm>
            <a:off x="2987427" y="2061369"/>
            <a:ext cx="3105150" cy="1476375"/>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2978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FILESERVER\Transfer\George\eaee\eaee_power_point\eaee_pp_cover_3\eaee_power_point_title_3.png"/>
          <p:cNvPicPr>
            <a:picLocks noChangeAspect="1" noChangeArrowheads="1"/>
          </p:cNvPicPr>
          <p:nvPr/>
        </p:nvPicPr>
        <p:blipFill>
          <a:blip r:embed="rId3" cstate="print"/>
          <a:srcRect/>
          <a:stretch>
            <a:fillRect/>
          </a:stretch>
        </p:blipFill>
        <p:spPr bwMode="auto">
          <a:xfrm>
            <a:off x="-14288" y="-27384"/>
            <a:ext cx="9906001" cy="7000876"/>
          </a:xfrm>
          <a:prstGeom prst="rect">
            <a:avLst/>
          </a:prstGeom>
          <a:noFill/>
          <a:ln w="9525">
            <a:noFill/>
            <a:miter lim="800000"/>
            <a:headEnd/>
            <a:tailEnd/>
          </a:ln>
        </p:spPr>
      </p:pic>
      <p:sp>
        <p:nvSpPr>
          <p:cNvPr id="4" name="Ορθογώνιο 3"/>
          <p:cNvSpPr/>
          <p:nvPr/>
        </p:nvSpPr>
        <p:spPr>
          <a:xfrm>
            <a:off x="2936776" y="3801234"/>
            <a:ext cx="6687408" cy="523220"/>
          </a:xfrm>
          <a:prstGeom prst="rect">
            <a:avLst/>
          </a:prstGeom>
          <a:noFill/>
        </p:spPr>
        <p:txBody>
          <a:bodyPr wrap="none" lIns="91440" tIns="45720" rIns="91440" bIns="45720">
            <a:spAutoFit/>
          </a:bodyPr>
          <a:lstStyle/>
          <a:p>
            <a:pPr algn="ctr"/>
            <a:r>
              <a:rPr lang="el-GR" sz="2800" b="1" i="1"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Σας ευχαριστώ για την προσοχή σας !</a:t>
            </a:r>
            <a:endParaRPr lang="el-GR" sz="2800" b="1" i="1"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pic>
        <p:nvPicPr>
          <p:cNvPr id="2150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5" t="5742" r="-235" b="43687"/>
          <a:stretch/>
        </p:blipFill>
        <p:spPr bwMode="auto">
          <a:xfrm>
            <a:off x="3422400" y="908720"/>
            <a:ext cx="6076950" cy="230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813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2</a:t>
            </a:fld>
            <a:endParaRPr lang="el-GR">
              <a:solidFill>
                <a:schemeClr val="bg1"/>
              </a:solidFill>
            </a:endParaRPr>
          </a:p>
        </p:txBody>
      </p:sp>
      <p:pic>
        <p:nvPicPr>
          <p:cNvPr id="7" name="Content Placeholder 8"/>
          <p:cNvPicPr>
            <a:picLocks noChangeAspect="1"/>
          </p:cNvPicPr>
          <p:nvPr/>
        </p:nvPicPr>
        <p:blipFill>
          <a:blip r:embed="rId4" cstate="print"/>
          <a:srcRect/>
          <a:stretch>
            <a:fillRect/>
          </a:stretch>
        </p:blipFill>
        <p:spPr bwMode="auto">
          <a:xfrm>
            <a:off x="2465288" y="1484313"/>
            <a:ext cx="5080000" cy="39195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1 - Τίτλος"/>
          <p:cNvSpPr txBox="1">
            <a:spLocks/>
          </p:cNvSpPr>
          <p:nvPr/>
        </p:nvSpPr>
        <p:spPr bwMode="auto">
          <a:xfrm>
            <a:off x="533400" y="442913"/>
            <a:ext cx="8812088"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l-GR" sz="2800" b="1" smtClean="0">
                <a:solidFill>
                  <a:srgbClr val="0067A0"/>
                </a:solidFill>
              </a:rPr>
              <a:t>Είναι βιώσιμο το σύστημα των συντάξεων ; </a:t>
            </a:r>
            <a:endParaRPr lang="el-GR" sz="2800" b="1" dirty="0" smtClean="0">
              <a:solidFill>
                <a:srgbClr val="0067A0"/>
              </a:solidFill>
            </a:endParaRPr>
          </a:p>
        </p:txBody>
      </p:sp>
      <p:pic>
        <p:nvPicPr>
          <p:cNvPr id="6" name="Εικόνα 5"/>
          <p:cNvPicPr>
            <a:picLocks noChangeAspect="1"/>
          </p:cNvPicPr>
          <p:nvPr/>
        </p:nvPicPr>
        <p:blipFill>
          <a:blip r:embed="rId5"/>
          <a:stretch>
            <a:fillRect/>
          </a:stretch>
        </p:blipFill>
        <p:spPr>
          <a:xfrm>
            <a:off x="8481392" y="4771232"/>
            <a:ext cx="1219200" cy="838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3</a:t>
            </a:fld>
            <a:endParaRPr lang="el-GR">
              <a:solidFill>
                <a:schemeClr val="bg1"/>
              </a:solidFill>
            </a:endParaRPr>
          </a:p>
        </p:txBody>
      </p:sp>
      <p:sp>
        <p:nvSpPr>
          <p:cNvPr id="6" name="Ορθογώνιο 5"/>
          <p:cNvSpPr/>
          <p:nvPr/>
        </p:nvSpPr>
        <p:spPr>
          <a:xfrm>
            <a:off x="1097632" y="3794264"/>
            <a:ext cx="7959824" cy="1200329"/>
          </a:xfrm>
          <a:prstGeom prst="rect">
            <a:avLst/>
          </a:prstGeom>
        </p:spPr>
        <p:txBody>
          <a:bodyPr wrap="square">
            <a:spAutoFit/>
          </a:bodyPr>
          <a:lstStyle/>
          <a:p>
            <a:pPr algn="ctr">
              <a:spcBef>
                <a:spcPts val="0"/>
              </a:spcBef>
              <a:spcAft>
                <a:spcPts val="0"/>
              </a:spcAft>
            </a:pPr>
            <a:endParaRPr lang="el-GR" sz="2400" b="1" kern="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endParaRPr>
          </a:p>
          <a:p>
            <a:pPr algn="ctr">
              <a:spcBef>
                <a:spcPts val="0"/>
              </a:spcBef>
              <a:spcAft>
                <a:spcPts val="0"/>
              </a:spcAft>
            </a:pPr>
            <a:r>
              <a:rPr lang="el-GR" sz="2400" b="1" kern="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Η κοινωνική ασφάλιση κατάκτηση των πολιτών και </a:t>
            </a:r>
          </a:p>
          <a:p>
            <a:pPr algn="ctr">
              <a:spcBef>
                <a:spcPts val="0"/>
              </a:spcBef>
              <a:spcAft>
                <a:spcPts val="0"/>
              </a:spcAft>
            </a:pPr>
            <a:r>
              <a:rPr lang="el-GR" sz="2400" b="1" kern="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δίχτυ ασφαλείας για την 3</a:t>
            </a:r>
            <a:r>
              <a:rPr lang="el-GR" sz="2400" b="1" kern="0" baseline="3000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η</a:t>
            </a:r>
            <a:r>
              <a:rPr lang="el-GR" sz="2400" b="1" kern="0" dirty="0" smtClean="0">
                <a:solidFill>
                  <a:srgbClr val="0067A0"/>
                </a:solidFill>
                <a:latin typeface="Calibri Light" panose="020F0302020204030204" pitchFamily="34" charset="0"/>
                <a:ea typeface="Times New Roman" panose="02020603050405020304" pitchFamily="18" charset="0"/>
                <a:cs typeface="Times New Roman" panose="02020603050405020304" pitchFamily="18" charset="0"/>
              </a:rPr>
              <a:t> ηλικία.</a:t>
            </a:r>
            <a:endParaRPr lang="el-GR" sz="2400" i="1" dirty="0">
              <a:solidFill>
                <a:srgbClr val="0067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Εικόνα 1"/>
          <p:cNvPicPr>
            <a:picLocks noChangeAspect="1"/>
          </p:cNvPicPr>
          <p:nvPr/>
        </p:nvPicPr>
        <p:blipFill>
          <a:blip r:embed="rId4"/>
          <a:stretch>
            <a:fillRect/>
          </a:stretch>
        </p:blipFill>
        <p:spPr>
          <a:xfrm>
            <a:off x="3008784" y="611853"/>
            <a:ext cx="4344119" cy="318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552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4</a:t>
            </a:fld>
            <a:endParaRPr lang="el-GR">
              <a:solidFill>
                <a:schemeClr val="bg1"/>
              </a:solidFill>
            </a:endParaRPr>
          </a:p>
        </p:txBody>
      </p:sp>
      <p:sp>
        <p:nvSpPr>
          <p:cNvPr id="5" name="2 - Υπότιτλος"/>
          <p:cNvSpPr>
            <a:spLocks noGrp="1"/>
          </p:cNvSpPr>
          <p:nvPr>
            <p:ph type="subTitle" idx="1"/>
          </p:nvPr>
        </p:nvSpPr>
        <p:spPr>
          <a:xfrm>
            <a:off x="565150" y="1844824"/>
            <a:ext cx="4747890" cy="3524424"/>
          </a:xfrm>
        </p:spPr>
        <p:txBody>
          <a:bodyPr/>
          <a:lstStyle/>
          <a:p>
            <a:pPr algn="l"/>
            <a:endParaRPr lang="el-GR" sz="1400" dirty="0" smtClean="0">
              <a:solidFill>
                <a:schemeClr val="tx1"/>
              </a:solidFill>
            </a:endParaRPr>
          </a:p>
          <a:p>
            <a:pPr marL="342900" indent="-342900" algn="just">
              <a:buClr>
                <a:srgbClr val="43B048"/>
              </a:buClr>
              <a:buFont typeface="Courier New" panose="02070309020205020404" pitchFamily="49" charset="0"/>
              <a:buChar char="o"/>
            </a:pPr>
            <a:r>
              <a:rPr lang="el-GR" sz="2400" dirty="0" smtClean="0">
                <a:solidFill>
                  <a:srgbClr val="0067A0"/>
                </a:solidFill>
              </a:rPr>
              <a:t>Αυξάνει συνεχώς το ποσοστό των πολιτών που φοβάται ότι δεν θα πάρει σύνταξη ή ότι αυτή η σύνταξη που θα λάβει θα γίνεται συνεχώς πιο ανεπαρκής.</a:t>
            </a:r>
          </a:p>
          <a:p>
            <a:pPr marL="342900" indent="-342900" algn="just">
              <a:buClr>
                <a:srgbClr val="43B048"/>
              </a:buClr>
              <a:buFont typeface="Courier New" panose="02070309020205020404" pitchFamily="49" charset="0"/>
              <a:buChar char="o"/>
            </a:pPr>
            <a:endParaRPr lang="en-US" sz="900" dirty="0" smtClean="0">
              <a:solidFill>
                <a:srgbClr val="0067A0"/>
              </a:solidFill>
            </a:endParaRPr>
          </a:p>
          <a:p>
            <a:pPr marL="342900" indent="-342900" algn="just">
              <a:buClr>
                <a:srgbClr val="43B048"/>
              </a:buClr>
              <a:buFont typeface="Courier New" panose="02070309020205020404" pitchFamily="49" charset="0"/>
              <a:buChar char="o"/>
            </a:pPr>
            <a:r>
              <a:rPr lang="en-US" sz="2400" dirty="0" smtClean="0">
                <a:solidFill>
                  <a:srgbClr val="0067A0"/>
                </a:solidFill>
              </a:rPr>
              <a:t>To</a:t>
            </a:r>
            <a:r>
              <a:rPr lang="el-GR" sz="2400" dirty="0" smtClean="0">
                <a:solidFill>
                  <a:srgbClr val="0067A0"/>
                </a:solidFill>
              </a:rPr>
              <a:t> συνταξιοδοτικό σύστημα χρειάζεται μεταρρύθμιση.</a:t>
            </a:r>
          </a:p>
          <a:p>
            <a:pPr algn="l"/>
            <a:endParaRPr lang="el-GR" sz="1400" dirty="0" smtClean="0">
              <a:solidFill>
                <a:schemeClr val="tx1"/>
              </a:solidFill>
            </a:endParaRPr>
          </a:p>
          <a:p>
            <a:pPr algn="l"/>
            <a:endParaRPr lang="el-GR" sz="1600" b="1" dirty="0" smtClean="0">
              <a:solidFill>
                <a:srgbClr val="92D050"/>
              </a:solidFill>
            </a:endParaRPr>
          </a:p>
        </p:txBody>
      </p:sp>
      <p:sp>
        <p:nvSpPr>
          <p:cNvPr id="7" name="1 - Τίτλος"/>
          <p:cNvSpPr>
            <a:spLocks noGrp="1"/>
          </p:cNvSpPr>
          <p:nvPr>
            <p:ph type="ctrTitle"/>
          </p:nvPr>
        </p:nvSpPr>
        <p:spPr>
          <a:xfrm>
            <a:off x="533400" y="831726"/>
            <a:ext cx="7227912" cy="797074"/>
          </a:xfrm>
        </p:spPr>
        <p:txBody>
          <a:bodyPr/>
          <a:lstStyle/>
          <a:p>
            <a:pPr algn="l"/>
            <a:r>
              <a:rPr lang="el-GR" sz="2800" b="1" i="1" dirty="0" smtClean="0">
                <a:solidFill>
                  <a:srgbClr val="43B048"/>
                </a:solidFill>
              </a:rPr>
              <a:t>Αναμένει ο Έλληνας </a:t>
            </a:r>
            <a:br>
              <a:rPr lang="el-GR" sz="2800" b="1" i="1" dirty="0" smtClean="0">
                <a:solidFill>
                  <a:srgbClr val="43B048"/>
                </a:solidFill>
              </a:rPr>
            </a:br>
            <a:r>
              <a:rPr lang="el-GR" sz="2800" b="1" i="1" dirty="0" smtClean="0">
                <a:solidFill>
                  <a:srgbClr val="43B048"/>
                </a:solidFill>
              </a:rPr>
              <a:t>επαρκή σύνταξη για τα γεράματά του ;</a:t>
            </a:r>
          </a:p>
        </p:txBody>
      </p:sp>
      <p:pic>
        <p:nvPicPr>
          <p:cNvPr id="2" name="Εικόνα 1"/>
          <p:cNvPicPr>
            <a:picLocks noChangeAspect="1"/>
          </p:cNvPicPr>
          <p:nvPr/>
        </p:nvPicPr>
        <p:blipFill>
          <a:blip r:embed="rId4"/>
          <a:stretch>
            <a:fillRect/>
          </a:stretch>
        </p:blipFill>
        <p:spPr>
          <a:xfrm>
            <a:off x="5595066" y="2457822"/>
            <a:ext cx="3822430" cy="2195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737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5</a:t>
            </a:fld>
            <a:endParaRPr lang="el-GR">
              <a:solidFill>
                <a:schemeClr val="bg1"/>
              </a:solidFill>
            </a:endParaRPr>
          </a:p>
        </p:txBody>
      </p:sp>
      <p:sp>
        <p:nvSpPr>
          <p:cNvPr id="8" name="1 - Τίτλος"/>
          <p:cNvSpPr>
            <a:spLocks noGrp="1"/>
          </p:cNvSpPr>
          <p:nvPr>
            <p:ph type="ctrTitle"/>
          </p:nvPr>
        </p:nvSpPr>
        <p:spPr>
          <a:xfrm>
            <a:off x="533400" y="615702"/>
            <a:ext cx="7227912" cy="797074"/>
          </a:xfrm>
        </p:spPr>
        <p:txBody>
          <a:bodyPr/>
          <a:lstStyle/>
          <a:p>
            <a:pPr algn="l"/>
            <a:r>
              <a:rPr lang="el-GR" sz="2800" b="1" i="1" dirty="0" smtClean="0">
                <a:solidFill>
                  <a:srgbClr val="43B048"/>
                </a:solidFill>
              </a:rPr>
              <a:t>Κάποτε συνταξιοδοτικό σύστημα σήμαινε μόνο κοινωνική ασφάλιση;</a:t>
            </a:r>
          </a:p>
        </p:txBody>
      </p:sp>
      <p:pic>
        <p:nvPicPr>
          <p:cNvPr id="9" name="Picture 6" descr="ANd9GcQYCFxGwAlRhBSFiWWOdInO0ulDiZuobHaFPSoAbbjdG_8CUraL"/>
          <p:cNvPicPr>
            <a:picLocks noChangeAspect="1" noChangeArrowheads="1"/>
          </p:cNvPicPr>
          <p:nvPr/>
        </p:nvPicPr>
        <p:blipFill>
          <a:blip r:embed="rId4" cstate="print"/>
          <a:srcRect/>
          <a:stretch>
            <a:fillRect/>
          </a:stretch>
        </p:blipFill>
        <p:spPr bwMode="auto">
          <a:xfrm>
            <a:off x="3203575" y="1685925"/>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3"/>
          <p:cNvSpPr txBox="1">
            <a:spLocks noChangeArrowheads="1"/>
          </p:cNvSpPr>
          <p:nvPr/>
        </p:nvSpPr>
        <p:spPr bwMode="auto">
          <a:xfrm>
            <a:off x="1159966" y="3573016"/>
            <a:ext cx="753745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60000"/>
              </a:lnSpc>
              <a:buFont typeface="Wingdings" pitchFamily="2" charset="2"/>
              <a:buNone/>
            </a:pPr>
            <a:endParaRPr lang="el-GR" sz="2200" dirty="0" smtClean="0">
              <a:solidFill>
                <a:srgbClr val="777777"/>
              </a:solidFill>
              <a:effectLst>
                <a:outerShdw blurRad="38100" dist="38100" dir="2700000" algn="tl">
                  <a:srgbClr val="FFFFFF"/>
                </a:outerShdw>
              </a:effectLst>
              <a:latin typeface="Arial" charset="0"/>
            </a:endParaRPr>
          </a:p>
          <a:p>
            <a:pPr marL="342900" indent="-342900" algn="just">
              <a:buClr>
                <a:srgbClr val="43B048"/>
              </a:buClr>
              <a:buFont typeface="Courier New" panose="02070309020205020404" pitchFamily="49" charset="0"/>
              <a:buChar char="o"/>
            </a:pPr>
            <a:r>
              <a:rPr lang="el-GR" sz="2400" dirty="0" smtClean="0">
                <a:solidFill>
                  <a:srgbClr val="0067A0"/>
                </a:solidFill>
                <a:latin typeface="+mj-lt"/>
              </a:rPr>
              <a:t>τότε που δεν υπήρχε μακροζωία…</a:t>
            </a:r>
          </a:p>
          <a:p>
            <a:pPr marL="342900" indent="-342900" algn="just">
              <a:buClr>
                <a:srgbClr val="43B048"/>
              </a:buClr>
              <a:buFont typeface="Courier New" panose="02070309020205020404" pitchFamily="49" charset="0"/>
              <a:buChar char="o"/>
            </a:pPr>
            <a:r>
              <a:rPr lang="el-GR" sz="2400" dirty="0" smtClean="0">
                <a:solidFill>
                  <a:srgbClr val="0067A0"/>
                </a:solidFill>
                <a:latin typeface="+mj-lt"/>
              </a:rPr>
              <a:t>τότε που δεν υπήρχε υπογεννητικότητα…</a:t>
            </a:r>
          </a:p>
          <a:p>
            <a:pPr marL="342900" indent="-342900" algn="just">
              <a:buClr>
                <a:srgbClr val="43B048"/>
              </a:buClr>
              <a:buFont typeface="Courier New" panose="02070309020205020404" pitchFamily="49" charset="0"/>
              <a:buChar char="o"/>
            </a:pPr>
            <a:r>
              <a:rPr lang="el-GR" sz="2400" dirty="0" smtClean="0">
                <a:solidFill>
                  <a:srgbClr val="0067A0"/>
                </a:solidFill>
                <a:latin typeface="+mj-lt"/>
              </a:rPr>
              <a:t>τότε που οι άνθρωποι εργάζονταν για όλη τους τη ζωή σε μια χώρα, συχνά και στην ίδια δουλειά…</a:t>
            </a:r>
          </a:p>
        </p:txBody>
      </p:sp>
    </p:spTree>
    <p:extLst>
      <p:ext uri="{BB962C8B-B14F-4D97-AF65-F5344CB8AC3E}">
        <p14:creationId xmlns:p14="http://schemas.microsoft.com/office/powerpoint/2010/main" val="20237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6</a:t>
            </a:fld>
            <a:endParaRPr lang="el-GR">
              <a:solidFill>
                <a:schemeClr val="bg1"/>
              </a:solidFill>
            </a:endParaRPr>
          </a:p>
        </p:txBody>
      </p:sp>
      <p:sp>
        <p:nvSpPr>
          <p:cNvPr id="8" name="1 - Τίτλος"/>
          <p:cNvSpPr>
            <a:spLocks noGrp="1"/>
          </p:cNvSpPr>
          <p:nvPr>
            <p:ph type="ctrTitle"/>
          </p:nvPr>
        </p:nvSpPr>
        <p:spPr>
          <a:xfrm>
            <a:off x="533400" y="476672"/>
            <a:ext cx="7227912" cy="797074"/>
          </a:xfrm>
        </p:spPr>
        <p:txBody>
          <a:bodyPr/>
          <a:lstStyle/>
          <a:p>
            <a:pPr algn="l"/>
            <a:r>
              <a:rPr lang="el-GR" sz="2800" b="1" i="1" dirty="0" smtClean="0">
                <a:solidFill>
                  <a:srgbClr val="43B048"/>
                </a:solidFill>
              </a:rPr>
              <a:t>Σήμερα, όμως …</a:t>
            </a:r>
          </a:p>
        </p:txBody>
      </p:sp>
      <p:sp>
        <p:nvSpPr>
          <p:cNvPr id="10" name="Rectangle 3"/>
          <p:cNvSpPr txBox="1">
            <a:spLocks noChangeArrowheads="1"/>
          </p:cNvSpPr>
          <p:nvPr/>
        </p:nvSpPr>
        <p:spPr bwMode="auto">
          <a:xfrm>
            <a:off x="734714" y="3573015"/>
            <a:ext cx="8250734" cy="1728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Clr>
                <a:srgbClr val="43B048"/>
              </a:buClr>
            </a:pPr>
            <a:r>
              <a:rPr lang="el-GR" sz="2400" dirty="0" smtClean="0">
                <a:solidFill>
                  <a:srgbClr val="0067A0"/>
                </a:solidFill>
                <a:latin typeface="+mj-lt"/>
              </a:rPr>
              <a:t>Τα πράγματα αλλάζουν με την τεράστια δημογραφική μεταβολή που αρχίζει να συντελείται από το 1960. Παρατηρείται στην Ευρώπη συνεχής αύξηση του προσδόκιμου ζωής που φθάνει και τους 3 μήνες ανά έτος (!!!!)</a:t>
            </a:r>
            <a:endParaRPr lang="el-GR" sz="2400" dirty="0">
              <a:solidFill>
                <a:srgbClr val="0067A0"/>
              </a:solidFill>
              <a:latin typeface="+mj-lt"/>
            </a:endParaRPr>
          </a:p>
          <a:p>
            <a:pPr>
              <a:lnSpc>
                <a:spcPct val="60000"/>
              </a:lnSpc>
              <a:buFont typeface="Wingdings" pitchFamily="2" charset="2"/>
              <a:buNone/>
            </a:pPr>
            <a:endParaRPr lang="el-GR" sz="2200" dirty="0" smtClean="0">
              <a:solidFill>
                <a:srgbClr val="777777"/>
              </a:solidFill>
              <a:effectLst>
                <a:outerShdw blurRad="38100" dist="38100" dir="2700000" algn="tl">
                  <a:srgbClr val="FFFFFF"/>
                </a:outerShdw>
              </a:effectLst>
              <a:latin typeface="Arial" charset="0"/>
            </a:endParaRPr>
          </a:p>
        </p:txBody>
      </p:sp>
      <p:pic>
        <p:nvPicPr>
          <p:cNvPr id="7" name="Picture 6" descr="ANd9GcSB1V-wikmTr614R4_CPJzVaWAyOK5e9eW6Cc1DpbrX4I48VBhU"/>
          <p:cNvPicPr>
            <a:picLocks noChangeAspect="1" noChangeArrowheads="1"/>
          </p:cNvPicPr>
          <p:nvPr/>
        </p:nvPicPr>
        <p:blipFill>
          <a:blip r:embed="rId4" cstate="print"/>
          <a:srcRect/>
          <a:stretch>
            <a:fillRect/>
          </a:stretch>
        </p:blipFill>
        <p:spPr bwMode="auto">
          <a:xfrm>
            <a:off x="3656856" y="1469901"/>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15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7</a:t>
            </a:fld>
            <a:endParaRPr lang="el-GR">
              <a:solidFill>
                <a:schemeClr val="bg1"/>
              </a:solidFill>
            </a:endParaRPr>
          </a:p>
        </p:txBody>
      </p:sp>
      <p:sp>
        <p:nvSpPr>
          <p:cNvPr id="8" name="1 - Τίτλος"/>
          <p:cNvSpPr>
            <a:spLocks noGrp="1"/>
          </p:cNvSpPr>
          <p:nvPr>
            <p:ph type="ctrTitle"/>
          </p:nvPr>
        </p:nvSpPr>
        <p:spPr>
          <a:xfrm>
            <a:off x="677416" y="759718"/>
            <a:ext cx="7227912" cy="797074"/>
          </a:xfrm>
        </p:spPr>
        <p:txBody>
          <a:bodyPr/>
          <a:lstStyle/>
          <a:p>
            <a:pPr algn="l"/>
            <a:r>
              <a:rPr lang="el-GR" sz="2800" b="1" i="1" dirty="0" smtClean="0">
                <a:solidFill>
                  <a:srgbClr val="43B048"/>
                </a:solidFill>
              </a:rPr>
              <a:t>Προκύπτουν εύλογα ερωτήματα</a:t>
            </a:r>
          </a:p>
        </p:txBody>
      </p:sp>
      <p:sp>
        <p:nvSpPr>
          <p:cNvPr id="10" name="Rectangle 3"/>
          <p:cNvSpPr txBox="1">
            <a:spLocks noChangeArrowheads="1"/>
          </p:cNvSpPr>
          <p:nvPr/>
        </p:nvSpPr>
        <p:spPr bwMode="auto">
          <a:xfrm>
            <a:off x="1159966" y="2780928"/>
            <a:ext cx="7537450" cy="2602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just">
              <a:buClr>
                <a:srgbClr val="43B048"/>
              </a:buClr>
              <a:buFont typeface="Courier New" panose="02070309020205020404" pitchFamily="49" charset="0"/>
              <a:buChar char="o"/>
            </a:pPr>
            <a:r>
              <a:rPr lang="el-GR" sz="2400" dirty="0">
                <a:solidFill>
                  <a:srgbClr val="0067A0"/>
                </a:solidFill>
              </a:rPr>
              <a:t>Υπάρχει βιολογικό όριο </a:t>
            </a:r>
            <a:r>
              <a:rPr lang="el-GR" sz="2400" dirty="0" smtClean="0">
                <a:solidFill>
                  <a:srgbClr val="0067A0"/>
                </a:solidFill>
              </a:rPr>
              <a:t>;</a:t>
            </a:r>
          </a:p>
          <a:p>
            <a:pPr marL="342900" lvl="0" indent="-342900" algn="just">
              <a:buClr>
                <a:srgbClr val="43B048"/>
              </a:buClr>
              <a:buFont typeface="Courier New" panose="02070309020205020404" pitchFamily="49" charset="0"/>
              <a:buChar char="o"/>
            </a:pPr>
            <a:endParaRPr lang="el-GR" sz="1000" dirty="0">
              <a:solidFill>
                <a:srgbClr val="0067A0"/>
              </a:solidFill>
            </a:endParaRPr>
          </a:p>
          <a:p>
            <a:pPr marL="342900" lvl="0" indent="-342900" algn="just">
              <a:buClr>
                <a:srgbClr val="43B048"/>
              </a:buClr>
              <a:buFont typeface="Courier New" panose="02070309020205020404" pitchFamily="49" charset="0"/>
              <a:buChar char="o"/>
            </a:pPr>
            <a:r>
              <a:rPr lang="el-GR" sz="2400" dirty="0">
                <a:solidFill>
                  <a:srgbClr val="0067A0"/>
                </a:solidFill>
              </a:rPr>
              <a:t>Ποια θα είναι η επίδραση στο μέλλον της ιατρικής τεχνολογίας, των προγραμμάτων υγείας, της αλλαγής κοινωνικής συμπεριφοράς ;</a:t>
            </a:r>
          </a:p>
          <a:p>
            <a:pPr>
              <a:lnSpc>
                <a:spcPct val="60000"/>
              </a:lnSpc>
              <a:buFont typeface="Wingdings" pitchFamily="2" charset="2"/>
              <a:buNone/>
            </a:pPr>
            <a:endParaRPr lang="el-GR" sz="2200" dirty="0" smtClean="0">
              <a:solidFill>
                <a:srgbClr val="777777"/>
              </a:solidFill>
              <a:effectLst>
                <a:outerShdw blurRad="38100" dist="38100" dir="2700000" algn="tl">
                  <a:srgbClr val="FFFFFF"/>
                </a:outerShdw>
              </a:effectLst>
              <a:latin typeface="Arial" charset="0"/>
            </a:endParaRPr>
          </a:p>
        </p:txBody>
      </p:sp>
      <p:pic>
        <p:nvPicPr>
          <p:cNvPr id="2" name="Εικόνα 1"/>
          <p:cNvPicPr>
            <a:picLocks noChangeAspect="1"/>
          </p:cNvPicPr>
          <p:nvPr/>
        </p:nvPicPr>
        <p:blipFill rotWithShape="1">
          <a:blip r:embed="rId4"/>
          <a:srcRect b="11153"/>
          <a:stretch/>
        </p:blipFill>
        <p:spPr>
          <a:xfrm>
            <a:off x="6580212" y="916075"/>
            <a:ext cx="2362200" cy="1720837"/>
          </a:xfrm>
          <a:prstGeom prst="rect">
            <a:avLst/>
          </a:prstGeom>
        </p:spPr>
      </p:pic>
    </p:spTree>
    <p:extLst>
      <p:ext uri="{BB962C8B-B14F-4D97-AF65-F5344CB8AC3E}">
        <p14:creationId xmlns:p14="http://schemas.microsoft.com/office/powerpoint/2010/main" val="29701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8</a:t>
            </a:fld>
            <a:endParaRPr lang="el-GR">
              <a:solidFill>
                <a:schemeClr val="bg1"/>
              </a:solidFill>
            </a:endParaRPr>
          </a:p>
        </p:txBody>
      </p:sp>
      <p:sp>
        <p:nvSpPr>
          <p:cNvPr id="8" name="1 - Τίτλος"/>
          <p:cNvSpPr>
            <a:spLocks noGrp="1"/>
          </p:cNvSpPr>
          <p:nvPr>
            <p:ph type="ctrTitle"/>
          </p:nvPr>
        </p:nvSpPr>
        <p:spPr>
          <a:xfrm>
            <a:off x="677416" y="404664"/>
            <a:ext cx="7227912" cy="797074"/>
          </a:xfrm>
        </p:spPr>
        <p:txBody>
          <a:bodyPr/>
          <a:lstStyle/>
          <a:p>
            <a:pPr algn="l"/>
            <a:r>
              <a:rPr lang="el-GR" sz="2800" b="1" i="1" dirty="0" smtClean="0">
                <a:solidFill>
                  <a:srgbClr val="43B048"/>
                </a:solidFill>
              </a:rPr>
              <a:t>Σημειώνεται ότι </a:t>
            </a:r>
          </a:p>
        </p:txBody>
      </p:sp>
      <p:sp>
        <p:nvSpPr>
          <p:cNvPr id="10" name="Rectangle 3"/>
          <p:cNvSpPr txBox="1">
            <a:spLocks noChangeArrowheads="1"/>
          </p:cNvSpPr>
          <p:nvPr/>
        </p:nvSpPr>
        <p:spPr bwMode="auto">
          <a:xfrm>
            <a:off x="632520" y="1340767"/>
            <a:ext cx="5328592" cy="4474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43B048"/>
              </a:buClr>
              <a:buFont typeface="Courier New" panose="02070309020205020404" pitchFamily="49" charset="0"/>
              <a:buChar char="o"/>
            </a:pPr>
            <a:r>
              <a:rPr lang="el-GR" sz="2400" dirty="0">
                <a:solidFill>
                  <a:srgbClr val="0067A0"/>
                </a:solidFill>
              </a:rPr>
              <a:t>Στην Ευρώπη προβλέπεται ότι μεταξύ 2013 -2060 το προσδόκιμο ζωής θα αυξηθεί 7,1 χρόνια στους άνδρες (από 77,6) και 6 χρόνια στις γυναίκες (από 83</a:t>
            </a:r>
            <a:r>
              <a:rPr lang="el-GR" sz="2400" dirty="0" smtClean="0">
                <a:solidFill>
                  <a:srgbClr val="0067A0"/>
                </a:solidFill>
              </a:rPr>
              <a:t>).</a:t>
            </a:r>
          </a:p>
          <a:p>
            <a:pPr marL="457200" lvl="0" indent="-457200" algn="just">
              <a:buClr>
                <a:srgbClr val="43B048"/>
              </a:buClr>
              <a:buFont typeface="Courier New" panose="02070309020205020404" pitchFamily="49" charset="0"/>
              <a:buChar char="o"/>
            </a:pPr>
            <a:endParaRPr lang="el-GR" sz="1700" dirty="0">
              <a:solidFill>
                <a:srgbClr val="0067A0"/>
              </a:solidFill>
            </a:endParaRPr>
          </a:p>
          <a:p>
            <a:pPr marL="457200" lvl="0" indent="-457200" algn="just">
              <a:buClr>
                <a:srgbClr val="43B048"/>
              </a:buClr>
              <a:buFont typeface="Courier New" panose="02070309020205020404" pitchFamily="49" charset="0"/>
              <a:buChar char="o"/>
            </a:pPr>
            <a:r>
              <a:rPr lang="el-GR" sz="2400" dirty="0">
                <a:solidFill>
                  <a:srgbClr val="0067A0"/>
                </a:solidFill>
              </a:rPr>
              <a:t>Το συνολικό προσδόκιμο ζωής για τα άτομα ηλικίας 65 ετών, θα αυξηθεί ως το 2060, 4,8 χρόνια στους άνδρες ήτοι στα 22,4 χρόνια, ενώ στις γυναίκες κατά 4,6 χρόνια ήτοι στα 25,6 χρόνια</a:t>
            </a:r>
            <a:r>
              <a:rPr lang="el-GR" sz="2400" dirty="0" smtClean="0">
                <a:solidFill>
                  <a:srgbClr val="0067A0"/>
                </a:solidFill>
              </a:rPr>
              <a:t>.</a:t>
            </a:r>
          </a:p>
          <a:p>
            <a:pPr marL="457200" lvl="0" indent="-457200" algn="just">
              <a:buClr>
                <a:srgbClr val="43B048"/>
              </a:buClr>
              <a:buFont typeface="Courier New" panose="02070309020205020404" pitchFamily="49" charset="0"/>
              <a:buChar char="o"/>
            </a:pPr>
            <a:endParaRPr lang="el-GR" sz="1900" dirty="0" smtClean="0">
              <a:solidFill>
                <a:srgbClr val="0067A0"/>
              </a:solidFill>
            </a:endParaRPr>
          </a:p>
          <a:p>
            <a:pPr marL="457200" lvl="0" indent="-457200" algn="just">
              <a:buClr>
                <a:srgbClr val="43B048"/>
              </a:buClr>
              <a:buFont typeface="Courier New" panose="02070309020205020404" pitchFamily="49" charset="0"/>
              <a:buChar char="o"/>
            </a:pPr>
            <a:r>
              <a:rPr lang="el-GR" sz="2400" dirty="0" smtClean="0">
                <a:solidFill>
                  <a:srgbClr val="0067A0"/>
                </a:solidFill>
              </a:rPr>
              <a:t>Το 2060 θα υπάρχουν 2 (και όχι 4 όπως σήμερα) εργαζόμενοι για να πληρώσουν  τη σύνταξη ενός συνταξιούχου.</a:t>
            </a:r>
            <a:endParaRPr lang="el-GR" sz="2400" dirty="0">
              <a:solidFill>
                <a:srgbClr val="0067A0"/>
              </a:solidFill>
            </a:endParaRPr>
          </a:p>
          <a:p>
            <a:pPr>
              <a:lnSpc>
                <a:spcPct val="60000"/>
              </a:lnSpc>
              <a:buFont typeface="Wingdings" pitchFamily="2" charset="2"/>
              <a:buNone/>
            </a:pPr>
            <a:endParaRPr lang="el-GR" sz="2200" dirty="0" smtClean="0">
              <a:solidFill>
                <a:srgbClr val="777777"/>
              </a:solidFill>
              <a:effectLst>
                <a:outerShdw blurRad="38100" dist="38100" dir="2700000" algn="tl">
                  <a:srgbClr val="FFFFFF"/>
                </a:outerShdw>
              </a:effectLst>
              <a:latin typeface="Arial" charset="0"/>
            </a:endParaRPr>
          </a:p>
        </p:txBody>
      </p:sp>
      <p:pic>
        <p:nvPicPr>
          <p:cNvPr id="3" name="Εικόνα 2"/>
          <p:cNvPicPr>
            <a:picLocks noChangeAspect="1"/>
          </p:cNvPicPr>
          <p:nvPr/>
        </p:nvPicPr>
        <p:blipFill rotWithShape="1">
          <a:blip r:embed="rId4"/>
          <a:srcRect l="17766" r="17497"/>
          <a:stretch/>
        </p:blipFill>
        <p:spPr>
          <a:xfrm>
            <a:off x="6105128" y="2058325"/>
            <a:ext cx="3168352" cy="2810835"/>
          </a:xfrm>
          <a:prstGeom prst="rect">
            <a:avLst/>
          </a:prstGeom>
        </p:spPr>
      </p:pic>
    </p:spTree>
    <p:extLst>
      <p:ext uri="{BB962C8B-B14F-4D97-AF65-F5344CB8AC3E}">
        <p14:creationId xmlns:p14="http://schemas.microsoft.com/office/powerpoint/2010/main" val="68698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LESERVER\Transfer\George\eaee\eaee_power_point\eaee_pp_inside\eaee_power_inside_footer.jpg"/>
          <p:cNvPicPr>
            <a:picLocks noChangeAspect="1" noChangeArrowheads="1"/>
          </p:cNvPicPr>
          <p:nvPr/>
        </p:nvPicPr>
        <p:blipFill>
          <a:blip r:embed="rId3" cstate="print"/>
          <a:srcRect/>
          <a:stretch>
            <a:fillRect/>
          </a:stretch>
        </p:blipFill>
        <p:spPr bwMode="auto">
          <a:xfrm>
            <a:off x="0" y="5815013"/>
            <a:ext cx="9906000" cy="1057275"/>
          </a:xfrm>
          <a:prstGeom prst="rect">
            <a:avLst/>
          </a:prstGeom>
          <a:noFill/>
          <a:ln w="9525">
            <a:noFill/>
            <a:miter lim="800000"/>
            <a:headEnd/>
            <a:tailEnd/>
          </a:ln>
        </p:spPr>
      </p:pic>
      <p:sp>
        <p:nvSpPr>
          <p:cNvPr id="20484" name="5 - Θέση αριθμού διαφάνειας"/>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7FE8A-94E4-48F4-A58D-8ED1BD5A30CE}" type="slidenum">
              <a:rPr lang="el-GR">
                <a:solidFill>
                  <a:schemeClr val="bg1"/>
                </a:solidFill>
              </a:rPr>
              <a:pPr fontAlgn="base">
                <a:spcBef>
                  <a:spcPct val="0"/>
                </a:spcBef>
                <a:spcAft>
                  <a:spcPct val="0"/>
                </a:spcAft>
              </a:pPr>
              <a:t>9</a:t>
            </a:fld>
            <a:endParaRPr lang="el-GR">
              <a:solidFill>
                <a:schemeClr val="bg1"/>
              </a:solidFill>
            </a:endParaRPr>
          </a:p>
        </p:txBody>
      </p:sp>
      <p:sp>
        <p:nvSpPr>
          <p:cNvPr id="8" name="1 - Τίτλος"/>
          <p:cNvSpPr>
            <a:spLocks noGrp="1"/>
          </p:cNvSpPr>
          <p:nvPr>
            <p:ph type="ctrTitle"/>
          </p:nvPr>
        </p:nvSpPr>
        <p:spPr>
          <a:xfrm>
            <a:off x="677416" y="260648"/>
            <a:ext cx="7227912" cy="797074"/>
          </a:xfrm>
        </p:spPr>
        <p:txBody>
          <a:bodyPr/>
          <a:lstStyle/>
          <a:p>
            <a:pPr algn="l"/>
            <a:r>
              <a:rPr lang="el-GR" sz="2800" b="1" i="1" dirty="0" smtClean="0">
                <a:solidFill>
                  <a:srgbClr val="43B048"/>
                </a:solidFill>
              </a:rPr>
              <a:t>Συμπεράσματα από </a:t>
            </a:r>
            <a:br>
              <a:rPr lang="el-GR" sz="2800" b="1" i="1" dirty="0" smtClean="0">
                <a:solidFill>
                  <a:srgbClr val="43B048"/>
                </a:solidFill>
              </a:rPr>
            </a:br>
            <a:r>
              <a:rPr lang="el-GR" sz="2800" b="1" i="1" dirty="0" smtClean="0">
                <a:solidFill>
                  <a:srgbClr val="43B048"/>
                </a:solidFill>
              </a:rPr>
              <a:t>το συνταξιοδοτικό πρόβλημα διεθνώς </a:t>
            </a:r>
          </a:p>
        </p:txBody>
      </p:sp>
      <p:sp>
        <p:nvSpPr>
          <p:cNvPr id="9" name="Rectangle 3"/>
          <p:cNvSpPr txBox="1">
            <a:spLocks noChangeArrowheads="1"/>
          </p:cNvSpPr>
          <p:nvPr/>
        </p:nvSpPr>
        <p:spPr bwMode="auto">
          <a:xfrm>
            <a:off x="694828" y="1514625"/>
            <a:ext cx="8002588" cy="43003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itchFamily="2" charset="2"/>
              <a:buNone/>
            </a:pPr>
            <a:endParaRPr lang="el-GR" sz="2200" dirty="0" smtClean="0">
              <a:solidFill>
                <a:srgbClr val="45472B"/>
              </a:solidFill>
              <a:latin typeface="+mj-lt"/>
            </a:endParaRPr>
          </a:p>
          <a:p>
            <a:pPr>
              <a:buFont typeface="Wingdings" pitchFamily="2" charset="2"/>
              <a:buNone/>
            </a:pPr>
            <a:r>
              <a:rPr lang="el-GR" sz="2200" dirty="0" smtClean="0">
                <a:solidFill>
                  <a:srgbClr val="0067A0"/>
                </a:solidFill>
                <a:latin typeface="+mj-lt"/>
              </a:rPr>
              <a:t>Γήρανση πληθυσμού</a:t>
            </a:r>
          </a:p>
          <a:p>
            <a:pPr>
              <a:buFont typeface="Wingdings" pitchFamily="2" charset="2"/>
              <a:buNone/>
            </a:pPr>
            <a:endParaRPr lang="el-GR" sz="2200" dirty="0" smtClean="0">
              <a:solidFill>
                <a:srgbClr val="0067A0"/>
              </a:solidFill>
              <a:latin typeface="+mj-lt"/>
            </a:endParaRPr>
          </a:p>
          <a:p>
            <a:pPr>
              <a:buFont typeface="Wingdings" pitchFamily="2" charset="2"/>
              <a:buNone/>
            </a:pPr>
            <a:r>
              <a:rPr lang="el-GR" sz="2200" dirty="0" smtClean="0">
                <a:solidFill>
                  <a:srgbClr val="0067A0"/>
                </a:solidFill>
                <a:latin typeface="+mj-lt"/>
              </a:rPr>
              <a:t>Αναστροφή δημογραφικής πυραμίδας</a:t>
            </a:r>
          </a:p>
          <a:p>
            <a:pPr>
              <a:buFont typeface="Wingdings" pitchFamily="2" charset="2"/>
              <a:buNone/>
            </a:pPr>
            <a:endParaRPr lang="el-GR" sz="2200" dirty="0" smtClean="0">
              <a:solidFill>
                <a:srgbClr val="0067A0"/>
              </a:solidFill>
              <a:latin typeface="+mj-lt"/>
            </a:endParaRPr>
          </a:p>
          <a:p>
            <a:pPr>
              <a:buFont typeface="Wingdings" pitchFamily="2" charset="2"/>
              <a:buNone/>
            </a:pPr>
            <a:r>
              <a:rPr lang="el-GR" sz="2200" dirty="0" smtClean="0">
                <a:solidFill>
                  <a:srgbClr val="0067A0"/>
                </a:solidFill>
                <a:latin typeface="+mj-lt"/>
              </a:rPr>
              <a:t>Ανάγκη αυξημένης συνταξιοδοτικής αποταμίευσης &amp; ενός </a:t>
            </a:r>
            <a:r>
              <a:rPr lang="el-GR" sz="2200" b="1" dirty="0" smtClean="0">
                <a:solidFill>
                  <a:srgbClr val="0067A0"/>
                </a:solidFill>
                <a:latin typeface="+mj-lt"/>
              </a:rPr>
              <a:t>επαρκούς</a:t>
            </a:r>
            <a:r>
              <a:rPr lang="el-GR" sz="2200" dirty="0" smtClean="0">
                <a:solidFill>
                  <a:srgbClr val="0067A0"/>
                </a:solidFill>
                <a:latin typeface="+mj-lt"/>
              </a:rPr>
              <a:t> αλλά και </a:t>
            </a:r>
            <a:r>
              <a:rPr lang="el-GR" sz="2200" b="1" dirty="0" smtClean="0">
                <a:solidFill>
                  <a:srgbClr val="0067A0"/>
                </a:solidFill>
                <a:latin typeface="+mj-lt"/>
              </a:rPr>
              <a:t>βιώσιμου</a:t>
            </a:r>
            <a:r>
              <a:rPr lang="el-GR" sz="2200" dirty="0" smtClean="0">
                <a:solidFill>
                  <a:srgbClr val="0067A0"/>
                </a:solidFill>
                <a:latin typeface="+mj-lt"/>
              </a:rPr>
              <a:t> συνταξιοδοτικού συστήματος</a:t>
            </a:r>
          </a:p>
          <a:p>
            <a:pPr>
              <a:buFont typeface="Wingdings" pitchFamily="2" charset="2"/>
              <a:buNone/>
            </a:pPr>
            <a:endParaRPr lang="el-GR" sz="2200" dirty="0" smtClean="0">
              <a:solidFill>
                <a:srgbClr val="0067A0"/>
              </a:solidFill>
              <a:latin typeface="+mj-lt"/>
            </a:endParaRPr>
          </a:p>
          <a:p>
            <a:pPr>
              <a:buFont typeface="Wingdings" pitchFamily="2" charset="2"/>
              <a:buNone/>
            </a:pPr>
            <a:r>
              <a:rPr lang="el-GR" sz="2200" b="1" dirty="0" smtClean="0">
                <a:solidFill>
                  <a:srgbClr val="43B048"/>
                </a:solidFill>
                <a:latin typeface="+mj-lt"/>
              </a:rPr>
              <a:t>Απαιτούνται δομικές αλλαγές στο συνταξιοδοτικό σύστημα. Στροφή προς </a:t>
            </a:r>
            <a:r>
              <a:rPr lang="el-GR" sz="2200" b="1" dirty="0" err="1" smtClean="0">
                <a:solidFill>
                  <a:srgbClr val="43B048"/>
                </a:solidFill>
                <a:latin typeface="+mj-lt"/>
              </a:rPr>
              <a:t>κεφαλαιοποιητικά</a:t>
            </a:r>
            <a:r>
              <a:rPr lang="el-GR" sz="2200" b="1" dirty="0" smtClean="0">
                <a:solidFill>
                  <a:srgbClr val="43B048"/>
                </a:solidFill>
                <a:latin typeface="+mj-lt"/>
              </a:rPr>
              <a:t> συμπληρωματικά συστήματα - Σύστημα 3 πυλώνων</a:t>
            </a:r>
          </a:p>
        </p:txBody>
      </p:sp>
      <p:pic>
        <p:nvPicPr>
          <p:cNvPr id="11" name="14 - Εικόνα" descr="_1_~1.JPG"/>
          <p:cNvPicPr>
            <a:picLocks noChangeAspect="1"/>
          </p:cNvPicPr>
          <p:nvPr/>
        </p:nvPicPr>
        <p:blipFill>
          <a:blip r:embed="rId4" cstate="print"/>
          <a:srcRect/>
          <a:stretch>
            <a:fillRect/>
          </a:stretch>
        </p:blipFill>
        <p:spPr bwMode="auto">
          <a:xfrm>
            <a:off x="1824509" y="1700808"/>
            <a:ext cx="1184275" cy="854075"/>
          </a:xfrm>
          <a:prstGeom prst="rect">
            <a:avLst/>
          </a:prstGeom>
          <a:noFill/>
          <a:ln w="9525">
            <a:noFill/>
            <a:miter lim="800000"/>
            <a:headEnd/>
            <a:tailEnd/>
          </a:ln>
        </p:spPr>
      </p:pic>
      <p:pic>
        <p:nvPicPr>
          <p:cNvPr id="12" name="11 - Εικόνα" descr="250px-Population_pyramid_1_(triangle).png"/>
          <p:cNvPicPr>
            <a:picLocks noChangeAspect="1"/>
          </p:cNvPicPr>
          <p:nvPr/>
        </p:nvPicPr>
        <p:blipFill>
          <a:blip r:embed="rId5" cstate="print"/>
          <a:srcRect/>
          <a:stretch>
            <a:fillRect/>
          </a:stretch>
        </p:blipFill>
        <p:spPr bwMode="auto">
          <a:xfrm>
            <a:off x="1497112" y="2700784"/>
            <a:ext cx="863600" cy="584200"/>
          </a:xfrm>
          <a:prstGeom prst="rect">
            <a:avLst/>
          </a:prstGeom>
          <a:noFill/>
          <a:ln w="9525">
            <a:noFill/>
            <a:miter lim="800000"/>
            <a:headEnd/>
            <a:tailEnd/>
          </a:ln>
        </p:spPr>
      </p:pic>
      <p:pic>
        <p:nvPicPr>
          <p:cNvPr id="13" name="15 - Εικόνα" descr="250px-Population_pyramid_1_(triangle).png"/>
          <p:cNvPicPr>
            <a:picLocks noChangeAspect="1"/>
          </p:cNvPicPr>
          <p:nvPr/>
        </p:nvPicPr>
        <p:blipFill>
          <a:blip r:embed="rId6" cstate="print"/>
          <a:srcRect/>
          <a:stretch>
            <a:fillRect/>
          </a:stretch>
        </p:blipFill>
        <p:spPr bwMode="auto">
          <a:xfrm>
            <a:off x="7041728" y="2636912"/>
            <a:ext cx="863600" cy="584200"/>
          </a:xfrm>
          <a:prstGeom prst="rect">
            <a:avLst/>
          </a:prstGeom>
          <a:noFill/>
          <a:ln w="9525">
            <a:noFill/>
            <a:miter lim="800000"/>
            <a:headEnd/>
            <a:tailEnd/>
          </a:ln>
        </p:spPr>
      </p:pic>
      <p:pic>
        <p:nvPicPr>
          <p:cNvPr id="14" name="Picture 12" descr="untitled1"/>
          <p:cNvPicPr>
            <a:picLocks noChangeAspect="1" noChangeArrowheads="1"/>
          </p:cNvPicPr>
          <p:nvPr/>
        </p:nvPicPr>
        <p:blipFill>
          <a:blip r:embed="rId7" cstate="print"/>
          <a:srcRect/>
          <a:stretch>
            <a:fillRect/>
          </a:stretch>
        </p:blipFill>
        <p:spPr>
          <a:xfrm>
            <a:off x="7718425" y="58887"/>
            <a:ext cx="2187575" cy="1455737"/>
          </a:xfrm>
          <a:prstGeom prst="rect">
            <a:avLst/>
          </a:prstGeom>
          <a:ln>
            <a:noFill/>
          </a:ln>
          <a:effectLst>
            <a:softEdge rad="112500"/>
          </a:effectLst>
        </p:spPr>
      </p:pic>
      <p:sp>
        <p:nvSpPr>
          <p:cNvPr id="15" name="Line 5"/>
          <p:cNvSpPr>
            <a:spLocks noChangeShapeType="1"/>
          </p:cNvSpPr>
          <p:nvPr/>
        </p:nvSpPr>
        <p:spPr bwMode="auto">
          <a:xfrm>
            <a:off x="4520952" y="2420565"/>
            <a:ext cx="0" cy="3603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l-GR">
              <a:latin typeface="+mn-lt"/>
            </a:endParaRPr>
          </a:p>
        </p:txBody>
      </p:sp>
      <p:sp>
        <p:nvSpPr>
          <p:cNvPr id="16" name="Line 6"/>
          <p:cNvSpPr>
            <a:spLocks noChangeShapeType="1"/>
          </p:cNvSpPr>
          <p:nvPr/>
        </p:nvSpPr>
        <p:spPr bwMode="auto">
          <a:xfrm>
            <a:off x="4520952" y="3284662"/>
            <a:ext cx="0" cy="36036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l-GR">
              <a:latin typeface="+mn-lt"/>
            </a:endParaRPr>
          </a:p>
        </p:txBody>
      </p:sp>
      <p:sp>
        <p:nvSpPr>
          <p:cNvPr id="17" name="Line 7"/>
          <p:cNvSpPr>
            <a:spLocks noChangeShapeType="1"/>
          </p:cNvSpPr>
          <p:nvPr/>
        </p:nvSpPr>
        <p:spPr bwMode="auto">
          <a:xfrm>
            <a:off x="4520952" y="4364781"/>
            <a:ext cx="0" cy="3603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l-GR">
              <a:latin typeface="+mn-lt"/>
            </a:endParaRPr>
          </a:p>
        </p:txBody>
      </p:sp>
    </p:spTree>
    <p:extLst>
      <p:ext uri="{BB962C8B-B14F-4D97-AF65-F5344CB8AC3E}">
        <p14:creationId xmlns:p14="http://schemas.microsoft.com/office/powerpoint/2010/main" val="211298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Greek</Template>
  <TotalTime>0</TotalTime>
  <Words>688</Words>
  <Application>Microsoft Office PowerPoint</Application>
  <PresentationFormat>Α4 (210x297 χιλ.)</PresentationFormat>
  <Paragraphs>153</Paragraphs>
  <Slides>18</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Calibri Light</vt:lpstr>
      <vt:lpstr>Courier New</vt:lpstr>
      <vt:lpstr>Times New Roman</vt:lpstr>
      <vt:lpstr>Wingdings</vt:lpstr>
      <vt:lpstr>Θέμα του Office</vt:lpstr>
      <vt:lpstr>ΜΑΡΓΑΡΙΤΑ ΑΝΤΩΝΑΚΗ Γενική Διευθύντρια</vt:lpstr>
      <vt:lpstr>Παρουσίαση του PowerPoint</vt:lpstr>
      <vt:lpstr>Παρουσίαση του PowerPoint</vt:lpstr>
      <vt:lpstr>Αναμένει ο Έλληνας  επαρκή σύνταξη για τα γεράματά του ;</vt:lpstr>
      <vt:lpstr>Κάποτε συνταξιοδοτικό σύστημα σήμαινε μόνο κοινωνική ασφάλιση;</vt:lpstr>
      <vt:lpstr>Σήμερα, όμως …</vt:lpstr>
      <vt:lpstr>Προκύπτουν εύλογα ερωτήματα</vt:lpstr>
      <vt:lpstr>Σημειώνεται ότι </vt:lpstr>
      <vt:lpstr>Συμπεράσματα από  το συνταξιοδοτικό πρόβλημα διεθνώς </vt:lpstr>
      <vt:lpstr>Συνταξιοδοτικό σύστημα 3 πυλώνων </vt:lpstr>
      <vt:lpstr>3ος Πυλώνας </vt:lpstr>
      <vt:lpstr>Στην Ελλάδα ο 3ος πυλώνας δεν ήταν πολύ ανεπτυγμένος γιατί :</vt:lpstr>
      <vt:lpstr>Η συνειδητοποίηση του προβλήματος</vt:lpstr>
      <vt:lpstr>Ο 3ος πυλώνας σήμερα</vt:lpstr>
      <vt:lpstr>Η Ευρώπη ζητά περισσότερη συνταξιοδοτική αποταμίευση</vt:lpstr>
      <vt:lpstr>Προτάσεις Ε.Α.Ε.Ε.</vt:lpstr>
      <vt:lpstr>Νέα προοπτική για το συνταξιοδοτικό σύστημα</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2016-02-16T06:47:50Z</dcterms:created>
  <dcterms:modified xsi:type="dcterms:W3CDTF">2016-03-29T07:04:21Z</dcterms:modified>
</cp:coreProperties>
</file>