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08788" cy="99409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87148-E959-4072-A7FE-1171DC3DE9E2}" type="datetimeFigureOut">
              <a:rPr lang="el-GR" smtClean="0"/>
              <a:t>28/2/2022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96164-C380-4657-BABA-7C272C50D5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336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:notes"/>
          <p:cNvSpPr txBox="1">
            <a:spLocks noGrp="1"/>
          </p:cNvSpPr>
          <p:nvPr>
            <p:ph type="body" idx="1"/>
          </p:nvPr>
        </p:nvSpPr>
        <p:spPr>
          <a:xfrm>
            <a:off x="676395" y="5201753"/>
            <a:ext cx="5407352" cy="4255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4" name="Google Shape;15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1352550"/>
            <a:ext cx="6477000" cy="3644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511645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A1D74B-871A-456B-99DB-99FDFA388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DC81734-87C1-47FC-9F82-8AE42B3FAB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6DF53B9-B04C-46B2-B834-5F5D235ED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008C-EB4F-454E-81E1-1C260BDD4982}" type="datetimeFigureOut">
              <a:rPr lang="el-GR" smtClean="0"/>
              <a:t>28/2/2022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162B2B0-B417-4BD5-99C6-12E92A3CE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C7D7DDC-4C59-49BF-88DE-20E942F14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5C0F-BFF8-40E8-8155-B9F979884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151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0DD2AB-C8AE-48B2-9370-2BA96F290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C75F041-6ED1-4610-A0DD-ED8F2F0C1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8957D94-9CF7-495C-8450-D45752403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008C-EB4F-454E-81E1-1C260BDD4982}" type="datetimeFigureOut">
              <a:rPr lang="el-GR" smtClean="0"/>
              <a:t>28/2/2022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05A7EE8-9132-48CA-B9B1-05CC54787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56112B4-AE14-4092-ACF7-58FA95CF1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5C0F-BFF8-40E8-8155-B9F979884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3030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24543CAB-B07D-4A93-AE81-C1A1D87531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C07BC73-CCA1-48A5-8A7E-6F5B9A0100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6820CAD-FF2A-4668-99D0-65FD3593D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008C-EB4F-454E-81E1-1C260BDD4982}" type="datetimeFigureOut">
              <a:rPr lang="el-GR" smtClean="0"/>
              <a:t>28/2/2022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E19F59C-06BE-40D2-A134-85A2C765A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E9D9E5E-DEC8-4341-93B0-FA25ADCAA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5C0F-BFF8-40E8-8155-B9F979884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4226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gf973fbe381_0_507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2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gf973fbe381_0_507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gf973fbe381_0_507"/>
          <p:cNvSpPr txBox="1">
            <a:spLocks noGrp="1"/>
          </p:cNvSpPr>
          <p:nvPr>
            <p:ph type="sldNum" idx="12"/>
          </p:nvPr>
        </p:nvSpPr>
        <p:spPr>
          <a:xfrm>
            <a:off x="11748614" y="6563093"/>
            <a:ext cx="256800" cy="1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213469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marL="3810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213469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2pPr>
            <a:lvl3pPr marL="3810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213469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3pPr>
            <a:lvl4pPr marL="3810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213469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4pPr>
            <a:lvl5pPr marL="3810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213469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5pPr>
            <a:lvl6pPr marL="3810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213469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6pPr>
            <a:lvl7pPr marL="3810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213469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7pPr>
            <a:lvl8pPr marL="3810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213469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8pPr>
            <a:lvl9pPr marL="3810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1" i="0" u="none" strike="noStrike" cap="none">
                <a:solidFill>
                  <a:srgbClr val="213469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814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DBF306-FB88-4F22-B474-7C31AF41D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295CE0-B7BA-4055-9E3F-D035C4D51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79C1FA4-76EE-45FB-8F7E-10DB11FBF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008C-EB4F-454E-81E1-1C260BDD4982}" type="datetimeFigureOut">
              <a:rPr lang="el-GR" smtClean="0"/>
              <a:t>28/2/2022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94E1184-B8D3-48D0-9D86-08348D8F4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9038AF3-C2F2-4428-BD4D-8F880C9A0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5C0F-BFF8-40E8-8155-B9F979884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8676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D273C61-08C8-4598-85FA-748FBAE7E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9641A01-6875-429B-9126-8E68116C7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86C39AE-0AD1-4C41-88AF-5AB6231AB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008C-EB4F-454E-81E1-1C260BDD4982}" type="datetimeFigureOut">
              <a:rPr lang="el-GR" smtClean="0"/>
              <a:t>28/2/2022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5B6B04C-328A-4065-A9CC-229AAC7D2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B562CCF-0002-4E33-B971-6A2FDE641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5C0F-BFF8-40E8-8155-B9F979884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836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2DAE2E-850A-41A6-85B8-C4638F3C6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0010658-333E-41DD-B122-C8E03216CD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ADABDA0-DFF9-4225-B21E-551A250513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18271F7-5AF2-4059-9621-F38AF75BC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008C-EB4F-454E-81E1-1C260BDD4982}" type="datetimeFigureOut">
              <a:rPr lang="el-GR" smtClean="0"/>
              <a:t>28/2/2022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AD246E6-C7E4-442C-BB5C-44CF4FF14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1CFD251-C07F-47A5-B112-529B50AD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5C0F-BFF8-40E8-8155-B9F979884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8349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D03F49-E0E8-4C60-BA01-A7F6F177D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17B9A94-E7D4-47DE-8F01-CF069FAB4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CD70CA8-303B-4CAA-8628-D6FE859BFB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79C395CE-1920-47EC-9708-B9AF44D20C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598D9CF9-B1C6-4164-910C-C1113D58C1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CE3F944-7604-4755-A6E4-1C4223D62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008C-EB4F-454E-81E1-1C260BDD4982}" type="datetimeFigureOut">
              <a:rPr lang="el-GR" smtClean="0"/>
              <a:t>28/2/2022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BBF217D8-037E-4683-A394-862F76DC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B247EE2-6B87-4C34-9F0C-0F75930C1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5C0F-BFF8-40E8-8155-B9F979884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2960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9CC620-27A9-4D44-8BD3-2D7B38283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724975D5-59B5-489A-B5B4-C88021A7F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008C-EB4F-454E-81E1-1C260BDD4982}" type="datetimeFigureOut">
              <a:rPr lang="el-GR" smtClean="0"/>
              <a:t>28/2/2022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C977072-59D9-4D7D-B679-7F89FA1EE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33E8586-ABFC-44FE-8BCD-410667BFA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5C0F-BFF8-40E8-8155-B9F979884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532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1DB297A8-547A-4FDE-B8A5-08229A7FE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008C-EB4F-454E-81E1-1C260BDD4982}" type="datetimeFigureOut">
              <a:rPr lang="el-GR" smtClean="0"/>
              <a:t>28/2/2022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FBDCA4A7-FCDF-43D1-A5F0-699C7F63A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49D9BA8-BDA7-44A2-99A4-7237C533B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5C0F-BFF8-40E8-8155-B9F979884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3151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B922266-BDDF-47B6-9577-3F5C8A982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20B9832-078E-49A0-89B9-FDE982CF3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844C417-6A94-404C-83E7-0AD0EF71ED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FA176BD-DDD1-413F-82A8-5D56146DA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008C-EB4F-454E-81E1-1C260BDD4982}" type="datetimeFigureOut">
              <a:rPr lang="el-GR" smtClean="0"/>
              <a:t>28/2/2022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E94A7EB-BCEA-4605-929C-EBB275F34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6A1B554-755A-44B2-91C9-E54BCD63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5C0F-BFF8-40E8-8155-B9F979884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6815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8BD699-4F56-4268-BDBE-8EB6BE03D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3F20236-9D5C-4B7D-A030-E184A94BC9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A6ABADF-B25A-4B33-A55D-D7DE72ED6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5EC62BD-E14E-4195-83F7-4B4111B5B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008C-EB4F-454E-81E1-1C260BDD4982}" type="datetimeFigureOut">
              <a:rPr lang="el-GR" smtClean="0"/>
              <a:t>28/2/2022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68C0B19-E6EF-4427-8C86-7FA158983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FED32FC-2D0A-497B-A278-4BA642545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5C0F-BFF8-40E8-8155-B9F979884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0179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6D9222A7-CB28-4468-A33F-99971A02C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EA6EE16-3E0D-4DA3-86A9-348FB0B09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AA10DD6-FD38-4E7D-9685-BC8B954E72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9008C-EB4F-454E-81E1-1C260BDD4982}" type="datetimeFigureOut">
              <a:rPr lang="el-GR" smtClean="0"/>
              <a:t>28/2/2022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1F2BFAB-A748-4273-80E3-A03D73E830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16A88AC-C5D4-4F94-ADA3-6A6A2AEAE7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5C0F-BFF8-40E8-8155-B9F979884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3828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"/>
          <p:cNvSpPr/>
          <p:nvPr/>
        </p:nvSpPr>
        <p:spPr>
          <a:xfrm>
            <a:off x="1500" y="12652"/>
            <a:ext cx="12190500" cy="68442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3"/>
          <p:cNvSpPr/>
          <p:nvPr/>
        </p:nvSpPr>
        <p:spPr>
          <a:xfrm>
            <a:off x="0" y="235732"/>
            <a:ext cx="11019930" cy="375723"/>
          </a:xfrm>
          <a:custGeom>
            <a:avLst/>
            <a:gdLst/>
            <a:ahLst/>
            <a:cxnLst/>
            <a:rect l="l" t="t" r="r" b="b"/>
            <a:pathLst>
              <a:path w="9666605" h="414020" extrusionOk="0">
                <a:moveTo>
                  <a:pt x="9665995" y="0"/>
                </a:moveTo>
                <a:lnTo>
                  <a:pt x="0" y="0"/>
                </a:lnTo>
                <a:lnTo>
                  <a:pt x="0" y="413994"/>
                </a:lnTo>
                <a:lnTo>
                  <a:pt x="9411995" y="413994"/>
                </a:lnTo>
                <a:lnTo>
                  <a:pt x="966599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3"/>
          <p:cNvSpPr txBox="1"/>
          <p:nvPr/>
        </p:nvSpPr>
        <p:spPr>
          <a:xfrm>
            <a:off x="313880" y="312421"/>
            <a:ext cx="5427000" cy="2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l-GR" sz="1500" b="1" i="0" u="none" strike="noStrike" cap="none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ΒΑΣΙΚΑ ΜΕΓΕΘΗ - ΚΛΑΔΟΥ 2021 </a:t>
            </a:r>
            <a:endParaRPr sz="15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9" name="Google Shape;159;p3"/>
          <p:cNvSpPr/>
          <p:nvPr/>
        </p:nvSpPr>
        <p:spPr>
          <a:xfrm>
            <a:off x="0" y="227448"/>
            <a:ext cx="231648" cy="368808"/>
          </a:xfrm>
          <a:custGeom>
            <a:avLst/>
            <a:gdLst/>
            <a:ahLst/>
            <a:cxnLst/>
            <a:rect l="l" t="t" r="r" b="b"/>
            <a:pathLst>
              <a:path w="203200" h="406400" extrusionOk="0">
                <a:moveTo>
                  <a:pt x="0" y="0"/>
                </a:moveTo>
                <a:lnTo>
                  <a:pt x="0" y="406361"/>
                </a:lnTo>
                <a:lnTo>
                  <a:pt x="203174" y="203187"/>
                </a:lnTo>
                <a:lnTo>
                  <a:pt x="0" y="0"/>
                </a:lnTo>
                <a:close/>
              </a:path>
            </a:pathLst>
          </a:custGeom>
          <a:solidFill>
            <a:srgbClr val="2841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3"/>
          <p:cNvSpPr/>
          <p:nvPr/>
        </p:nvSpPr>
        <p:spPr>
          <a:xfrm>
            <a:off x="0" y="5251386"/>
            <a:ext cx="1241533" cy="1606606"/>
          </a:xfrm>
          <a:custGeom>
            <a:avLst/>
            <a:gdLst/>
            <a:ahLst/>
            <a:cxnLst/>
            <a:rect l="l" t="t" r="r" b="b"/>
            <a:pathLst>
              <a:path w="1934845" h="2938145" extrusionOk="0">
                <a:moveTo>
                  <a:pt x="0" y="0"/>
                </a:moveTo>
                <a:lnTo>
                  <a:pt x="0" y="2937573"/>
                </a:lnTo>
                <a:lnTo>
                  <a:pt x="1934298" y="2937573"/>
                </a:lnTo>
                <a:lnTo>
                  <a:pt x="1306804" y="1168679"/>
                </a:lnTo>
                <a:lnTo>
                  <a:pt x="0" y="0"/>
                </a:lnTo>
                <a:close/>
              </a:path>
            </a:pathLst>
          </a:custGeom>
          <a:solidFill>
            <a:srgbClr val="556B9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3"/>
          <p:cNvSpPr/>
          <p:nvPr/>
        </p:nvSpPr>
        <p:spPr>
          <a:xfrm>
            <a:off x="0" y="5694595"/>
            <a:ext cx="931455" cy="1162506"/>
          </a:xfrm>
          <a:custGeom>
            <a:avLst/>
            <a:gdLst/>
            <a:ahLst/>
            <a:cxnLst/>
            <a:rect l="l" t="t" r="r" b="b"/>
            <a:pathLst>
              <a:path w="1451610" h="2125979" extrusionOk="0">
                <a:moveTo>
                  <a:pt x="0" y="0"/>
                </a:moveTo>
                <a:lnTo>
                  <a:pt x="0" y="2125764"/>
                </a:lnTo>
                <a:lnTo>
                  <a:pt x="1451546" y="2125764"/>
                </a:lnTo>
                <a:lnTo>
                  <a:pt x="1306804" y="356870"/>
                </a:lnTo>
                <a:lnTo>
                  <a:pt x="0" y="0"/>
                </a:lnTo>
                <a:close/>
              </a:path>
            </a:pathLst>
          </a:custGeom>
          <a:solidFill>
            <a:srgbClr val="7B8E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3"/>
          <p:cNvSpPr/>
          <p:nvPr/>
        </p:nvSpPr>
        <p:spPr>
          <a:xfrm>
            <a:off x="0" y="5889486"/>
            <a:ext cx="838554" cy="967365"/>
          </a:xfrm>
          <a:custGeom>
            <a:avLst/>
            <a:gdLst/>
            <a:ahLst/>
            <a:cxnLst/>
            <a:rect l="l" t="t" r="r" b="b"/>
            <a:pathLst>
              <a:path w="1306830" h="1769109" extrusionOk="0">
                <a:moveTo>
                  <a:pt x="1306804" y="0"/>
                </a:moveTo>
                <a:lnTo>
                  <a:pt x="0" y="254660"/>
                </a:lnTo>
                <a:lnTo>
                  <a:pt x="0" y="1768894"/>
                </a:lnTo>
                <a:lnTo>
                  <a:pt x="521284" y="1768894"/>
                </a:lnTo>
                <a:lnTo>
                  <a:pt x="1306804" y="0"/>
                </a:lnTo>
                <a:close/>
              </a:path>
            </a:pathLst>
          </a:custGeom>
          <a:solidFill>
            <a:srgbClr val="2841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3"/>
          <p:cNvSpPr txBox="1"/>
          <p:nvPr/>
        </p:nvSpPr>
        <p:spPr>
          <a:xfrm>
            <a:off x="1331810" y="838479"/>
            <a:ext cx="10673603" cy="4616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ts val="1800"/>
            </a:pPr>
            <a:r>
              <a:rPr lang="el-GR" sz="1600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Δάνεια υπό διαχείριση (</a:t>
            </a:r>
            <a:r>
              <a:rPr lang="en-US" sz="1600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AUMs) </a:t>
            </a:r>
            <a:r>
              <a:rPr lang="el-GR" sz="1600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άνω των </a:t>
            </a:r>
            <a:r>
              <a:rPr lang="el-GR" sz="1600" b="1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€1</a:t>
            </a:r>
            <a:r>
              <a:rPr lang="en-US" sz="1600" b="1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1</a:t>
            </a:r>
            <a:r>
              <a:rPr lang="el-GR" sz="1600" b="1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0 δισ. </a:t>
            </a:r>
          </a:p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ts val="1800"/>
            </a:pPr>
            <a:endParaRPr lang="en-US" sz="1600" b="1" dirty="0">
              <a:solidFill>
                <a:srgbClr val="213469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ts val="1800"/>
            </a:pPr>
            <a:r>
              <a:rPr lang="en-US" sz="1600" b="1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20</a:t>
            </a:r>
            <a:r>
              <a:rPr lang="el-GR" sz="1600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 Εταιρείες μέλη</a:t>
            </a:r>
          </a:p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ts val="1800"/>
            </a:pPr>
            <a:r>
              <a:rPr lang="el-GR" sz="1600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ts val="1800"/>
            </a:pPr>
            <a:r>
              <a:rPr lang="el-GR" sz="1600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Πάνω από </a:t>
            </a:r>
            <a:r>
              <a:rPr lang="el-GR" sz="1600" b="1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4.000</a:t>
            </a:r>
            <a:r>
              <a:rPr lang="el-GR" sz="1600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 στελεχιακό δυναμικό    </a:t>
            </a:r>
            <a:endParaRPr lang="el-GR" sz="1600" dirty="0">
              <a:solidFill>
                <a:srgbClr val="213469"/>
              </a:solidFill>
              <a:latin typeface="Open Sans"/>
              <a:ea typeface="Open Sans"/>
              <a:cs typeface="Open Sans"/>
            </a:endParaRPr>
          </a:p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ts val="1800"/>
            </a:pPr>
            <a:endParaRPr lang="el-GR" sz="1600" dirty="0">
              <a:solidFill>
                <a:srgbClr val="213469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ts val="1800"/>
            </a:pPr>
            <a:r>
              <a:rPr lang="el-GR" sz="1600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Υλοποιήσαμε πάνω από  </a:t>
            </a:r>
            <a:r>
              <a:rPr lang="el-GR" sz="1600" b="1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€</a:t>
            </a:r>
            <a:r>
              <a:rPr lang="en-US" sz="1600" b="1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3</a:t>
            </a:r>
            <a:r>
              <a:rPr lang="el-GR" sz="1600" b="1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r>
              <a:rPr lang="en-US" sz="1600" b="1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5</a:t>
            </a:r>
            <a:r>
              <a:rPr lang="el-GR" sz="1600" b="1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 δισ. </a:t>
            </a:r>
            <a:r>
              <a:rPr lang="el-GR" sz="1600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σε</a:t>
            </a:r>
            <a:r>
              <a:rPr lang="el-GR" sz="1600" b="1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 ρυθμίσεις/αναδιαρθρώσεις</a:t>
            </a:r>
            <a:r>
              <a:rPr lang="en-US" sz="1600" b="1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l-GR" sz="1600" b="1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σε 84.000 δάνεια </a:t>
            </a:r>
            <a:r>
              <a:rPr lang="el-GR" sz="1600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(εκτός τραπεζικών χαρτοφυλακίων, για το 2021</a:t>
            </a:r>
            <a:r>
              <a:rPr lang="en-US" sz="1600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)</a:t>
            </a:r>
            <a:endParaRPr lang="el-GR" sz="1600" dirty="0">
              <a:solidFill>
                <a:srgbClr val="213469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ts val="1800"/>
            </a:pPr>
            <a:endParaRPr lang="el-GR" sz="1600" b="1" dirty="0">
              <a:solidFill>
                <a:srgbClr val="213469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ts val="1800"/>
            </a:pPr>
            <a:r>
              <a:rPr lang="el-GR" sz="1600" b="1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Μετατρέψαμε σε ενήμερα, </a:t>
            </a:r>
            <a:r>
              <a:rPr lang="el-GR" sz="1600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δάνεια</a:t>
            </a:r>
            <a:r>
              <a:rPr lang="el-GR" sz="1600" b="1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l-GR" sz="1600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Τραπεζικών χαρτοφυλακίων, άνω των €</a:t>
            </a:r>
            <a:r>
              <a:rPr lang="en-US" sz="1600" b="1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2,8</a:t>
            </a:r>
            <a:r>
              <a:rPr lang="en-US" sz="1600" b="1" dirty="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l-GR" sz="1600" b="1" dirty="0">
                <a:solidFill>
                  <a:srgbClr val="213469"/>
                </a:solidFill>
                <a:latin typeface="Open Sans"/>
                <a:ea typeface="Open Sans"/>
                <a:cs typeface="Open Sans"/>
                <a:sym typeface="Open Sans"/>
              </a:rPr>
              <a:t>δισ. </a:t>
            </a:r>
            <a:r>
              <a:rPr lang="el-GR" sz="1600" dirty="0">
                <a:solidFill>
                  <a:schemeClr val="accent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για τ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o </a:t>
            </a:r>
            <a:r>
              <a:rPr lang="el-GR" sz="1600" dirty="0">
                <a:solidFill>
                  <a:schemeClr val="accent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2021 </a:t>
            </a:r>
          </a:p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ts val="1800"/>
            </a:pPr>
            <a:endParaRPr lang="el-GR" sz="1600" dirty="0">
              <a:solidFill>
                <a:schemeClr val="accent1">
                  <a:lumMod val="50000"/>
                </a:schemeClr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ts val="1800"/>
            </a:pPr>
            <a:r>
              <a:rPr lang="el-GR" sz="1600" dirty="0">
                <a:solidFill>
                  <a:schemeClr val="accent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Συμβάλαμε στην ένταξη στα Κρατικά προγράμματα στήριξης </a:t>
            </a:r>
            <a:r>
              <a:rPr lang="el-GR" sz="1600" b="1" dirty="0">
                <a:solidFill>
                  <a:schemeClr val="accent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Γέφυρα Ι &amp; ΙΙ </a:t>
            </a:r>
            <a:r>
              <a:rPr lang="el-GR" sz="1600" dirty="0">
                <a:solidFill>
                  <a:schemeClr val="accent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δανείων ύψος άνω των €</a:t>
            </a:r>
            <a:r>
              <a:rPr lang="el-GR" sz="1600" b="1" dirty="0">
                <a:solidFill>
                  <a:schemeClr val="accent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5 δισ.</a:t>
            </a:r>
            <a:endParaRPr sz="1600" dirty="0">
              <a:solidFill>
                <a:schemeClr val="accent1">
                  <a:lumMod val="50000"/>
                </a:schemeClr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3" name="Google Shape;139;gf973fbe381_0_49"/>
          <p:cNvPicPr preferRelativeResize="0"/>
          <p:nvPr/>
        </p:nvPicPr>
        <p:blipFill rotWithShape="1">
          <a:blip r:embed="rId4">
            <a:alphaModFix/>
          </a:blip>
          <a:srcRect l="27137" t="7748" r="27397" b="13906"/>
          <a:stretch/>
        </p:blipFill>
        <p:spPr>
          <a:xfrm>
            <a:off x="11019930" y="200725"/>
            <a:ext cx="1073677" cy="449682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object 2"/>
          <p:cNvSpPr/>
          <p:nvPr/>
        </p:nvSpPr>
        <p:spPr>
          <a:xfrm>
            <a:off x="941413" y="833435"/>
            <a:ext cx="180678" cy="4696933"/>
          </a:xfrm>
          <a:prstGeom prst="rect">
            <a:avLst/>
          </a:prstGeom>
          <a:blipFill>
            <a:blip r:embed="rId5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object 108"/>
          <p:cNvSpPr/>
          <p:nvPr/>
        </p:nvSpPr>
        <p:spPr>
          <a:xfrm flipV="1">
            <a:off x="844769" y="987514"/>
            <a:ext cx="373966" cy="2907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object 108"/>
          <p:cNvSpPr/>
          <p:nvPr/>
        </p:nvSpPr>
        <p:spPr>
          <a:xfrm flipV="1">
            <a:off x="850861" y="1676748"/>
            <a:ext cx="373966" cy="2907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" name="object 108"/>
          <p:cNvSpPr/>
          <p:nvPr/>
        </p:nvSpPr>
        <p:spPr>
          <a:xfrm flipV="1">
            <a:off x="852593" y="2445767"/>
            <a:ext cx="373966" cy="2907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0" name="object 108"/>
          <p:cNvSpPr/>
          <p:nvPr/>
        </p:nvSpPr>
        <p:spPr>
          <a:xfrm flipV="1">
            <a:off x="845024" y="3181660"/>
            <a:ext cx="373966" cy="2907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1" name="object 108"/>
          <p:cNvSpPr/>
          <p:nvPr/>
        </p:nvSpPr>
        <p:spPr>
          <a:xfrm flipV="1">
            <a:off x="830770" y="4249899"/>
            <a:ext cx="373966" cy="2907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2" name="object 108"/>
          <p:cNvSpPr/>
          <p:nvPr/>
        </p:nvSpPr>
        <p:spPr>
          <a:xfrm flipV="1">
            <a:off x="856652" y="5002449"/>
            <a:ext cx="373966" cy="2907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90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Open Sans ExtraBold</vt:lpstr>
      <vt:lpstr>Θέμα του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ΕΕΔΑΔΠ</dc:creator>
  <cp:lastModifiedBy>Serafeim Zormpas</cp:lastModifiedBy>
  <cp:revision>6</cp:revision>
  <cp:lastPrinted>2022-02-16T09:16:01Z</cp:lastPrinted>
  <dcterms:created xsi:type="dcterms:W3CDTF">2022-02-13T22:31:17Z</dcterms:created>
  <dcterms:modified xsi:type="dcterms:W3CDTF">2022-02-28T09:15:49Z</dcterms:modified>
</cp:coreProperties>
</file>