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charts/chart42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40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charts/chart4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7"/>
  </p:handoutMasterIdLst>
  <p:sldIdLst>
    <p:sldId id="1109" r:id="rId2"/>
    <p:sldId id="1989" r:id="rId3"/>
    <p:sldId id="1451" r:id="rId4"/>
    <p:sldId id="1683" r:id="rId5"/>
    <p:sldId id="1746" r:id="rId6"/>
    <p:sldId id="1985" r:id="rId7"/>
    <p:sldId id="1752" r:id="rId8"/>
    <p:sldId id="1986" r:id="rId9"/>
    <p:sldId id="1946" r:id="rId10"/>
    <p:sldId id="1987" r:id="rId11"/>
    <p:sldId id="1899" r:id="rId12"/>
    <p:sldId id="1947" r:id="rId13"/>
    <p:sldId id="1948" r:id="rId14"/>
    <p:sldId id="1988" r:id="rId15"/>
    <p:sldId id="1974" r:id="rId16"/>
    <p:sldId id="1958" r:id="rId17"/>
    <p:sldId id="1952" r:id="rId18"/>
    <p:sldId id="1953" r:id="rId19"/>
    <p:sldId id="1954" r:id="rId20"/>
    <p:sldId id="1955" r:id="rId21"/>
    <p:sldId id="1984" r:id="rId22"/>
    <p:sldId id="1957" r:id="rId23"/>
    <p:sldId id="1753" r:id="rId24"/>
    <p:sldId id="1960" r:id="rId25"/>
    <p:sldId id="1961" r:id="rId26"/>
    <p:sldId id="1962" r:id="rId27"/>
    <p:sldId id="1963" r:id="rId28"/>
    <p:sldId id="1975" r:id="rId29"/>
    <p:sldId id="1964" r:id="rId30"/>
    <p:sldId id="1967" r:id="rId31"/>
    <p:sldId id="1968" r:id="rId32"/>
    <p:sldId id="1969" r:id="rId33"/>
    <p:sldId id="1970" r:id="rId34"/>
    <p:sldId id="1971" r:id="rId35"/>
    <p:sldId id="1972" r:id="rId36"/>
    <p:sldId id="1973" r:id="rId37"/>
    <p:sldId id="1976" r:id="rId38"/>
    <p:sldId id="1977" r:id="rId39"/>
    <p:sldId id="1978" r:id="rId40"/>
    <p:sldId id="1979" r:id="rId41"/>
    <p:sldId id="1980" r:id="rId42"/>
    <p:sldId id="1982" r:id="rId43"/>
    <p:sldId id="1981" r:id="rId44"/>
    <p:sldId id="1983" r:id="rId45"/>
    <p:sldId id="1990" r:id="rId46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FF5"/>
    <a:srgbClr val="006699"/>
    <a:srgbClr val="BFD3E3"/>
    <a:srgbClr val="013D5B"/>
    <a:srgbClr val="00141E"/>
    <a:srgbClr val="D4F5F4"/>
    <a:srgbClr val="009999"/>
    <a:srgbClr val="006076"/>
    <a:srgbClr val="786F54"/>
    <a:srgbClr val="968A68"/>
  </p:clrMru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Φωτεινό στυλ 3 - Έμφαση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Στυλ με θέμα 1 - Έμφαση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Στυλ με θέμα 1 - Έμφαση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Στυλ με θέμα 1 - Έμφαση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5758FB7-9AC5-4552-8A53-C91805E547FA}" styleName="Στυλ με θέμα 1 - Έμφαση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6544" autoAdjust="0"/>
    <p:restoredTop sz="86486" autoAdjust="0"/>
  </p:normalViewPr>
  <p:slideViewPr>
    <p:cSldViewPr>
      <p:cViewPr varScale="1">
        <p:scale>
          <a:sx n="71" d="100"/>
          <a:sy n="71" d="100"/>
        </p:scale>
        <p:origin x="-16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82" y="-114"/>
      </p:cViewPr>
      <p:guideLst>
        <p:guide orient="horz" pos="3120"/>
        <p:guide pos="214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4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4.7388451443569998E-2"/>
          <c:y val="4.9346160358987506E-2"/>
          <c:w val="0.95114951339051113"/>
          <c:h val="0.84327808822284311"/>
        </c:manualLayout>
      </c:layout>
      <c:barChart>
        <c:barDir val="col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90500" prst="convex"/>
            </a:sp3d>
          </c:spPr>
          <c:dPt>
            <c:idx val="0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1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3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4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Lbls>
            <c:dLbl>
              <c:idx val="0"/>
              <c:layout>
                <c:manualLayout>
                  <c:x val="5.132615002072142E-3"/>
                  <c:y val="-6.7553288793446464E-2"/>
                </c:manualLayout>
              </c:layout>
              <c:showVal val="1"/>
            </c:dLbl>
            <c:dLbl>
              <c:idx val="1"/>
              <c:layout>
                <c:manualLayout>
                  <c:x val="6.4762628355666497E-3"/>
                  <c:y val="-6.9160900342002937E-2"/>
                </c:manualLayout>
              </c:layout>
              <c:showVal val="1"/>
            </c:dLbl>
            <c:dLbl>
              <c:idx val="2"/>
              <c:layout>
                <c:manualLayout>
                  <c:x val="2.3010774968918392E-3"/>
                  <c:y val="-0.21291278931042781"/>
                </c:manualLayout>
              </c:layout>
              <c:showVal val="1"/>
            </c:dLbl>
            <c:dLbl>
              <c:idx val="3"/>
              <c:layout>
                <c:manualLayout>
                  <c:x val="1.36862826357232E-3"/>
                  <c:y val="-0.42395569871947908"/>
                </c:manualLayout>
              </c:layout>
              <c:showVal val="1"/>
            </c:dLbl>
            <c:dLbl>
              <c:idx val="4"/>
              <c:layout>
                <c:manualLayout>
                  <c:x val="4.8245614035087847E-4"/>
                  <c:y val="-0.25523443092340725"/>
                </c:manualLayout>
              </c:layout>
              <c:showVal val="1"/>
            </c:dLbl>
            <c:dLbl>
              <c:idx val="5"/>
              <c:layout>
                <c:manualLayout>
                  <c:x val="1.4619883040936791E-3"/>
                  <c:y val="-4.6153846153846184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Πολύ κακή</c:v>
                </c:pt>
                <c:pt idx="1">
                  <c:v>Κακή</c:v>
                </c:pt>
                <c:pt idx="2">
                  <c:v>Μέτρια</c:v>
                </c:pt>
                <c:pt idx="3">
                  <c:v>Καλή</c:v>
                </c:pt>
                <c:pt idx="4">
                  <c:v>Πολύ καλή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2.9411764705882337</c:v>
                </c:pt>
                <c:pt idx="1">
                  <c:v>3.1001589825119242</c:v>
                </c:pt>
                <c:pt idx="2">
                  <c:v>20.826709062003189</c:v>
                </c:pt>
                <c:pt idx="3">
                  <c:v>46.502384737678852</c:v>
                </c:pt>
                <c:pt idx="4">
                  <c:v>26.391096979332232</c:v>
                </c:pt>
                <c:pt idx="5">
                  <c:v>0.25847376788553367</c:v>
                </c:pt>
              </c:numCache>
            </c:numRef>
          </c:val>
        </c:ser>
        <c:gapWidth val="50"/>
        <c:overlap val="100"/>
        <c:axId val="138254976"/>
        <c:axId val="62062976"/>
      </c:barChart>
      <c:catAx>
        <c:axId val="138254976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62062976"/>
        <c:crosses val="autoZero"/>
        <c:auto val="1"/>
        <c:lblAlgn val="ctr"/>
        <c:lblOffset val="100"/>
      </c:catAx>
      <c:valAx>
        <c:axId val="62062976"/>
        <c:scaling>
          <c:orientation val="minMax"/>
          <c:min val="0"/>
        </c:scaling>
        <c:axPos val="l"/>
        <c:majorGridlines>
          <c:spPr>
            <a:ln>
              <a:noFill/>
            </a:ln>
          </c:spPr>
        </c:majorGridlines>
        <c:numFmt formatCode="0" sourceLinked="0"/>
        <c:tickLblPos val="nextTo"/>
        <c:spPr>
          <a:ln>
            <a:solidFill>
              <a:schemeClr val="bg1">
                <a:lumMod val="85000"/>
              </a:schemeClr>
            </a:solidFill>
          </a:ln>
        </c:spPr>
        <c:txPr>
          <a:bodyPr/>
          <a:lstStyle/>
          <a:p>
            <a:pPr>
              <a:defRPr lang="el-GR" sz="1000">
                <a:solidFill>
                  <a:schemeClr val="tx1">
                    <a:lumMod val="95000"/>
                    <a:lumOff val="5000"/>
                  </a:schemeClr>
                </a:solidFill>
              </a:defRPr>
            </a:pPr>
            <a:endParaRPr lang="el-GR"/>
          </a:p>
        </c:txPr>
        <c:crossAx val="138254976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4671482578439224"/>
          <c:y val="0.14068053993250837"/>
          <c:w val="0.51492138024031398"/>
          <c:h val="0.8018061492313394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relaxedInset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1"/>
            <c:explosion val="4"/>
            <c:spPr>
              <a:solidFill>
                <a:schemeClr val="tx1">
                  <a:lumMod val="95000"/>
                  <a:lumOff val="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2"/>
            <c:explosion val="10"/>
            <c:spPr>
              <a:solidFill>
                <a:schemeClr val="bg1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Lbls>
            <c:dLbl>
              <c:idx val="0"/>
              <c:layout>
                <c:manualLayout>
                  <c:x val="0.18758650581521349"/>
                  <c:y val="5.5586426696662916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2.1704832767463815E-2"/>
                  <c:y val="-0.16679152605924261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2.5497965277276269E-2"/>
                  <c:y val="-0.16933502062242256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1.2651520624142223E-2"/>
                  <c:y val="-0.1562362204724424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Φύλλο1!$B$2:$B$4</c:f>
              <c:numCache>
                <c:formatCode>0.0</c:formatCode>
                <c:ptCount val="3"/>
                <c:pt idx="0">
                  <c:v>93.720190779014303</c:v>
                </c:pt>
                <c:pt idx="1">
                  <c:v>5.8823529411764675</c:v>
                </c:pt>
                <c:pt idx="2">
                  <c:v>0.39745627980922293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10"/>
      <c:rotY val="10"/>
      <c:depthPercent val="2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47391426071741144"/>
          <c:y val="6.1536832895888023E-2"/>
          <c:w val="0.45622058180227576"/>
          <c:h val="0.8709271076606082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141E"/>
            </a:solidFill>
            <a:effectLst/>
            <a:scene3d>
              <a:camera prst="orthographicFront"/>
              <a:lightRig rig="threePt" dir="t"/>
            </a:scene3d>
            <a:sp3d prstMaterial="metal">
              <a:bevelT/>
              <a:bevelB/>
            </a:sp3d>
          </c:spPr>
          <c:dLbls>
            <c:dLbl>
              <c:idx val="0"/>
              <c:layout>
                <c:manualLayout>
                  <c:x val="0.25010608048993876"/>
                  <c:y val="2.634635066103853E-2"/>
                </c:manualLayout>
              </c:layout>
              <c:showVal val="1"/>
            </c:dLbl>
            <c:dLbl>
              <c:idx val="1"/>
              <c:layout>
                <c:manualLayout>
                  <c:x val="5.5571741032370947E-2"/>
                  <c:y val="2.9727926828569586E-2"/>
                </c:manualLayout>
              </c:layout>
              <c:showVal val="1"/>
            </c:dLbl>
            <c:dLbl>
              <c:idx val="2"/>
              <c:layout>
                <c:manualLayout>
                  <c:x val="0.22390168416447986"/>
                  <c:y val="3.6255413155782255E-2"/>
                </c:manualLayout>
              </c:layout>
              <c:showVal val="1"/>
            </c:dLbl>
            <c:dLbl>
              <c:idx val="3"/>
              <c:layout>
                <c:manualLayout>
                  <c:x val="6.9800853018372702E-2"/>
                  <c:y val="2.8895794775755951E-2"/>
                </c:manualLayout>
              </c:layout>
              <c:showVal val="1"/>
            </c:dLbl>
            <c:dLbl>
              <c:idx val="4"/>
              <c:layout>
                <c:manualLayout>
                  <c:x val="0.12041518499703666"/>
                  <c:y val="4.8604771272832293E-3"/>
                </c:manualLayout>
              </c:layout>
              <c:showVal val="1"/>
            </c:dLbl>
            <c:dLbl>
              <c:idx val="5"/>
              <c:layout>
                <c:manualLayout>
                  <c:x val="0.10959201168402342"/>
                  <c:y val="9.5063182921815356E-3"/>
                </c:manualLayout>
              </c:layout>
              <c:showVal val="1"/>
            </c:dLbl>
            <c:dLbl>
              <c:idx val="6"/>
              <c:layout>
                <c:manualLayout>
                  <c:x val="0.10916359749386166"/>
                  <c:y val="4.5569131515207424E-4"/>
                </c:manualLayout>
              </c:layout>
              <c:showVal val="1"/>
            </c:dLbl>
            <c:dLbl>
              <c:idx val="7"/>
              <c:layout>
                <c:manualLayout>
                  <c:x val="0.10121983743967487"/>
                  <c:y val="3.5227580600293452E-3"/>
                </c:manualLayout>
              </c:layout>
              <c:showVal val="1"/>
            </c:dLbl>
            <c:dLbl>
              <c:idx val="8"/>
              <c:layout>
                <c:manualLayout>
                  <c:x val="8.3286025738718197E-2"/>
                  <c:y val="5.3781590381684211E-3"/>
                </c:manualLayout>
              </c:layout>
              <c:showVal val="1"/>
            </c:dLbl>
            <c:dLbl>
              <c:idx val="9"/>
              <c:layout>
                <c:manualLayout>
                  <c:x val="7.4695728558123939E-2"/>
                  <c:y val="8.4662922250497603E-3"/>
                </c:manualLayout>
              </c:layout>
              <c:showVal val="1"/>
            </c:dLbl>
            <c:dLbl>
              <c:idx val="10"/>
              <c:layout>
                <c:manualLayout>
                  <c:x val="6.6676932520531723E-2"/>
                  <c:y val="1.3187074667240924E-2"/>
                </c:manualLayout>
              </c:layout>
              <c:showVal val="1"/>
            </c:dLbl>
            <c:dLbl>
              <c:idx val="11"/>
              <c:layout>
                <c:manualLayout>
                  <c:x val="4.5343124328227104E-2"/>
                  <c:y val="1.2799997760280356E-2"/>
                </c:manualLayout>
              </c:layout>
              <c:showVal val="1"/>
            </c:dLbl>
            <c:dLbl>
              <c:idx val="12"/>
              <c:layout>
                <c:manualLayout>
                  <c:x val="4.6600831146106823E-2"/>
                  <c:y val="8.1207680410332831E-3"/>
                </c:manualLayout>
              </c:layout>
              <c:showVal val="1"/>
            </c:dLbl>
            <c:dLbl>
              <c:idx val="13"/>
              <c:layout>
                <c:manualLayout>
                  <c:x val="3.8270793827040642E-2"/>
                  <c:y val="1.1796498373316125E-2"/>
                </c:manualLayout>
              </c:layout>
              <c:showVal val="1"/>
            </c:dLbl>
            <c:dLbl>
              <c:idx val="14"/>
              <c:layout>
                <c:manualLayout>
                  <c:x val="3.3746281714785643E-2"/>
                  <c:y val="1.0005696573128693E-2"/>
                </c:manualLayout>
              </c:layout>
              <c:showVal val="1"/>
            </c:dLbl>
            <c:dLbl>
              <c:idx val="15"/>
              <c:layout>
                <c:manualLayout>
                  <c:x val="3.120570866141759E-2"/>
                  <c:y val="2.2494470490663555E-3"/>
                </c:manualLayout>
              </c:layout>
              <c:showVal val="1"/>
            </c:dLbl>
            <c:dLbl>
              <c:idx val="16"/>
              <c:layout>
                <c:manualLayout>
                  <c:x val="2.7039041994750691E-2"/>
                  <c:y val="1.726757541311408E-7"/>
                </c:manualLayout>
              </c:layout>
              <c:showVal val="1"/>
            </c:dLbl>
            <c:dLbl>
              <c:idx val="17"/>
              <c:layout>
                <c:manualLayout>
                  <c:x val="2.4054352580927574E-2"/>
                  <c:y val="4.3861368306850343E-3"/>
                </c:manualLayout>
              </c:layout>
              <c:showVal val="1"/>
            </c:dLbl>
            <c:dLbl>
              <c:idx val="18"/>
              <c:layout>
                <c:manualLayout>
                  <c:x val="3.8810057596967054E-2"/>
                  <c:y val="6.4104246584561564E-3"/>
                </c:manualLayout>
              </c:layout>
              <c:showVal val="1"/>
            </c:dLbl>
            <c:dLbl>
              <c:idx val="19"/>
              <c:layout>
                <c:manualLayout>
                  <c:x val="0.17171496792067659"/>
                  <c:y val="8.5471767952083003E-3"/>
                </c:manualLayout>
              </c:layout>
              <c:showVal val="1"/>
            </c:dLbl>
            <c:dLbl>
              <c:idx val="20"/>
              <c:layout>
                <c:manualLayout>
                  <c:x val="2.6237514581510999E-2"/>
                  <c:y val="8.6307961504811896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Φύλλο1!$A$2:$A$5</c:f>
              <c:strCache>
                <c:ptCount val="4"/>
                <c:pt idx="0">
                  <c:v>Είμαι άνεργος</c:v>
                </c:pt>
                <c:pt idx="1">
                  <c:v>Δεν έχω ενταχθεί στην αγορά εργασίας και δεν καλύπτομαι ως προστατευόμενο μέλος</c:v>
                </c:pt>
                <c:pt idx="2">
                  <c:v>Έχω χάσει την ασφαλιστική μου ικανότητα (δεν έχω εκπληρώσει τις ασφαλιστικές μου υποχρεώσεις)</c:v>
                </c:pt>
                <c:pt idx="3">
                  <c:v>Άλλοι λόγοι 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50</c:v>
                </c:pt>
                <c:pt idx="1">
                  <c:v>2.7027027027027075</c:v>
                </c:pt>
                <c:pt idx="2">
                  <c:v>41.891891891891895</c:v>
                </c:pt>
                <c:pt idx="3">
                  <c:v>5.4054054054054053</c:v>
                </c:pt>
              </c:numCache>
            </c:numRef>
          </c:val>
        </c:ser>
        <c:gapWidth val="80"/>
        <c:shape val="box"/>
        <c:axId val="147605376"/>
        <c:axId val="147606912"/>
        <c:axId val="0"/>
      </c:bar3DChart>
      <c:catAx>
        <c:axId val="14760537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rgbClr val="00141E"/>
                </a:solidFill>
              </a:defRPr>
            </a:pPr>
            <a:endParaRPr lang="el-GR"/>
          </a:p>
        </c:txPr>
        <c:crossAx val="147606912"/>
        <c:crosses val="autoZero"/>
        <c:auto val="1"/>
        <c:lblAlgn val="ctr"/>
        <c:lblOffset val="100"/>
      </c:catAx>
      <c:valAx>
        <c:axId val="147606912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500" b="1">
                <a:solidFill>
                  <a:schemeClr val="bg1"/>
                </a:solidFill>
              </a:defRPr>
            </a:pPr>
            <a:endParaRPr lang="el-GR"/>
          </a:p>
        </c:txPr>
        <c:crossAx val="147605376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4671482578439219"/>
          <c:y val="0.15496625421822327"/>
          <c:w val="0.51492138024031398"/>
          <c:h val="0.8018061492313391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relaxedInset"/>
              <a:bevelB/>
            </a:sp3d>
          </c:spPr>
          <c:explosion val="25"/>
          <c:dPt>
            <c:idx val="0"/>
            <c:explosion val="6"/>
            <c:spPr>
              <a:solidFill>
                <a:srgbClr val="006699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1"/>
            <c:explosion val="4"/>
            <c:spPr>
              <a:solidFill>
                <a:srgbClr val="BFD3E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Lbls>
            <c:dLbl>
              <c:idx val="0"/>
              <c:layout>
                <c:manualLayout>
                  <c:x val="9.2785282573623257E-2"/>
                  <c:y val="-0.15155643044619499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16789761371571668"/>
                  <c:y val="7.0179977502812154E-3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8398215704688325"/>
                  <c:y val="-3.8382827146606673E-2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9.5934166486070331E-3"/>
                  <c:y val="-0.18004574428196513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 έχω πλήρη κάλυψη</c:v>
                </c:pt>
                <c:pt idx="1">
                  <c:v>Ναι έχω μερική κάλυψη, με κάποιες παροχές</c:v>
                </c:pt>
                <c:pt idx="2">
                  <c:v>Όχι δεν έχω καμία ιδιωτική ασφάλιση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16.852146263910928</c:v>
                </c:pt>
                <c:pt idx="1">
                  <c:v>21.780604133545236</c:v>
                </c:pt>
                <c:pt idx="2">
                  <c:v>60.810810810810814</c:v>
                </c:pt>
                <c:pt idx="3">
                  <c:v>0.54643879173290655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105747352701602"/>
          <c:y val="0.18974628171478583"/>
          <c:w val="0.66444384107159071"/>
          <c:h val="0.6117102028913056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relaxedInset"/>
              <a:bevelB/>
            </a:sp3d>
          </c:spPr>
          <c:explosion val="25"/>
          <c:dPt>
            <c:idx val="0"/>
            <c:explosion val="6"/>
            <c:spPr>
              <a:solidFill>
                <a:srgbClr val="006699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1"/>
            <c:explosion val="4"/>
            <c:spPr>
              <a:solidFill>
                <a:srgbClr val="BFD3E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Lbls>
            <c:dLbl>
              <c:idx val="0"/>
              <c:layout>
                <c:manualLayout>
                  <c:x val="0.11165329569652846"/>
                  <c:y val="-0.14891096946215074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1961994255435052"/>
                  <c:y val="1.7270757821938923E-3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4293533351434537"/>
                  <c:y val="0.14415677207015787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9.7271246266630504E-4"/>
                  <c:y val="-0.14300879056784582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3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 έχω πλήρη κάλυψη</c:v>
                </c:pt>
                <c:pt idx="1">
                  <c:v>Ναι έχω μερική κάλυψη, με κάποιες παροχές</c:v>
                </c:pt>
                <c:pt idx="2">
                  <c:v>Όχι δεν έχω καμία ιδιωτική ασφάλιση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16.852146263910921</c:v>
                </c:pt>
                <c:pt idx="1">
                  <c:v>21.780604133545225</c:v>
                </c:pt>
                <c:pt idx="2">
                  <c:v>60.810810810810814</c:v>
                </c:pt>
                <c:pt idx="3">
                  <c:v>0.5464387917329061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10574735270160203"/>
          <c:y val="0.18974628171478594"/>
          <c:w val="0.66444384107159093"/>
          <c:h val="0.6117102028913056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relaxedInset"/>
              <a:bevelB/>
            </a:sp3d>
          </c:spPr>
          <c:explosion val="25"/>
          <c:dPt>
            <c:idx val="0"/>
            <c:explosion val="6"/>
            <c:spPr>
              <a:solidFill>
                <a:srgbClr val="006699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1"/>
            <c:explosion val="4"/>
            <c:spPr>
              <a:solidFill>
                <a:srgbClr val="BFD3E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relaxedInset"/>
                <a:bevelB/>
              </a:sp3d>
            </c:spPr>
          </c:dPt>
          <c:dLbls>
            <c:dLbl>
              <c:idx val="0"/>
              <c:layout>
                <c:manualLayout>
                  <c:x val="0.11165329569652845"/>
                  <c:y val="-0.1489109694621508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19907299303104353"/>
                  <c:y val="-2.2082448027329952E-2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4293533351434551"/>
                  <c:y val="0.14415677207015787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9.7271246266630504E-4"/>
                  <c:y val="-0.14300879056784593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3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 έχω πλήρες πακέτο</c:v>
                </c:pt>
                <c:pt idx="1">
                  <c:v>Ναι έχω κάποιες παροχές check up</c:v>
                </c:pt>
                <c:pt idx="2">
                  <c:v>Όχι δεν έχω καμία ιδιωτική ασφάλιση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14.91387126019945</c:v>
                </c:pt>
                <c:pt idx="1">
                  <c:v>8.930190389845869</c:v>
                </c:pt>
                <c:pt idx="2">
                  <c:v>75.4306436990028</c:v>
                </c:pt>
                <c:pt idx="3">
                  <c:v>0.72529465095194923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36714905949256349"/>
          <c:y val="6.1536832895888023E-2"/>
          <c:w val="0.5761130796150481"/>
          <c:h val="0.88690883639545715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sunrise" dir="t"/>
            </a:scene3d>
            <a:sp3d prstMaterial="dkEdge">
              <a:bevelT w="127000" prst="convex"/>
              <a:bevelB w="127000"/>
            </a:sp3d>
          </c:spPr>
          <c:dLbls>
            <c:dLbl>
              <c:idx val="0"/>
              <c:layout>
                <c:manualLayout>
                  <c:x val="1.508092738407709E-4"/>
                  <c:y val="1.4143479589942395E-3"/>
                </c:manualLayout>
              </c:layout>
              <c:showVal val="1"/>
            </c:dLbl>
            <c:dLbl>
              <c:idx val="1"/>
              <c:layout>
                <c:manualLayout>
                  <c:x val="3.9588801399825018E-3"/>
                  <c:y val="4.1566046970070505E-3"/>
                </c:manualLayout>
              </c:layout>
              <c:showVal val="1"/>
            </c:dLbl>
            <c:dLbl>
              <c:idx val="2"/>
              <c:layout>
                <c:manualLayout>
                  <c:x val="1.0012795275590652E-2"/>
                  <c:y val="6.2015737180098878E-3"/>
                </c:manualLayout>
              </c:layout>
              <c:showVal val="1"/>
            </c:dLbl>
            <c:dLbl>
              <c:idx val="3"/>
              <c:layout>
                <c:manualLayout>
                  <c:x val="6.51531058617683E-3"/>
                  <c:y val="8.3062102701295158E-4"/>
                </c:manualLayout>
              </c:layout>
              <c:showVal val="1"/>
            </c:dLbl>
            <c:dLbl>
              <c:idx val="4"/>
              <c:layout>
                <c:manualLayout>
                  <c:x val="7.9155730533683765E-4"/>
                  <c:y val="4.7433062566393314E-3"/>
                </c:manualLayout>
              </c:layout>
              <c:showVal val="1"/>
            </c:dLbl>
            <c:dLbl>
              <c:idx val="5"/>
              <c:layout>
                <c:manualLayout>
                  <c:x val="1.7514216972879327E-3"/>
                  <c:y val="9.4474174195245224E-3"/>
                </c:manualLayout>
              </c:layout>
              <c:showVal val="1"/>
            </c:dLbl>
            <c:dLbl>
              <c:idx val="6"/>
              <c:layout>
                <c:manualLayout>
                  <c:x val="1.7262685914260793E-3"/>
                  <c:y val="3.3823266172657007E-4"/>
                </c:manualLayout>
              </c:layout>
              <c:showVal val="1"/>
            </c:dLbl>
            <c:dLbl>
              <c:idx val="7"/>
              <c:layout>
                <c:manualLayout>
                  <c:x val="-2.1851487314085752E-3"/>
                  <c:y val="3.4638664105220642E-3"/>
                </c:manualLayout>
              </c:layout>
              <c:showVal val="1"/>
            </c:dLbl>
            <c:dLbl>
              <c:idx val="8"/>
              <c:layout>
                <c:manualLayout>
                  <c:x val="3.4943678915135605E-2"/>
                  <c:y val="7.5707773279479924E-3"/>
                </c:manualLayout>
              </c:layout>
              <c:showVal val="1"/>
            </c:dLbl>
            <c:dLbl>
              <c:idx val="9"/>
              <c:layout>
                <c:manualLayout>
                  <c:x val="4.5036198600174965E-2"/>
                  <c:y val="4.0794393561785908E-3"/>
                </c:manualLayout>
              </c:layout>
              <c:showVal val="1"/>
            </c:dLbl>
            <c:dLbl>
              <c:idx val="10"/>
              <c:layout>
                <c:manualLayout>
                  <c:x val="4.517169728783902E-2"/>
                  <c:y val="1.3186699354908267E-2"/>
                </c:manualLayout>
              </c:layout>
              <c:showVal val="1"/>
            </c:dLbl>
            <c:dLbl>
              <c:idx val="11"/>
              <c:layout>
                <c:manualLayout>
                  <c:x val="4.5343124328227104E-2"/>
                  <c:y val="1.2799997760280356E-2"/>
                </c:manualLayout>
              </c:layout>
              <c:showVal val="1"/>
            </c:dLbl>
            <c:dLbl>
              <c:idx val="12"/>
              <c:layout>
                <c:manualLayout>
                  <c:x val="7.5767497812774393E-2"/>
                  <c:y val="8.1203835309915009E-3"/>
                </c:manualLayout>
              </c:layout>
              <c:showVal val="1"/>
            </c:dLbl>
            <c:dLbl>
              <c:idx val="13"/>
              <c:layout>
                <c:manualLayout>
                  <c:x val="3.8270793827040642E-2"/>
                  <c:y val="1.1796498373316125E-2"/>
                </c:manualLayout>
              </c:layout>
              <c:showVal val="1"/>
            </c:dLbl>
            <c:dLbl>
              <c:idx val="14"/>
              <c:layout>
                <c:manualLayout>
                  <c:x val="2.1246253792743992E-2"/>
                  <c:y val="7.8126051551249114E-3"/>
                </c:manualLayout>
              </c:layout>
              <c:showVal val="1"/>
            </c:dLbl>
            <c:dLbl>
              <c:idx val="15"/>
              <c:layout>
                <c:manualLayout>
                  <c:x val="2.0094562647754152E-2"/>
                  <c:y val="-2.136752136752137E-3"/>
                </c:manualLayout>
              </c:layout>
              <c:showVal val="1"/>
            </c:dLbl>
            <c:dLbl>
              <c:idx val="16"/>
              <c:layout>
                <c:manualLayout>
                  <c:x val="2.0094562647754152E-2"/>
                  <c:y val="0"/>
                </c:manualLayout>
              </c:layout>
              <c:showVal val="1"/>
            </c:dLbl>
            <c:dLbl>
              <c:idx val="17"/>
              <c:layout>
                <c:manualLayout>
                  <c:x val="2.1276595744680781E-2"/>
                  <c:y val="0"/>
                </c:manualLayout>
              </c:layout>
              <c:showVal val="1"/>
            </c:dLbl>
            <c:dLbl>
              <c:idx val="18"/>
              <c:layout>
                <c:manualLayout>
                  <c:x val="3.8810057596967054E-2"/>
                  <c:y val="6.4104246584561564E-3"/>
                </c:manualLayout>
              </c:layout>
              <c:showVal val="1"/>
            </c:dLbl>
            <c:dLbl>
              <c:idx val="19"/>
              <c:layout>
                <c:manualLayout>
                  <c:x val="0.17171496792067659"/>
                  <c:y val="8.5471767952083003E-3"/>
                </c:manualLayout>
              </c:layout>
              <c:showVal val="1"/>
            </c:dLbl>
            <c:dLbl>
              <c:idx val="20"/>
              <c:layout>
                <c:manualLayout>
                  <c:x val="2.6237514581510999E-2"/>
                  <c:y val="8.6307961504811896E-3"/>
                </c:manualLayout>
              </c:layout>
              <c:showVal val="1"/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Φύλλο1!$A$2:$A$4</c:f>
              <c:strCache>
                <c:ptCount val="3"/>
                <c:pt idx="0">
                  <c:v>18-34</c:v>
                </c:pt>
                <c:pt idx="1">
                  <c:v>35-54</c:v>
                </c:pt>
                <c:pt idx="2">
                  <c:v>55 &amp; άνω</c:v>
                </c:pt>
              </c:strCache>
            </c:strRef>
          </c:cat>
          <c:val>
            <c:numRef>
              <c:f>Φύλλο1!$B$2:$B$4</c:f>
              <c:numCache>
                <c:formatCode>0.00</c:formatCode>
                <c:ptCount val="3"/>
                <c:pt idx="0">
                  <c:v>3.0964912280701746</c:v>
                </c:pt>
                <c:pt idx="1">
                  <c:v>2.9578313253012047</c:v>
                </c:pt>
                <c:pt idx="2">
                  <c:v>3.6090225563909812</c:v>
                </c:pt>
              </c:numCache>
            </c:numRef>
          </c:val>
        </c:ser>
        <c:gapWidth val="60"/>
        <c:axId val="148318080"/>
        <c:axId val="148319616"/>
      </c:barChart>
      <c:catAx>
        <c:axId val="148318080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rgbClr val="00141E"/>
                </a:solidFill>
              </a:defRPr>
            </a:pPr>
            <a:endParaRPr lang="el-GR"/>
          </a:p>
        </c:txPr>
        <c:crossAx val="148319616"/>
        <c:crosses val="autoZero"/>
        <c:auto val="1"/>
        <c:lblAlgn val="ctr"/>
        <c:lblOffset val="100"/>
      </c:catAx>
      <c:valAx>
        <c:axId val="148319616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400" b="1">
                <a:solidFill>
                  <a:schemeClr val="bg1"/>
                </a:solidFill>
              </a:defRPr>
            </a:pPr>
            <a:endParaRPr lang="el-GR"/>
          </a:p>
        </c:txPr>
        <c:crossAx val="148318080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31451742874246064"/>
          <c:y val="8.4135618992033104E-2"/>
          <c:w val="0.59658101947782838"/>
          <c:h val="0.830411755324581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sunrise" dir="t"/>
            </a:scene3d>
            <a:sp3d prstMaterial="dkEdge">
              <a:bevelT w="127000" prst="convex"/>
              <a:bevelB w="127000"/>
            </a:sp3d>
          </c:spPr>
          <c:dLbls>
            <c:dLbl>
              <c:idx val="0"/>
              <c:layout>
                <c:manualLayout>
                  <c:x val="1.5080927384077101E-4"/>
                  <c:y val="1.41434795899424E-3"/>
                </c:manualLayout>
              </c:layout>
              <c:showVal val="1"/>
            </c:dLbl>
            <c:dLbl>
              <c:idx val="1"/>
              <c:layout>
                <c:manualLayout>
                  <c:x val="3.9588801399825018E-3"/>
                  <c:y val="4.1566046970070505E-3"/>
                </c:manualLayout>
              </c:layout>
              <c:showVal val="1"/>
            </c:dLbl>
            <c:dLbl>
              <c:idx val="2"/>
              <c:layout>
                <c:manualLayout>
                  <c:x val="1.0012795275590652E-2"/>
                  <c:y val="6.2015737180098913E-3"/>
                </c:manualLayout>
              </c:layout>
              <c:showVal val="1"/>
            </c:dLbl>
            <c:dLbl>
              <c:idx val="3"/>
              <c:layout>
                <c:manualLayout>
                  <c:x val="6.51531058617683E-3"/>
                  <c:y val="8.3062102701295223E-4"/>
                </c:manualLayout>
              </c:layout>
              <c:showVal val="1"/>
            </c:dLbl>
            <c:dLbl>
              <c:idx val="4"/>
              <c:layout>
                <c:manualLayout>
                  <c:x val="7.9155730533683809E-4"/>
                  <c:y val="4.7433062566393314E-3"/>
                </c:manualLayout>
              </c:layout>
              <c:showVal val="1"/>
            </c:dLbl>
            <c:dLbl>
              <c:idx val="5"/>
              <c:layout>
                <c:manualLayout>
                  <c:x val="1.7514216972879318E-3"/>
                  <c:y val="9.4474174195245224E-3"/>
                </c:manualLayout>
              </c:layout>
              <c:showVal val="1"/>
            </c:dLbl>
            <c:dLbl>
              <c:idx val="6"/>
              <c:layout>
                <c:manualLayout>
                  <c:x val="1.72626859142608E-3"/>
                  <c:y val="3.3823266172657018E-4"/>
                </c:manualLayout>
              </c:layout>
              <c:showVal val="1"/>
            </c:dLbl>
            <c:dLbl>
              <c:idx val="7"/>
              <c:layout>
                <c:manualLayout>
                  <c:x val="-2.1851487314085752E-3"/>
                  <c:y val="3.4638664105220642E-3"/>
                </c:manualLayout>
              </c:layout>
              <c:showVal val="1"/>
            </c:dLbl>
            <c:dLbl>
              <c:idx val="8"/>
              <c:layout>
                <c:manualLayout>
                  <c:x val="3.4943678915135605E-2"/>
                  <c:y val="7.5707773279479924E-3"/>
                </c:manualLayout>
              </c:layout>
              <c:showVal val="1"/>
            </c:dLbl>
            <c:dLbl>
              <c:idx val="9"/>
              <c:layout>
                <c:manualLayout>
                  <c:x val="4.5036198600174965E-2"/>
                  <c:y val="4.0794393561785908E-3"/>
                </c:manualLayout>
              </c:layout>
              <c:showVal val="1"/>
            </c:dLbl>
            <c:dLbl>
              <c:idx val="10"/>
              <c:layout>
                <c:manualLayout>
                  <c:x val="4.517169728783902E-2"/>
                  <c:y val="1.3186699354908267E-2"/>
                </c:manualLayout>
              </c:layout>
              <c:showVal val="1"/>
            </c:dLbl>
            <c:dLbl>
              <c:idx val="11"/>
              <c:layout>
                <c:manualLayout>
                  <c:x val="4.5343124328227104E-2"/>
                  <c:y val="1.2799997760280356E-2"/>
                </c:manualLayout>
              </c:layout>
              <c:showVal val="1"/>
            </c:dLbl>
            <c:dLbl>
              <c:idx val="12"/>
              <c:layout>
                <c:manualLayout>
                  <c:x val="7.5767497812774434E-2"/>
                  <c:y val="8.1203835309915009E-3"/>
                </c:manualLayout>
              </c:layout>
              <c:showVal val="1"/>
            </c:dLbl>
            <c:dLbl>
              <c:idx val="13"/>
              <c:layout>
                <c:manualLayout>
                  <c:x val="3.8270793827040642E-2"/>
                  <c:y val="1.1796498373316125E-2"/>
                </c:manualLayout>
              </c:layout>
              <c:showVal val="1"/>
            </c:dLbl>
            <c:dLbl>
              <c:idx val="14"/>
              <c:layout>
                <c:manualLayout>
                  <c:x val="2.1246253792743992E-2"/>
                  <c:y val="7.8126051551249114E-3"/>
                </c:manualLayout>
              </c:layout>
              <c:showVal val="1"/>
            </c:dLbl>
            <c:dLbl>
              <c:idx val="15"/>
              <c:layout>
                <c:manualLayout>
                  <c:x val="2.0094562647754152E-2"/>
                  <c:y val="-2.136752136752137E-3"/>
                </c:manualLayout>
              </c:layout>
              <c:showVal val="1"/>
            </c:dLbl>
            <c:dLbl>
              <c:idx val="16"/>
              <c:layout>
                <c:manualLayout>
                  <c:x val="2.0094562647754152E-2"/>
                  <c:y val="0"/>
                </c:manualLayout>
              </c:layout>
              <c:showVal val="1"/>
            </c:dLbl>
            <c:dLbl>
              <c:idx val="17"/>
              <c:layout>
                <c:manualLayout>
                  <c:x val="2.1276595744680781E-2"/>
                  <c:y val="0"/>
                </c:manualLayout>
              </c:layout>
              <c:showVal val="1"/>
            </c:dLbl>
            <c:dLbl>
              <c:idx val="18"/>
              <c:layout>
                <c:manualLayout>
                  <c:x val="3.8810057596967054E-2"/>
                  <c:y val="6.4104246584561564E-3"/>
                </c:manualLayout>
              </c:layout>
              <c:showVal val="1"/>
            </c:dLbl>
            <c:dLbl>
              <c:idx val="19"/>
              <c:layout>
                <c:manualLayout>
                  <c:x val="0.17171496792067659"/>
                  <c:y val="8.5471767952083003E-3"/>
                </c:manualLayout>
              </c:layout>
              <c:showVal val="1"/>
            </c:dLbl>
            <c:dLbl>
              <c:idx val="20"/>
              <c:layout>
                <c:manualLayout>
                  <c:x val="2.6237514581511016E-2"/>
                  <c:y val="8.6307961504811896E-3"/>
                </c:manualLayout>
              </c:layout>
              <c:showVal val="1"/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Φύλλο1!$A$2:$A$3</c:f>
              <c:strCache>
                <c:ptCount val="2"/>
                <c:pt idx="0">
                  <c:v>Άνδρας</c:v>
                </c:pt>
                <c:pt idx="1">
                  <c:v>Γυναίκα</c:v>
                </c:pt>
              </c:strCache>
            </c:strRef>
          </c:cat>
          <c:val>
            <c:numRef>
              <c:f>Φύλλο1!$B$2:$B$3</c:f>
              <c:numCache>
                <c:formatCode>0.00</c:formatCode>
                <c:ptCount val="2"/>
                <c:pt idx="0">
                  <c:v>3.0983606557377072</c:v>
                </c:pt>
                <c:pt idx="1">
                  <c:v>3.4089506172839465</c:v>
                </c:pt>
              </c:numCache>
            </c:numRef>
          </c:val>
        </c:ser>
        <c:axId val="148438016"/>
        <c:axId val="148112128"/>
      </c:barChart>
      <c:catAx>
        <c:axId val="14843801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rgbClr val="00141E"/>
                </a:solidFill>
              </a:defRPr>
            </a:pPr>
            <a:endParaRPr lang="el-GR"/>
          </a:p>
        </c:txPr>
        <c:crossAx val="148112128"/>
        <c:crosses val="autoZero"/>
        <c:auto val="1"/>
        <c:lblAlgn val="ctr"/>
        <c:lblOffset val="100"/>
      </c:catAx>
      <c:valAx>
        <c:axId val="148112128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400" b="1">
                <a:solidFill>
                  <a:schemeClr val="bg1"/>
                </a:solidFill>
              </a:defRPr>
            </a:pPr>
            <a:endParaRPr lang="el-GR"/>
          </a:p>
        </c:txPr>
        <c:crossAx val="14843801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5170296369203885"/>
          <c:y val="5.5617906916565034E-2"/>
          <c:w val="0.46628619860017501"/>
          <c:h val="0.92988930731484665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morning" dir="t"/>
            </a:scene3d>
            <a:sp3d prstMaterial="metal">
              <a:bevelT w="152400" prst="slope"/>
              <a:bevelB prst="relaxedInset"/>
            </a:sp3d>
          </c:spPr>
          <c:dLbls>
            <c:dLbl>
              <c:idx val="0"/>
              <c:layout>
                <c:manualLayout>
                  <c:x val="2.1104549431321092E-3"/>
                  <c:y val="8.1218808916491067E-3"/>
                </c:manualLayout>
              </c:layout>
              <c:showVal val="1"/>
            </c:dLbl>
            <c:dLbl>
              <c:idx val="1"/>
              <c:layout>
                <c:manualLayout>
                  <c:x val="2.2362204724410482E-3"/>
                  <c:y val="6.1051347454807586E-3"/>
                </c:manualLayout>
              </c:layout>
              <c:showVal val="1"/>
            </c:dLbl>
            <c:dLbl>
              <c:idx val="2"/>
              <c:layout>
                <c:manualLayout>
                  <c:x val="4.3453630796150503E-3"/>
                  <c:y val="4.5118479908322139E-4"/>
                </c:manualLayout>
              </c:layout>
              <c:showVal val="1"/>
            </c:dLbl>
            <c:dLbl>
              <c:idx val="3"/>
              <c:layout>
                <c:manualLayout>
                  <c:x val="-5.7982283464567104E-3"/>
                  <c:y val="9.7722819858785254E-3"/>
                </c:manualLayout>
              </c:layout>
              <c:showVal val="1"/>
            </c:dLbl>
            <c:dLbl>
              <c:idx val="4"/>
              <c:layout>
                <c:manualLayout>
                  <c:x val="-6.6742125984251971E-3"/>
                  <c:y val="3.8386750951905661E-3"/>
                </c:manualLayout>
              </c:layout>
              <c:showVal val="1"/>
            </c:dLbl>
            <c:dLbl>
              <c:idx val="5"/>
              <c:layout>
                <c:manualLayout>
                  <c:x val="-3.6484033245844484E-3"/>
                  <c:y val="1.347454807585672E-3"/>
                </c:manualLayout>
              </c:layout>
              <c:showVal val="1"/>
            </c:dLbl>
            <c:dLbl>
              <c:idx val="6"/>
              <c:layout>
                <c:manualLayout>
                  <c:x val="-9.8698600174979782E-4"/>
                  <c:y val="-3.8978226313260192E-3"/>
                </c:manualLayout>
              </c:layout>
              <c:showVal val="1"/>
            </c:dLbl>
            <c:dLbl>
              <c:idx val="7"/>
              <c:layout>
                <c:manualLayout>
                  <c:x val="-2.1714785651793592E-3"/>
                  <c:y val="4.2678644042734104E-3"/>
                </c:manualLayout>
              </c:layout>
              <c:showVal val="1"/>
            </c:dLbl>
            <c:dLbl>
              <c:idx val="8"/>
              <c:layout>
                <c:manualLayout>
                  <c:x val="-2.0585083114610676E-3"/>
                  <c:y val="2.9547891020664852E-3"/>
                </c:manualLayout>
              </c:layout>
              <c:showVal val="1"/>
            </c:dLbl>
            <c:dLbl>
              <c:idx val="9"/>
              <c:layout>
                <c:manualLayout>
                  <c:x val="-4.911526684164556E-3"/>
                  <c:y val="1.0147314332187341E-2"/>
                </c:manualLayout>
              </c:layout>
              <c:showVal val="1"/>
            </c:dLbl>
            <c:dLbl>
              <c:idx val="10"/>
              <c:layout>
                <c:manualLayout>
                  <c:x val="-4.3676727909012E-3"/>
                  <c:y val="4.6733946989020924E-3"/>
                </c:manualLayout>
              </c:layout>
              <c:showVal val="1"/>
            </c:dLbl>
            <c:dLbl>
              <c:idx val="11"/>
              <c:layout>
                <c:manualLayout>
                  <c:x val="-4.1182195975503063E-3"/>
                  <c:y val="2.8973050903848287E-3"/>
                </c:manualLayout>
              </c:layout>
              <c:showVal val="1"/>
            </c:dLbl>
            <c:dLbl>
              <c:idx val="12"/>
              <c:layout>
                <c:manualLayout>
                  <c:x val="-5.9795494313212008E-3"/>
                  <c:y val="1.0342131529333481E-2"/>
                </c:manualLayout>
              </c:layout>
              <c:showVal val="1"/>
            </c:dLbl>
            <c:dLbl>
              <c:idx val="13"/>
              <c:layout>
                <c:manualLayout>
                  <c:x val="-5.9104330708661433E-3"/>
                  <c:y val="7.3520387416361804E-3"/>
                </c:manualLayout>
              </c:layout>
              <c:showVal val="1"/>
            </c:dLbl>
            <c:dLbl>
              <c:idx val="14"/>
              <c:layout>
                <c:manualLayout>
                  <c:x val="-1.7804024496933052E-4"/>
                  <c:y val="3.1178144985398002E-3"/>
                </c:manualLayout>
              </c:layout>
              <c:showVal val="1"/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Γιατρό ταμείου (συμβεβλημένο) στο ιατρείο του</c:v>
                </c:pt>
                <c:pt idx="1">
                  <c:v>Ιδιώτη γιατρό μη συμβεβλημένο στο ιδιωτικό του ιατρείο</c:v>
                </c:pt>
                <c:pt idx="2">
                  <c:v>Γιατρό σε Μονάδα Υγείας του ΕΟΠΥΥ/ΠΕΔΥ (πρώην Μονάδες Υγείας του ΙΚΑ)</c:v>
                </c:pt>
                <c:pt idx="3">
                  <c:v>Γιατρό εξωτερικού ιατρείου δημόσιου νοσοκομείου</c:v>
                </c:pt>
                <c:pt idx="4">
                  <c:v>Γιατρό εξωτερικού ιατρείου ιδιωτικού νοσοκομείου</c:v>
                </c:pt>
                <c:pt idx="5">
                  <c:v>Γιατρό Κέντρου Υγείας / Περιφερειακού Ιατρείου</c:v>
                </c:pt>
              </c:strCache>
            </c:strRef>
          </c:cat>
          <c:val>
            <c:numRef>
              <c:f>Φύλλο1!$B$2:$B$7</c:f>
              <c:numCache>
                <c:formatCode>0.00</c:formatCode>
                <c:ptCount val="6"/>
                <c:pt idx="0">
                  <c:v>1.1820349761526243</c:v>
                </c:pt>
                <c:pt idx="1">
                  <c:v>0.90620031796502376</c:v>
                </c:pt>
                <c:pt idx="2">
                  <c:v>0.5405405405405409</c:v>
                </c:pt>
                <c:pt idx="3">
                  <c:v>0.32034976152623296</c:v>
                </c:pt>
                <c:pt idx="4">
                  <c:v>0.20588235294117621</c:v>
                </c:pt>
                <c:pt idx="5">
                  <c:v>0.10333863275039737</c:v>
                </c:pt>
              </c:numCache>
            </c:numRef>
          </c:val>
        </c:ser>
        <c:gapWidth val="30"/>
        <c:axId val="148164608"/>
        <c:axId val="148166144"/>
      </c:barChart>
      <c:catAx>
        <c:axId val="148164608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rgbClr val="00141E"/>
                </a:solidFill>
              </a:defRPr>
            </a:pPr>
            <a:endParaRPr lang="el-GR"/>
          </a:p>
        </c:txPr>
        <c:crossAx val="148166144"/>
        <c:crosses val="autoZero"/>
        <c:auto val="1"/>
        <c:lblAlgn val="ctr"/>
        <c:lblOffset val="100"/>
      </c:catAx>
      <c:valAx>
        <c:axId val="148166144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48164608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3906956584555369"/>
          <c:y val="0.11449006374203224"/>
          <c:w val="0.51492138024031398"/>
          <c:h val="0.80180614923133897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slope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1"/>
            <c:explosion val="4"/>
            <c:spPr>
              <a:solidFill>
                <a:srgbClr val="013D5B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Lbls>
            <c:dLbl>
              <c:idx val="0"/>
              <c:layout>
                <c:manualLayout>
                  <c:x val="0.1401858941944184"/>
                  <c:y val="-0.10155661792275966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18624623756892864"/>
                  <c:y val="0.11416085489313836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212910255484123"/>
                  <c:y val="-0.1288590176227972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2.0296780562980087E-2"/>
                  <c:y val="-0.17052193475815522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Ναι, προληπτικά</c:v>
                </c:pt>
                <c:pt idx="1">
                  <c:v>Ναι, για παρακολούθηση ή διάγνωση</c:v>
                </c:pt>
                <c:pt idx="2">
                  <c:v>Όχι δεν έκανα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27.583465818759926</c:v>
                </c:pt>
                <c:pt idx="1">
                  <c:v>43.243243243243164</c:v>
                </c:pt>
                <c:pt idx="2">
                  <c:v>28.934817170111288</c:v>
                </c:pt>
                <c:pt idx="3">
                  <c:v>0.25847376788553361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Y val="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52545114237769452"/>
          <c:y val="6.5771128608923882E-2"/>
          <c:w val="0.42822501183253731"/>
          <c:h val="0.8927303981368525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threePt" dir="t"/>
            </a:scene3d>
            <a:sp3d prstMaterial="dkEdge">
              <a:bevelT/>
              <a:bevelB/>
            </a:sp3d>
          </c:spPr>
          <c:dLbls>
            <c:dLbl>
              <c:idx val="0"/>
              <c:layout>
                <c:manualLayout>
                  <c:x val="0.2247946194225722"/>
                  <c:y val="1.2413604549431322E-2"/>
                </c:manualLayout>
              </c:layout>
              <c:showVal val="1"/>
            </c:dLbl>
            <c:dLbl>
              <c:idx val="1"/>
              <c:layout>
                <c:manualLayout>
                  <c:x val="9.4050415573053783E-2"/>
                  <c:y val="1.7984106153397499E-2"/>
                </c:manualLayout>
              </c:layout>
              <c:showVal val="1"/>
            </c:dLbl>
            <c:dLbl>
              <c:idx val="2"/>
              <c:layout>
                <c:manualLayout>
                  <c:x val="6.1421587926509189E-2"/>
                  <c:y val="9.9123286672499478E-3"/>
                </c:manualLayout>
              </c:layout>
              <c:showVal val="1"/>
            </c:dLbl>
            <c:dLbl>
              <c:idx val="3"/>
              <c:layout>
                <c:manualLayout>
                  <c:x val="3.6068616422947196E-2"/>
                  <c:y val="1.3481153397492012E-2"/>
                </c:manualLayout>
              </c:layout>
              <c:showVal val="1"/>
            </c:dLbl>
            <c:dLbl>
              <c:idx val="4"/>
              <c:layout>
                <c:manualLayout>
                  <c:x val="3.4000187476565531E-2"/>
                  <c:y val="8.5992636337124534E-3"/>
                </c:manualLayout>
              </c:layout>
              <c:showVal val="1"/>
            </c:dLbl>
            <c:dLbl>
              <c:idx val="5"/>
              <c:layout>
                <c:manualLayout>
                  <c:x val="3.4843644544431951E-2"/>
                  <c:y val="2.4691601049868776E-2"/>
                </c:manualLayout>
              </c:layout>
              <c:showVal val="1"/>
            </c:dLbl>
            <c:dLbl>
              <c:idx val="6"/>
              <c:layout>
                <c:manualLayout>
                  <c:x val="3.5124015748031583E-2"/>
                  <c:y val="1.7131270049577173E-2"/>
                </c:manualLayout>
              </c:layout>
              <c:showVal val="1"/>
            </c:dLbl>
            <c:dLbl>
              <c:idx val="7"/>
              <c:layout>
                <c:manualLayout>
                  <c:x val="3.9495188101487312E-2"/>
                  <c:y val="1.3657535765775879E-2"/>
                </c:manualLayout>
              </c:layout>
              <c:showVal val="1"/>
            </c:dLbl>
            <c:dLbl>
              <c:idx val="8"/>
              <c:layout>
                <c:manualLayout>
                  <c:x val="2.8497057827449292E-2"/>
                  <c:y val="2.9545454545454601E-3"/>
                </c:manualLayout>
              </c:layout>
              <c:showVal val="1"/>
            </c:dLbl>
            <c:dLbl>
              <c:idx val="9"/>
              <c:layout>
                <c:manualLayout>
                  <c:x val="0.20758847684362094"/>
                  <c:y val="1.0147140698321807E-2"/>
                </c:manualLayout>
              </c:layout>
              <c:numFmt formatCode="#,##0.0" sourceLinked="0"/>
              <c:spPr>
                <a:solidFill>
                  <a:schemeClr val="bg1">
                    <a:lumMod val="95000"/>
                  </a:schemeClr>
                </a:solidFill>
              </c:spPr>
              <c:txPr>
                <a:bodyPr/>
                <a:lstStyle/>
                <a:p>
                  <a:pPr>
                    <a:defRPr lang="el-GR" sz="15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10"/>
              <c:layout>
                <c:manualLayout>
                  <c:x val="2.6187875709085498E-2"/>
                  <c:y val="-2.3691640817626045E-3"/>
                </c:manualLayout>
              </c:layout>
              <c:showVal val="1"/>
            </c:dLbl>
            <c:dLbl>
              <c:idx val="11"/>
              <c:layout>
                <c:manualLayout>
                  <c:x val="2.5048471763610202E-2"/>
                  <c:y val="1.2286844826214904E-2"/>
                </c:manualLayout>
              </c:layout>
              <c:showVal val="1"/>
            </c:dLbl>
            <c:dLbl>
              <c:idx val="12"/>
              <c:layout>
                <c:manualLayout>
                  <c:x val="2.596488442976887E-2"/>
                  <c:y val="1.0342002704207523E-2"/>
                </c:manualLayout>
              </c:layout>
              <c:showVal val="1"/>
            </c:dLbl>
            <c:dLbl>
              <c:idx val="13"/>
              <c:layout>
                <c:manualLayout>
                  <c:x val="2.1867327067987656E-2"/>
                  <c:y val="7.3518651077707524E-3"/>
                </c:manualLayout>
              </c:layout>
              <c:showVal val="1"/>
            </c:dLbl>
            <c:dLbl>
              <c:idx val="14"/>
              <c:layout>
                <c:manualLayout>
                  <c:x val="4.8433048433048513E-2"/>
                  <c:y val="7.8125000000000104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Φύλλο1!$A$2:$A$8</c:f>
              <c:strCache>
                <c:ptCount val="7"/>
                <c:pt idx="0">
                  <c:v>Σε ιδιωτικό διαγνωστικό με παραπεμπτικό του ταμείου μου</c:v>
                </c:pt>
                <c:pt idx="1">
                  <c:v>Σε ιδιωτικό διαγνωστικό και πλήρωσα ο ίδιος ή η ιδιωτική ασφάλεια</c:v>
                </c:pt>
                <c:pt idx="2">
                  <c:v>Σε κρατικό νοσοκομείο με παραπεμπτικό του ταμείου</c:v>
                </c:pt>
                <c:pt idx="3">
                  <c:v>Σε κρατικό νοσοκομείο ως νοσηλευόμενος</c:v>
                </c:pt>
                <c:pt idx="4">
                  <c:v>Σε Μονάδα Υγείας του ΠΕΔΥ</c:v>
                </c:pt>
                <c:pt idx="5">
                  <c:v>Σε Κέντρο Υγείας/ΠΙ</c:v>
                </c:pt>
                <c:pt idx="6">
                  <c:v>ΔΓ/ΔΑ</c:v>
                </c:pt>
              </c:strCache>
            </c:strRef>
          </c:cat>
          <c:val>
            <c:numRef>
              <c:f>Φύλλο1!$B$2:$B$8</c:f>
              <c:numCache>
                <c:formatCode>0.0</c:formatCode>
                <c:ptCount val="7"/>
                <c:pt idx="0">
                  <c:v>65.993265993266206</c:v>
                </c:pt>
                <c:pt idx="1">
                  <c:v>20.202020202020144</c:v>
                </c:pt>
                <c:pt idx="2">
                  <c:v>9.0909090909091006</c:v>
                </c:pt>
                <c:pt idx="3">
                  <c:v>3.3670033670033672</c:v>
                </c:pt>
                <c:pt idx="4">
                  <c:v>0.67340067340067589</c:v>
                </c:pt>
                <c:pt idx="5">
                  <c:v>0.33670033670033672</c:v>
                </c:pt>
                <c:pt idx="6">
                  <c:v>0.33670033670033672</c:v>
                </c:pt>
              </c:numCache>
            </c:numRef>
          </c:val>
        </c:ser>
        <c:gapWidth val="20"/>
        <c:shape val="cylinder"/>
        <c:axId val="148497920"/>
        <c:axId val="148499456"/>
        <c:axId val="0"/>
      </c:bar3DChart>
      <c:catAx>
        <c:axId val="148497920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48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8499456"/>
        <c:crosses val="autoZero"/>
        <c:auto val="1"/>
        <c:lblAlgn val="ctr"/>
        <c:lblOffset val="100"/>
      </c:catAx>
      <c:valAx>
        <c:axId val="148499456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500" b="1">
                <a:solidFill>
                  <a:schemeClr val="bg1"/>
                </a:solidFill>
              </a:defRPr>
            </a:pPr>
            <a:endParaRPr lang="el-GR"/>
          </a:p>
        </c:txPr>
        <c:crossAx val="148497920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4.7388451443569984E-2"/>
          <c:y val="5.0491419341813101E-2"/>
          <c:w val="0.61080026246719221"/>
          <c:h val="0.91615964671082784"/>
        </c:manualLayout>
      </c:layout>
      <c:bar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90500" prst="convex"/>
            </a:sp3d>
          </c:spPr>
          <c:dPt>
            <c:idx val="0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1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3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4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Lbls>
            <c:dLbl>
              <c:idx val="0"/>
              <c:layout>
                <c:manualLayout>
                  <c:x val="8.8465879265091932E-2"/>
                  <c:y val="-1.4522786924361724E-2"/>
                </c:manualLayout>
              </c:layout>
              <c:showVal val="1"/>
            </c:dLbl>
            <c:dLbl>
              <c:idx val="1"/>
              <c:layout>
                <c:manualLayout>
                  <c:x val="8.9809711286089236E-2"/>
                  <c:y val="-1.1079893422413107E-2"/>
                </c:manualLayout>
              </c:layout>
              <c:showVal val="1"/>
            </c:dLbl>
            <c:dLbl>
              <c:idx val="2"/>
              <c:layout>
                <c:manualLayout>
                  <c:x val="0.21896771653543329"/>
                  <c:y val="-5.8418834009385237E-3"/>
                </c:manualLayout>
              </c:layout>
              <c:showVal val="1"/>
            </c:dLbl>
            <c:dLbl>
              <c:idx val="3"/>
              <c:layout>
                <c:manualLayout>
                  <c:x val="0.35803517060367468"/>
                  <c:y val="-2.2383281635250155E-3"/>
                </c:manualLayout>
              </c:layout>
              <c:showVal val="1"/>
            </c:dLbl>
            <c:dLbl>
              <c:idx val="4"/>
              <c:layout>
                <c:manualLayout>
                  <c:x val="0.24381574803149625"/>
                  <c:y val="2.3415254911317912E-3"/>
                </c:manualLayout>
              </c:layout>
              <c:showVal val="1"/>
            </c:dLbl>
            <c:dLbl>
              <c:idx val="5"/>
              <c:layout>
                <c:manualLayout>
                  <c:x val="6.8128608923884518E-2"/>
                  <c:y val="6.8766404199475115E-3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Πολύ κακή</c:v>
                </c:pt>
                <c:pt idx="1">
                  <c:v>Κακή</c:v>
                </c:pt>
                <c:pt idx="2">
                  <c:v>Μέτρια</c:v>
                </c:pt>
                <c:pt idx="3">
                  <c:v>Καλή</c:v>
                </c:pt>
                <c:pt idx="4">
                  <c:v>Πολύ καλή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2.9411764705882337</c:v>
                </c:pt>
                <c:pt idx="1">
                  <c:v>3.1001589825119242</c:v>
                </c:pt>
                <c:pt idx="2">
                  <c:v>20.826709062003189</c:v>
                </c:pt>
                <c:pt idx="3">
                  <c:v>46.502384737678852</c:v>
                </c:pt>
                <c:pt idx="4">
                  <c:v>26.391096979332229</c:v>
                </c:pt>
                <c:pt idx="5">
                  <c:v>0.25847376788553378</c:v>
                </c:pt>
              </c:numCache>
            </c:numRef>
          </c:val>
        </c:ser>
        <c:gapWidth val="50"/>
        <c:overlap val="100"/>
        <c:axId val="73954048"/>
        <c:axId val="146488320"/>
      </c:barChart>
      <c:catAx>
        <c:axId val="73954048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6488320"/>
        <c:crosses val="autoZero"/>
        <c:auto val="1"/>
        <c:lblAlgn val="ctr"/>
        <c:lblOffset val="100"/>
      </c:catAx>
      <c:valAx>
        <c:axId val="146488320"/>
        <c:scaling>
          <c:orientation val="minMax"/>
          <c:min val="0"/>
        </c:scaling>
        <c:axPos val="t"/>
        <c:majorGridlines>
          <c:spPr>
            <a:ln>
              <a:noFill/>
            </a:ln>
          </c:spPr>
        </c:majorGridlines>
        <c:numFmt formatCode="0" sourceLinked="0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500">
                <a:solidFill>
                  <a:schemeClr val="bg1"/>
                </a:solidFill>
              </a:defRPr>
            </a:pPr>
            <a:endParaRPr lang="el-GR"/>
          </a:p>
        </c:txPr>
        <c:crossAx val="7395404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3906956584555369"/>
          <c:y val="0.12639482564679416"/>
          <c:w val="0.51492138024031398"/>
          <c:h val="0.80180614923133875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slope"/>
              <a:bevelB/>
            </a:sp3d>
          </c:spPr>
          <c:explosion val="25"/>
          <c:dPt>
            <c:idx val="0"/>
            <c:explosion val="18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1"/>
            <c:explosion val="11"/>
            <c:spPr>
              <a:solidFill>
                <a:srgbClr val="013D5B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Lbls>
            <c:dLbl>
              <c:idx val="0"/>
              <c:layout>
                <c:manualLayout>
                  <c:x val="5.7616966457174512E-2"/>
                  <c:y val="-0.16010986126734159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0.12814226203375922"/>
                  <c:y val="-0.10250618672665955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5951732524260201"/>
                  <c:y val="3.7807649043869629E-2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3.8645404416191097E-2"/>
                  <c:y val="-0.13956955380577429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Ναι, σε δημόσιο νοσοκομείο</c:v>
                </c:pt>
                <c:pt idx="1">
                  <c:v>Ναι, σε ιδιωτικό νοσοκομείο</c:v>
                </c:pt>
                <c:pt idx="2">
                  <c:v>Όχι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7.5516693163751984</c:v>
                </c:pt>
                <c:pt idx="1">
                  <c:v>3.6565977742448332</c:v>
                </c:pt>
                <c:pt idx="2">
                  <c:v>88.543259141494403</c:v>
                </c:pt>
                <c:pt idx="3">
                  <c:v>0.23847376788553259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46702963692038496"/>
          <c:y val="9.4680323162730048E-2"/>
          <c:w val="0.44961953193350834"/>
          <c:h val="0.8439517716535454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141E"/>
            </a:solidFill>
            <a:effectLst/>
            <a:scene3d>
              <a:camera prst="orthographicFront"/>
              <a:lightRig rig="morning" dir="t"/>
            </a:scene3d>
            <a:sp3d prstMaterial="metal">
              <a:bevelT w="152400" prst="slope"/>
              <a:bevelB prst="relaxedInset"/>
            </a:sp3d>
          </c:spPr>
          <c:dLbls>
            <c:dLbl>
              <c:idx val="0"/>
              <c:layout>
                <c:manualLayout>
                  <c:x val="2.1104549431321092E-3"/>
                  <c:y val="8.1218808916491067E-3"/>
                </c:manualLayout>
              </c:layout>
              <c:showVal val="1"/>
            </c:dLbl>
            <c:dLbl>
              <c:idx val="1"/>
              <c:layout>
                <c:manualLayout>
                  <c:x val="2.2362204724410482E-3"/>
                  <c:y val="6.1051347454807586E-3"/>
                </c:manualLayout>
              </c:layout>
              <c:showVal val="1"/>
            </c:dLbl>
            <c:dLbl>
              <c:idx val="2"/>
              <c:layout>
                <c:manualLayout>
                  <c:x val="4.3453630796150503E-3"/>
                  <c:y val="4.5118479908322232E-4"/>
                </c:manualLayout>
              </c:layout>
              <c:showVal val="1"/>
            </c:dLbl>
            <c:dLbl>
              <c:idx val="3"/>
              <c:layout>
                <c:manualLayout>
                  <c:x val="-5.7982283464567104E-3"/>
                  <c:y val="9.7722819858785254E-3"/>
                </c:manualLayout>
              </c:layout>
              <c:showVal val="1"/>
            </c:dLbl>
            <c:dLbl>
              <c:idx val="4"/>
              <c:layout>
                <c:manualLayout>
                  <c:x val="-6.6742125984251971E-3"/>
                  <c:y val="3.8386750951905661E-3"/>
                </c:manualLayout>
              </c:layout>
              <c:showVal val="1"/>
            </c:dLbl>
            <c:dLbl>
              <c:idx val="5"/>
              <c:layout>
                <c:manualLayout>
                  <c:x val="-3.648403324584451E-3"/>
                  <c:y val="1.347454807585672E-3"/>
                </c:manualLayout>
              </c:layout>
              <c:showVal val="1"/>
            </c:dLbl>
            <c:dLbl>
              <c:idx val="6"/>
              <c:layout>
                <c:manualLayout>
                  <c:x val="-9.8698600174980063E-4"/>
                  <c:y val="-3.8978226313260192E-3"/>
                </c:manualLayout>
              </c:layout>
              <c:showVal val="1"/>
            </c:dLbl>
            <c:dLbl>
              <c:idx val="7"/>
              <c:layout>
                <c:manualLayout>
                  <c:x val="-2.1714785651793592E-3"/>
                  <c:y val="4.2678644042734104E-3"/>
                </c:manualLayout>
              </c:layout>
              <c:showVal val="1"/>
            </c:dLbl>
            <c:dLbl>
              <c:idx val="8"/>
              <c:layout>
                <c:manualLayout>
                  <c:x val="-2.0585083114610676E-3"/>
                  <c:y val="2.9547891020664852E-3"/>
                </c:manualLayout>
              </c:layout>
              <c:showVal val="1"/>
            </c:dLbl>
            <c:dLbl>
              <c:idx val="9"/>
              <c:layout>
                <c:manualLayout>
                  <c:x val="-4.9115266841645707E-3"/>
                  <c:y val="1.0147314332187341E-2"/>
                </c:manualLayout>
              </c:layout>
              <c:showVal val="1"/>
            </c:dLbl>
            <c:dLbl>
              <c:idx val="10"/>
              <c:layout>
                <c:manualLayout>
                  <c:x val="-4.3676727909012034E-3"/>
                  <c:y val="4.6733946989020924E-3"/>
                </c:manualLayout>
              </c:layout>
              <c:showVal val="1"/>
            </c:dLbl>
            <c:dLbl>
              <c:idx val="11"/>
              <c:layout>
                <c:manualLayout>
                  <c:x val="-4.1182195975503063E-3"/>
                  <c:y val="2.8973050903848287E-3"/>
                </c:manualLayout>
              </c:layout>
              <c:showVal val="1"/>
            </c:dLbl>
            <c:dLbl>
              <c:idx val="12"/>
              <c:layout>
                <c:manualLayout>
                  <c:x val="-5.9795494313212138E-3"/>
                  <c:y val="1.0342131529333481E-2"/>
                </c:manualLayout>
              </c:layout>
              <c:showVal val="1"/>
            </c:dLbl>
            <c:dLbl>
              <c:idx val="13"/>
              <c:layout>
                <c:manualLayout>
                  <c:x val="-5.9104330708661433E-3"/>
                  <c:y val="7.3520387416361804E-3"/>
                </c:manualLayout>
              </c:layout>
              <c:showVal val="1"/>
            </c:dLbl>
            <c:dLbl>
              <c:idx val="14"/>
              <c:layout>
                <c:manualLayout>
                  <c:x val="-1.780402449693309E-4"/>
                  <c:y val="3.1178144985398002E-3"/>
                </c:manualLayout>
              </c:layout>
              <c:showVal val="1"/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Κατά κεφαλήν ιδιωτική δαπάνη πρωτοβάθμιας περίθαλψης (εξάμηνο)</c:v>
                </c:pt>
                <c:pt idx="1">
                  <c:v>Για φάρμακα</c:v>
                </c:pt>
                <c:pt idx="2">
                  <c:v>Για επισκέψεις σε γιατρούς (εκτός οδοντιάτρων)</c:v>
                </c:pt>
                <c:pt idx="3">
                  <c:v>Για εργαστηριακές εξετάσεις</c:v>
                </c:pt>
                <c:pt idx="4">
                  <c:v>Για ιατρικές συσκευές και υγειονομικό υλικό</c:v>
                </c:pt>
              </c:strCache>
            </c:strRef>
          </c:cat>
          <c:val>
            <c:numRef>
              <c:f>Φύλλο1!$B$2:$B$6</c:f>
              <c:numCache>
                <c:formatCode>0.00</c:formatCode>
                <c:ptCount val="5"/>
                <c:pt idx="0">
                  <c:v>265.14999999999998</c:v>
                </c:pt>
                <c:pt idx="1">
                  <c:v>103.34896661367252</c:v>
                </c:pt>
                <c:pt idx="2">
                  <c:v>74.768680445151034</c:v>
                </c:pt>
                <c:pt idx="3">
                  <c:v>61.684419713831446</c:v>
                </c:pt>
                <c:pt idx="4">
                  <c:v>25.349761526232118</c:v>
                </c:pt>
              </c:numCache>
            </c:numRef>
          </c:val>
        </c:ser>
        <c:gapWidth val="70"/>
        <c:axId val="148556032"/>
        <c:axId val="148606976"/>
      </c:barChart>
      <c:catAx>
        <c:axId val="148556032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8606976"/>
        <c:crosses val="autoZero"/>
        <c:auto val="1"/>
        <c:lblAlgn val="ctr"/>
        <c:lblOffset val="100"/>
      </c:catAx>
      <c:valAx>
        <c:axId val="148606976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48556032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>
        <c:manualLayout>
          <c:layoutTarget val="inner"/>
          <c:xMode val="edge"/>
          <c:yMode val="edge"/>
          <c:x val="0.46702963692038496"/>
          <c:y val="9.4680323162729993E-2"/>
          <c:w val="0.44961953193350834"/>
          <c:h val="0.84395177165354496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141E"/>
            </a:solidFill>
            <a:effectLst/>
            <a:scene3d>
              <a:camera prst="orthographicFront"/>
              <a:lightRig rig="morning" dir="t"/>
            </a:scene3d>
            <a:sp3d prstMaterial="metal">
              <a:bevelT w="152400" prst="slope"/>
              <a:bevelB prst="relaxedInset"/>
            </a:sp3d>
          </c:spPr>
          <c:dLbls>
            <c:dLbl>
              <c:idx val="0"/>
              <c:layout>
                <c:manualLayout>
                  <c:x val="2.1104549431321092E-3"/>
                  <c:y val="8.1218808916491067E-3"/>
                </c:manualLayout>
              </c:layout>
              <c:showVal val="1"/>
            </c:dLbl>
            <c:dLbl>
              <c:idx val="1"/>
              <c:layout>
                <c:manualLayout>
                  <c:x val="2.2362204724410482E-3"/>
                  <c:y val="6.1051347454807586E-3"/>
                </c:manualLayout>
              </c:layout>
              <c:showVal val="1"/>
            </c:dLbl>
            <c:dLbl>
              <c:idx val="2"/>
              <c:layout>
                <c:manualLayout>
                  <c:x val="4.3453630796150503E-3"/>
                  <c:y val="4.5118479908322194E-4"/>
                </c:manualLayout>
              </c:layout>
              <c:showVal val="1"/>
            </c:dLbl>
            <c:dLbl>
              <c:idx val="3"/>
              <c:layout>
                <c:manualLayout>
                  <c:x val="-5.7982283464567104E-3"/>
                  <c:y val="9.7722819858785254E-3"/>
                </c:manualLayout>
              </c:layout>
              <c:showVal val="1"/>
            </c:dLbl>
            <c:dLbl>
              <c:idx val="4"/>
              <c:layout>
                <c:manualLayout>
                  <c:x val="-6.6742125984251971E-3"/>
                  <c:y val="3.8386750951905661E-3"/>
                </c:manualLayout>
              </c:layout>
              <c:showVal val="1"/>
            </c:dLbl>
            <c:dLbl>
              <c:idx val="5"/>
              <c:layout>
                <c:manualLayout>
                  <c:x val="-3.6484033245844502E-3"/>
                  <c:y val="1.347454807585672E-3"/>
                </c:manualLayout>
              </c:layout>
              <c:showVal val="1"/>
            </c:dLbl>
            <c:dLbl>
              <c:idx val="6"/>
              <c:layout>
                <c:manualLayout>
                  <c:x val="-9.8698600174979977E-4"/>
                  <c:y val="-3.8978226313260192E-3"/>
                </c:manualLayout>
              </c:layout>
              <c:showVal val="1"/>
            </c:dLbl>
            <c:dLbl>
              <c:idx val="7"/>
              <c:layout>
                <c:manualLayout>
                  <c:x val="-2.1714785651793592E-3"/>
                  <c:y val="4.2678644042734104E-3"/>
                </c:manualLayout>
              </c:layout>
              <c:showVal val="1"/>
            </c:dLbl>
            <c:dLbl>
              <c:idx val="8"/>
              <c:layout>
                <c:manualLayout>
                  <c:x val="-2.0585083114610676E-3"/>
                  <c:y val="2.9547891020664852E-3"/>
                </c:manualLayout>
              </c:layout>
              <c:showVal val="1"/>
            </c:dLbl>
            <c:dLbl>
              <c:idx val="9"/>
              <c:layout>
                <c:manualLayout>
                  <c:x val="-4.9115266841645647E-3"/>
                  <c:y val="1.0147314332187341E-2"/>
                </c:manualLayout>
              </c:layout>
              <c:showVal val="1"/>
            </c:dLbl>
            <c:dLbl>
              <c:idx val="10"/>
              <c:layout>
                <c:manualLayout>
                  <c:x val="-4.3676727909012034E-3"/>
                  <c:y val="4.6733946989020924E-3"/>
                </c:manualLayout>
              </c:layout>
              <c:showVal val="1"/>
            </c:dLbl>
            <c:dLbl>
              <c:idx val="11"/>
              <c:layout>
                <c:manualLayout>
                  <c:x val="-4.1182195975503063E-3"/>
                  <c:y val="2.8973050903848287E-3"/>
                </c:manualLayout>
              </c:layout>
              <c:showVal val="1"/>
            </c:dLbl>
            <c:dLbl>
              <c:idx val="12"/>
              <c:layout>
                <c:manualLayout>
                  <c:x val="-5.9795494313212103E-3"/>
                  <c:y val="1.0342131529333481E-2"/>
                </c:manualLayout>
              </c:layout>
              <c:showVal val="1"/>
            </c:dLbl>
            <c:dLbl>
              <c:idx val="13"/>
              <c:layout>
                <c:manualLayout>
                  <c:x val="-5.9104330708661433E-3"/>
                  <c:y val="7.3520387416361804E-3"/>
                </c:manualLayout>
              </c:layout>
              <c:showVal val="1"/>
            </c:dLbl>
            <c:dLbl>
              <c:idx val="14"/>
              <c:layout>
                <c:manualLayout>
                  <c:x val="-1.7804024496933076E-4"/>
                  <c:y val="3.1178144985398002E-3"/>
                </c:manualLayout>
              </c:layout>
              <c:showVal val="1"/>
            </c:dLbl>
            <c:numFmt formatCode="#,##0.0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Φύλλο1!$A$2:$A$4</c:f>
              <c:strCache>
                <c:ptCount val="3"/>
                <c:pt idx="0">
                  <c:v>Κατά κεφαλήν ιδιωτική δαπάνη δευτεροβάθμιας περίθαλψης (12μηνο)</c:v>
                </c:pt>
                <c:pt idx="1">
                  <c:v>Για νοσηλεία σε ιδιωτική κλινική</c:v>
                </c:pt>
                <c:pt idx="2">
                  <c:v>Για νοσηλεία σε δημόσιο νοσοκομείο</c:v>
                </c:pt>
              </c:strCache>
            </c:strRef>
          </c:cat>
          <c:val>
            <c:numRef>
              <c:f>Φύλλο1!$B$2:$B$4</c:f>
              <c:numCache>
                <c:formatCode>0.00</c:formatCode>
                <c:ptCount val="3"/>
                <c:pt idx="0">
                  <c:v>162.07</c:v>
                </c:pt>
                <c:pt idx="1">
                  <c:v>158.6693163751986</c:v>
                </c:pt>
                <c:pt idx="2">
                  <c:v>3.4022257551669361</c:v>
                </c:pt>
              </c:numCache>
            </c:numRef>
          </c:val>
        </c:ser>
        <c:gapWidth val="140"/>
        <c:axId val="148733312"/>
        <c:axId val="149222528"/>
      </c:barChart>
      <c:catAx>
        <c:axId val="148733312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9222528"/>
        <c:crosses val="autoZero"/>
        <c:auto val="1"/>
        <c:lblAlgn val="ctr"/>
        <c:lblOffset val="100"/>
      </c:catAx>
      <c:valAx>
        <c:axId val="149222528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48733312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otX val="10"/>
      <c:depthPercent val="200"/>
      <c:rAngAx val="1"/>
    </c:view3D>
    <c:floor>
      <c:spPr>
        <a:solidFill>
          <a:schemeClr val="bg1">
            <a:lumMod val="9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spPr>
        <a:noFill/>
        <a:ln w="25400">
          <a:solidFill>
            <a:schemeClr val="bg1"/>
          </a:solidFill>
        </a:ln>
        <a:scene3d>
          <a:camera prst="orthographicFront"/>
          <a:lightRig rig="threePt" dir="t"/>
        </a:scene3d>
        <a:sp3d>
          <a:bevelT w="6350"/>
        </a:sp3d>
      </c:spPr>
    </c:sideWall>
    <c:backWall>
      <c:spPr>
        <a:noFill/>
        <a:ln w="25400">
          <a:solidFill>
            <a:schemeClr val="bg1"/>
          </a:solidFill>
        </a:ln>
        <a:scene3d>
          <a:camera prst="orthographicFront"/>
          <a:lightRig rig="threePt" dir="t"/>
        </a:scene3d>
        <a:sp3d>
          <a:bevelT w="6350"/>
        </a:sp3d>
      </c:spPr>
    </c:backWall>
    <c:plotArea>
      <c:layout>
        <c:manualLayout>
          <c:layoutTarget val="inner"/>
          <c:xMode val="edge"/>
          <c:yMode val="edge"/>
          <c:x val="0.4222725284339458"/>
          <c:y val="3.0611008182800877E-2"/>
          <c:w val="0.57706211723534551"/>
          <c:h val="0.96740717153002931"/>
        </c:manualLayout>
      </c:layout>
      <c:bar3DChart>
        <c:barDir val="bar"/>
        <c:grouping val="percent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Έχουν μειωθεί</c:v>
                </c:pt>
              </c:strCache>
            </c:strRef>
          </c:tx>
          <c:spPr>
            <a:solidFill>
              <a:srgbClr val="00141E"/>
            </a:solidFill>
            <a:scene3d>
              <a:camera prst="orthographicFront"/>
              <a:lightRig rig="threePt" dir="t"/>
            </a:scene3d>
            <a:sp3d prstMaterial="plastic">
              <a:bevelT w="152400" h="50800"/>
              <a:bevelB w="50800"/>
            </a:sp3d>
          </c:spPr>
          <c:dLbls>
            <c:dLbl>
              <c:idx val="0"/>
              <c:layout>
                <c:manualLayout>
                  <c:x val="1.3888888888889239E-3"/>
                  <c:y val="2.5649101554614173E-3"/>
                </c:manualLayout>
              </c:layout>
              <c:showVal val="1"/>
            </c:dLbl>
            <c:dLbl>
              <c:idx val="15"/>
              <c:spPr>
                <a:solidFill>
                  <a:srgbClr val="968A68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5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</c:dLbl>
            <c:spPr>
              <a:noFill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5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Για εργαστηριακές εξετάσεις</c:v>
                </c:pt>
                <c:pt idx="1">
                  <c:v>Για επισκέψεις σε γιατρούς για (εκτός οδοντιάτρων)</c:v>
                </c:pt>
                <c:pt idx="2">
                  <c:v>Για φάρμακα</c:v>
                </c:pt>
                <c:pt idx="3">
                  <c:v>Για ιατρικές συσκευές και υγειονομικό υλικό</c:v>
                </c:pt>
                <c:pt idx="4">
                  <c:v>Για νοσηλεία σε νοσοκομείο ή κλινική</c:v>
                </c:pt>
              </c:strCache>
            </c:strRef>
          </c:cat>
          <c:val>
            <c:numRef>
              <c:f>Φύλλο1!$B$2:$B$6</c:f>
              <c:numCache>
                <c:formatCode>0.0</c:formatCode>
                <c:ptCount val="5"/>
                <c:pt idx="0">
                  <c:v>16.136724960254391</c:v>
                </c:pt>
                <c:pt idx="1">
                  <c:v>16.057233704292535</c:v>
                </c:pt>
                <c:pt idx="2">
                  <c:v>15.341812400635931</c:v>
                </c:pt>
                <c:pt idx="3">
                  <c:v>10.413354531001589</c:v>
                </c:pt>
                <c:pt idx="4">
                  <c:v>10.095389507154238</c:v>
                </c:pt>
              </c:numCache>
            </c:numRef>
          </c:val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Είναι τα ίδια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scene3d>
              <a:camera prst="orthographicFront"/>
              <a:lightRig rig="threePt" dir="t"/>
            </a:scene3d>
            <a:sp3d prstMaterial="plastic">
              <a:bevelT w="152400" h="50800"/>
              <a:bevelB w="50800"/>
            </a:sp3d>
          </c:spPr>
          <c:dLbls>
            <c:dLbl>
              <c:idx val="0"/>
              <c:layout>
                <c:manualLayout>
                  <c:x val="-4.1666666666666683E-3"/>
                  <c:y val="4.7906052184653394E-3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sz="15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Για εργαστηριακές εξετάσεις</c:v>
                </c:pt>
                <c:pt idx="1">
                  <c:v>Για επισκέψεις σε γιατρούς για (εκτός οδοντιάτρων)</c:v>
                </c:pt>
                <c:pt idx="2">
                  <c:v>Για φάρμακα</c:v>
                </c:pt>
                <c:pt idx="3">
                  <c:v>Για ιατρικές συσκευές και υγειονομικό υλικό</c:v>
                </c:pt>
                <c:pt idx="4">
                  <c:v>Για νοσηλεία σε νοσοκομείο ή κλινική</c:v>
                </c:pt>
              </c:strCache>
            </c:strRef>
          </c:cat>
          <c:val>
            <c:numRef>
              <c:f>Φύλλο1!$C$2:$C$6</c:f>
              <c:numCache>
                <c:formatCode>0.0</c:formatCode>
                <c:ptCount val="5"/>
                <c:pt idx="0">
                  <c:v>42.845786963433994</c:v>
                </c:pt>
                <c:pt idx="1">
                  <c:v>43.799682034976229</c:v>
                </c:pt>
                <c:pt idx="2">
                  <c:v>31.796502384737604</c:v>
                </c:pt>
                <c:pt idx="3">
                  <c:v>25.91414944356114</c:v>
                </c:pt>
                <c:pt idx="4">
                  <c:v>25.278219395866429</c:v>
                </c:pt>
              </c:numCache>
            </c:numRef>
          </c:val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Έχουν αυξηθεί</c:v>
                </c:pt>
              </c:strCache>
            </c:strRef>
          </c:tx>
          <c:spPr>
            <a:solidFill>
              <a:srgbClr val="BFD3E3"/>
            </a:solidFill>
            <a:scene3d>
              <a:camera prst="orthographicFront"/>
              <a:lightRig rig="threePt" dir="t"/>
            </a:scene3d>
            <a:sp3d prstMaterial="plastic">
              <a:bevelT h="50800"/>
              <a:bevelB w="50800"/>
            </a:sp3d>
          </c:spPr>
          <c:dLbls>
            <c:dLbl>
              <c:idx val="0"/>
              <c:layout>
                <c:manualLayout>
                  <c:x val="6.9444444444444701E-3"/>
                  <c:y val="2.5214219546086211E-3"/>
                </c:manualLayout>
              </c:layout>
              <c:showVal val="1"/>
            </c:dLbl>
            <c:dLbl>
              <c:idx val="1"/>
              <c:layout>
                <c:manualLayout>
                  <c:x val="-4.1667760279963965E-3"/>
                  <c:y val="-2.9546858113324212E-4"/>
                </c:manualLayout>
              </c:layout>
              <c:showVal val="1"/>
            </c:dLbl>
            <c:dLbl>
              <c:idx val="2"/>
              <c:layout>
                <c:manualLayout>
                  <c:x val="5.5555555555556555E-3"/>
                  <c:y val="1.1905396016674386E-2"/>
                </c:manualLayout>
              </c:layout>
              <c:showVal val="1"/>
            </c:dLbl>
            <c:dLbl>
              <c:idx val="3"/>
              <c:layout>
                <c:manualLayout>
                  <c:x val="1.2500000000000001E-2"/>
                  <c:y val="1.232377202849644E-2"/>
                </c:manualLayout>
              </c:layout>
              <c:showVal val="1"/>
            </c:dLbl>
            <c:dLbl>
              <c:idx val="4"/>
              <c:layout>
                <c:manualLayout>
                  <c:x val="1.3888888888889082E-2"/>
                  <c:y val="6.7930754979157034E-3"/>
                </c:manualLayout>
              </c:layout>
              <c:showVal val="1"/>
            </c:dLbl>
            <c:dLbl>
              <c:idx val="15"/>
              <c:layout>
                <c:manualLayout>
                  <c:x val="-3.1944444444444442E-2"/>
                  <c:y val="2.4513663733209817E-3"/>
                </c:manualLayout>
              </c:layout>
              <c:showVal val="1"/>
            </c:dLbl>
            <c:spPr>
              <a:noFill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Για εργαστηριακές εξετάσεις</c:v>
                </c:pt>
                <c:pt idx="1">
                  <c:v>Για επισκέψεις σε γιατρούς για (εκτός οδοντιάτρων)</c:v>
                </c:pt>
                <c:pt idx="2">
                  <c:v>Για φάρμακα</c:v>
                </c:pt>
                <c:pt idx="3">
                  <c:v>Για ιατρικές συσκευές και υγειονομικό υλικό</c:v>
                </c:pt>
                <c:pt idx="4">
                  <c:v>Για νοσηλεία σε νοσοκομείο ή κλινική</c:v>
                </c:pt>
              </c:strCache>
            </c:strRef>
          </c:cat>
          <c:val>
            <c:numRef>
              <c:f>Φύλλο1!$D$2:$D$6</c:f>
              <c:numCache>
                <c:formatCode>0.0</c:formatCode>
                <c:ptCount val="5"/>
                <c:pt idx="0">
                  <c:v>36.883942766295704</c:v>
                </c:pt>
                <c:pt idx="1">
                  <c:v>36.486486486486314</c:v>
                </c:pt>
                <c:pt idx="2">
                  <c:v>50.079491255961841</c:v>
                </c:pt>
                <c:pt idx="3">
                  <c:v>17.090620031796487</c:v>
                </c:pt>
                <c:pt idx="4">
                  <c:v>14.228934817170112</c:v>
                </c:pt>
              </c:numCache>
            </c:numRef>
          </c:val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52400" h="50800"/>
              <a:bevelB w="50800"/>
            </a:sp3d>
          </c:spPr>
          <c:dLbls>
            <c:dLbl>
              <c:idx val="0"/>
              <c:layout>
                <c:manualLayout>
                  <c:x val="1.6666666666666583E-2"/>
                  <c:y val="7.3529411764705881E-3"/>
                </c:manualLayout>
              </c:layout>
              <c:showVal val="1"/>
            </c:dLbl>
            <c:dLbl>
              <c:idx val="1"/>
              <c:layout>
                <c:manualLayout>
                  <c:x val="1.527777777777768E-2"/>
                  <c:y val="1.470588235294122E-2"/>
                </c:manualLayout>
              </c:layout>
              <c:showVal val="1"/>
            </c:dLbl>
            <c:dLbl>
              <c:idx val="2"/>
              <c:layout>
                <c:manualLayout>
                  <c:x val="1.2500000000000001E-2"/>
                  <c:y val="7.3529411764705881E-3"/>
                </c:manualLayout>
              </c:layout>
              <c:showVal val="1"/>
            </c:dLbl>
            <c:dLbl>
              <c:idx val="3"/>
              <c:layout>
                <c:manualLayout>
                  <c:x val="-4.1666666666666683E-3"/>
                  <c:y val="1.4705882352941176E-2"/>
                </c:manualLayout>
              </c:layout>
              <c:showVal val="1"/>
            </c:dLbl>
            <c:spPr>
              <a:noFill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500" b="1">
                    <a:solidFill>
                      <a:schemeClr val="tx1">
                        <a:lumMod val="85000"/>
                        <a:lumOff val="1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Για εργαστηριακές εξετάσεις</c:v>
                </c:pt>
                <c:pt idx="1">
                  <c:v>Για επισκέψεις σε γιατρούς για (εκτός οδοντιάτρων)</c:v>
                </c:pt>
                <c:pt idx="2">
                  <c:v>Για φάρμακα</c:v>
                </c:pt>
                <c:pt idx="3">
                  <c:v>Για ιατρικές συσκευές και υγειονομικό υλικό</c:v>
                </c:pt>
                <c:pt idx="4">
                  <c:v>Για νοσηλεία σε νοσοκομείο ή κλινική</c:v>
                </c:pt>
              </c:strCache>
            </c:strRef>
          </c:cat>
          <c:val>
            <c:numRef>
              <c:f>Φύλλο1!$E$2:$E$6</c:f>
              <c:numCache>
                <c:formatCode>0.0</c:formatCode>
                <c:ptCount val="5"/>
                <c:pt idx="0">
                  <c:v>4.1335453100158945</c:v>
                </c:pt>
                <c:pt idx="1">
                  <c:v>3.6565977742448332</c:v>
                </c:pt>
                <c:pt idx="2">
                  <c:v>2.7821939586645543</c:v>
                </c:pt>
                <c:pt idx="3">
                  <c:v>46.581875993640558</c:v>
                </c:pt>
                <c:pt idx="4">
                  <c:v>50.397456279809205</c:v>
                </c:pt>
              </c:numCache>
            </c:numRef>
          </c:val>
        </c:ser>
        <c:gapWidth val="40"/>
        <c:gapDepth val="160"/>
        <c:shape val="cylinder"/>
        <c:axId val="148964864"/>
        <c:axId val="148966400"/>
        <c:axId val="0"/>
      </c:bar3DChart>
      <c:catAx>
        <c:axId val="148964864"/>
        <c:scaling>
          <c:orientation val="maxMin"/>
        </c:scaling>
        <c:axPos val="l"/>
        <c:tickLblPos val="nextTo"/>
        <c:txPr>
          <a:bodyPr/>
          <a:lstStyle/>
          <a:p>
            <a:pPr>
              <a:defRPr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8966400"/>
        <c:crosses val="autoZero"/>
        <c:auto val="1"/>
        <c:lblAlgn val="ctr"/>
        <c:lblOffset val="100"/>
      </c:catAx>
      <c:valAx>
        <c:axId val="148966400"/>
        <c:scaling>
          <c:orientation val="minMax"/>
        </c:scaling>
        <c:axPos val="t"/>
        <c:numFmt formatCode="0%" sourceLinked="1"/>
        <c:tickLblPos val="none"/>
        <c:spPr>
          <a:ln>
            <a:solidFill>
              <a:schemeClr val="bg1"/>
            </a:solidFill>
          </a:ln>
        </c:spPr>
        <c:crossAx val="148964864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49028368328958988"/>
          <c:y val="0"/>
          <c:w val="0.48400831146106738"/>
          <c:h val="7.2735062528948749E-2"/>
        </c:manualLayout>
      </c:layout>
      <c:txPr>
        <a:bodyPr/>
        <a:lstStyle/>
        <a:p>
          <a:pPr>
            <a:defRPr sz="1400" b="1"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el-GR"/>
        </a:p>
      </c:txPr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4671482578439219"/>
          <c:y val="0.14068053993250837"/>
          <c:w val="0.51492138024031398"/>
          <c:h val="0.80180614923133875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convex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Pt>
            <c:idx val="1"/>
            <c:explosion val="4"/>
            <c:spPr>
              <a:solidFill>
                <a:srgbClr val="006699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Pt>
            <c:idx val="3"/>
            <c:spPr>
              <a:solidFill>
                <a:schemeClr val="bg1">
                  <a:lumMod val="9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Lbls>
            <c:dLbl>
              <c:idx val="0"/>
              <c:layout>
                <c:manualLayout>
                  <c:x val="0.14477305015772157"/>
                  <c:y val="-7.5366141732283523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4708709576440598"/>
                  <c:y val="0.13320847394075738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8.7651881817524993E-2"/>
                  <c:y val="-0.15743044619422664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6.5353126730718428E-3"/>
                  <c:y val="-0.17052193475815522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Ναι, έχει μειωθεί</c:v>
                </c:pt>
                <c:pt idx="1">
                  <c:v>Όχι, είναι η ίδια</c:v>
                </c:pt>
                <c:pt idx="2">
                  <c:v>Όχι, είναι μεγαλύτερη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39.66613672496036</c:v>
                </c:pt>
                <c:pt idx="1">
                  <c:v>47.615262321144677</c:v>
                </c:pt>
                <c:pt idx="2">
                  <c:v>8.5055643879173513</c:v>
                </c:pt>
                <c:pt idx="3">
                  <c:v>4.2130365659777365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Y val="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50878444881889762"/>
          <c:y val="6.5771128608923882E-2"/>
          <c:w val="0.44489173228346457"/>
          <c:h val="0.8927303981368525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141E"/>
            </a:solidFill>
            <a:effectLst/>
            <a:scene3d>
              <a:camera prst="orthographicFront"/>
              <a:lightRig rig="threePt" dir="t"/>
            </a:scene3d>
            <a:sp3d prstMaterial="dkEdge">
              <a:bevelT/>
              <a:bevelB/>
            </a:sp3d>
          </c:spPr>
          <c:dLbls>
            <c:dLbl>
              <c:idx val="0"/>
              <c:layout>
                <c:manualLayout>
                  <c:x val="0.2247946194225722"/>
                  <c:y val="1.2413604549431322E-2"/>
                </c:manualLayout>
              </c:layout>
              <c:showVal val="1"/>
            </c:dLbl>
            <c:dLbl>
              <c:idx val="1"/>
              <c:layout>
                <c:manualLayout>
                  <c:x val="0.18571708223972075"/>
                  <c:y val="2.5230704857544996E-2"/>
                </c:manualLayout>
              </c:layout>
              <c:showVal val="1"/>
            </c:dLbl>
            <c:dLbl>
              <c:idx val="2"/>
              <c:layout>
                <c:manualLayout>
                  <c:x val="6.1421587926509189E-2"/>
                  <c:y val="9.9123286672499512E-3"/>
                </c:manualLayout>
              </c:layout>
              <c:showVal val="1"/>
            </c:dLbl>
            <c:dLbl>
              <c:idx val="3"/>
              <c:layout>
                <c:manualLayout>
                  <c:x val="3.6068616422947196E-2"/>
                  <c:y val="1.3481153397492025E-2"/>
                </c:manualLayout>
              </c:layout>
              <c:showVal val="1"/>
            </c:dLbl>
            <c:dLbl>
              <c:idx val="4"/>
              <c:layout>
                <c:manualLayout>
                  <c:x val="9.5111329833770783E-2"/>
                  <c:y val="2.5507626764045801E-2"/>
                </c:manualLayout>
              </c:layout>
              <c:showVal val="1"/>
            </c:dLbl>
            <c:dLbl>
              <c:idx val="5"/>
              <c:layout>
                <c:manualLayout>
                  <c:x val="3.4843644544431951E-2"/>
                  <c:y val="2.4691601049868776E-2"/>
                </c:manualLayout>
              </c:layout>
              <c:showVal val="1"/>
            </c:dLbl>
            <c:dLbl>
              <c:idx val="6"/>
              <c:layout>
                <c:manualLayout>
                  <c:x val="3.5124015748031583E-2"/>
                  <c:y val="1.713127004957718E-2"/>
                </c:manualLayout>
              </c:layout>
              <c:showVal val="1"/>
            </c:dLbl>
            <c:dLbl>
              <c:idx val="7"/>
              <c:layout>
                <c:manualLayout>
                  <c:x val="3.9495188101487312E-2"/>
                  <c:y val="1.3657535765775886E-2"/>
                </c:manualLayout>
              </c:layout>
              <c:showVal val="1"/>
            </c:dLbl>
            <c:dLbl>
              <c:idx val="8"/>
              <c:layout>
                <c:manualLayout>
                  <c:x val="2.8497057827449292E-2"/>
                  <c:y val="2.9545454545454601E-3"/>
                </c:manualLayout>
              </c:layout>
              <c:showVal val="1"/>
            </c:dLbl>
            <c:dLbl>
              <c:idx val="9"/>
              <c:layout>
                <c:manualLayout>
                  <c:x val="0.20758847684362094"/>
                  <c:y val="1.0147140698321807E-2"/>
                </c:manualLayout>
              </c:layout>
              <c:numFmt formatCode="#,##0.0" sourceLinked="0"/>
              <c:spPr>
                <a:solidFill>
                  <a:schemeClr val="bg1">
                    <a:lumMod val="95000"/>
                  </a:schemeClr>
                </a:solidFill>
              </c:spPr>
              <c:txPr>
                <a:bodyPr/>
                <a:lstStyle/>
                <a:p>
                  <a:pPr>
                    <a:defRPr lang="el-GR" sz="15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10"/>
              <c:layout>
                <c:manualLayout>
                  <c:x val="2.6187875709085508E-2"/>
                  <c:y val="-2.3691640817626054E-3"/>
                </c:manualLayout>
              </c:layout>
              <c:showVal val="1"/>
            </c:dLbl>
            <c:dLbl>
              <c:idx val="11"/>
              <c:layout>
                <c:manualLayout>
                  <c:x val="2.5048471763610202E-2"/>
                  <c:y val="1.2286844826214904E-2"/>
                </c:manualLayout>
              </c:layout>
              <c:showVal val="1"/>
            </c:dLbl>
            <c:dLbl>
              <c:idx val="12"/>
              <c:layout>
                <c:manualLayout>
                  <c:x val="2.596488442976887E-2"/>
                  <c:y val="1.0342002704207523E-2"/>
                </c:manualLayout>
              </c:layout>
              <c:showVal val="1"/>
            </c:dLbl>
            <c:dLbl>
              <c:idx val="13"/>
              <c:layout>
                <c:manualLayout>
                  <c:x val="2.1867327067987656E-2"/>
                  <c:y val="7.3518651077707524E-3"/>
                </c:manualLayout>
              </c:layout>
              <c:showVal val="1"/>
            </c:dLbl>
            <c:dLbl>
              <c:idx val="14"/>
              <c:layout>
                <c:manualLayout>
                  <c:x val="4.8433048433048513E-2"/>
                  <c:y val="7.8125000000000104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Λόγω μεγάλου χρόνου αναμονής για να βρω ραντεβού</c:v>
                </c:pt>
                <c:pt idx="1">
                  <c:v>Λόγω αδυναμίας πληρωμής (δεν είχα χρήματα, είχα οικονομικές δυσκολίες)</c:v>
                </c:pt>
                <c:pt idx="2">
                  <c:v>Δεν είχα το χρόνο να προγραμματίσω ραντεβού/ να επισκεφθώ κάποια υπηρεσία υγείας</c:v>
                </c:pt>
                <c:pt idx="3">
                  <c:v>Λόγω της δύσκολης γεωγραφικής πρόσβασης</c:v>
                </c:pt>
                <c:pt idx="4">
                  <c:v>ΔΓ/ΔΑ</c:v>
                </c:pt>
              </c:strCache>
            </c:strRef>
          </c:cat>
          <c:val>
            <c:numRef>
              <c:f>Φύλλο1!$B$2:$B$6</c:f>
              <c:numCache>
                <c:formatCode>0.0</c:formatCode>
                <c:ptCount val="5"/>
                <c:pt idx="0">
                  <c:v>46.292585170340679</c:v>
                </c:pt>
                <c:pt idx="1">
                  <c:v>34.06813627254521</c:v>
                </c:pt>
                <c:pt idx="2">
                  <c:v>6.4128256513026054</c:v>
                </c:pt>
                <c:pt idx="3">
                  <c:v>0.4008016032064135</c:v>
                </c:pt>
                <c:pt idx="4">
                  <c:v>12.825651302605234</c:v>
                </c:pt>
              </c:numCache>
            </c:numRef>
          </c:val>
        </c:ser>
        <c:gapWidth val="50"/>
        <c:shape val="cylinder"/>
        <c:axId val="156715648"/>
        <c:axId val="157196672"/>
        <c:axId val="0"/>
      </c:bar3DChart>
      <c:catAx>
        <c:axId val="156715648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48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7196672"/>
        <c:crosses val="autoZero"/>
        <c:auto val="1"/>
        <c:lblAlgn val="ctr"/>
        <c:lblOffset val="100"/>
      </c:catAx>
      <c:valAx>
        <c:axId val="157196672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500" b="1">
                <a:solidFill>
                  <a:schemeClr val="bg1"/>
                </a:solidFill>
              </a:defRPr>
            </a:pPr>
            <a:endParaRPr lang="el-GR"/>
          </a:p>
        </c:txPr>
        <c:crossAx val="156715648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4671482578439219"/>
          <c:y val="0.12877577802774637"/>
          <c:w val="0.51492138024031398"/>
          <c:h val="0.8018061492313384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convex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Pt>
            <c:idx val="1"/>
            <c:explosion val="4"/>
            <c:spPr>
              <a:solidFill>
                <a:srgbClr val="006699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Pt>
            <c:idx val="2"/>
            <c:explosion val="10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Pt>
            <c:idx val="3"/>
            <c:spPr>
              <a:solidFill>
                <a:schemeClr val="bg1">
                  <a:lumMod val="9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convex"/>
                <a:bevelB/>
              </a:sp3d>
            </c:spPr>
          </c:dPt>
          <c:dLbls>
            <c:dLbl>
              <c:idx val="0"/>
              <c:layout>
                <c:manualLayout>
                  <c:x val="0.10807580245129948"/>
                  <c:y val="-6.5842332208473978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2.7821040718534126E-2"/>
                  <c:y val="0.14511323584551941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8.7651881817524993E-2"/>
                  <c:y val="-0.1574304461942268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-6.5353126730718445E-3"/>
                  <c:y val="-0.17052193475815522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Φύλλο1!$A$2:$A$5</c:f>
              <c:strCache>
                <c:ptCount val="4"/>
                <c:pt idx="0">
                  <c:v>Ναι</c:v>
                </c:pt>
                <c:pt idx="1">
                  <c:v>Όχι</c:v>
                </c:pt>
                <c:pt idx="2">
                  <c:v>Δεν είχα πρόβλημα υγείας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0.0</c:formatCode>
                <c:ptCount val="4"/>
                <c:pt idx="0">
                  <c:v>35.691573926868159</c:v>
                </c:pt>
                <c:pt idx="1">
                  <c:v>33.157853736089002</c:v>
                </c:pt>
                <c:pt idx="2">
                  <c:v>30.127186009538949</c:v>
                </c:pt>
                <c:pt idx="3">
                  <c:v>1.0333863275039739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60571025212757756"/>
          <c:y val="5.5617906916565034E-2"/>
          <c:w val="0.37760558339298617"/>
          <c:h val="0.92988930731484665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morning" dir="t"/>
            </a:scene3d>
            <a:sp3d prstMaterial="metal">
              <a:bevelT w="152400" prst="slope"/>
              <a:bevelB prst="relaxedInset"/>
            </a:sp3d>
          </c:spPr>
          <c:dLbls>
            <c:dLbl>
              <c:idx val="0"/>
              <c:layout>
                <c:manualLayout>
                  <c:x val="2.1104549431321092E-3"/>
                  <c:y val="8.1218808916491067E-3"/>
                </c:manualLayout>
              </c:layout>
              <c:showVal val="1"/>
            </c:dLbl>
            <c:dLbl>
              <c:idx val="1"/>
              <c:layout>
                <c:manualLayout>
                  <c:x val="2.2362204724410482E-3"/>
                  <c:y val="6.1051347454807586E-3"/>
                </c:manualLayout>
              </c:layout>
              <c:showVal val="1"/>
            </c:dLbl>
            <c:dLbl>
              <c:idx val="2"/>
              <c:layout>
                <c:manualLayout>
                  <c:x val="4.3453630796150503E-3"/>
                  <c:y val="4.5118479908322139E-4"/>
                </c:manualLayout>
              </c:layout>
              <c:showVal val="1"/>
            </c:dLbl>
            <c:dLbl>
              <c:idx val="3"/>
              <c:layout>
                <c:manualLayout>
                  <c:x val="-5.7982283464567104E-3"/>
                  <c:y val="9.7722819858785254E-3"/>
                </c:manualLayout>
              </c:layout>
              <c:showVal val="1"/>
            </c:dLbl>
            <c:dLbl>
              <c:idx val="4"/>
              <c:layout>
                <c:manualLayout>
                  <c:x val="-6.6742125984251971E-3"/>
                  <c:y val="3.8386750951905661E-3"/>
                </c:manualLayout>
              </c:layout>
              <c:showVal val="1"/>
            </c:dLbl>
            <c:dLbl>
              <c:idx val="5"/>
              <c:layout>
                <c:manualLayout>
                  <c:x val="-3.6484033245844484E-3"/>
                  <c:y val="1.347454807585672E-3"/>
                </c:manualLayout>
              </c:layout>
              <c:showVal val="1"/>
            </c:dLbl>
            <c:dLbl>
              <c:idx val="6"/>
              <c:layout>
                <c:manualLayout>
                  <c:x val="-9.8698600174979782E-4"/>
                  <c:y val="-3.8978226313260192E-3"/>
                </c:manualLayout>
              </c:layout>
              <c:showVal val="1"/>
            </c:dLbl>
            <c:dLbl>
              <c:idx val="7"/>
              <c:layout>
                <c:manualLayout>
                  <c:x val="-2.1714785651793592E-3"/>
                  <c:y val="4.2678644042734104E-3"/>
                </c:manualLayout>
              </c:layout>
              <c:showVal val="1"/>
            </c:dLbl>
            <c:dLbl>
              <c:idx val="8"/>
              <c:layout>
                <c:manualLayout>
                  <c:x val="-2.0585083114610676E-3"/>
                  <c:y val="2.9547891020664852E-3"/>
                </c:manualLayout>
              </c:layout>
              <c:showVal val="1"/>
            </c:dLbl>
            <c:dLbl>
              <c:idx val="9"/>
              <c:layout>
                <c:manualLayout>
                  <c:x val="-4.911526684164556E-3"/>
                  <c:y val="1.0147314332187341E-2"/>
                </c:manualLayout>
              </c:layout>
              <c:showVal val="1"/>
            </c:dLbl>
            <c:dLbl>
              <c:idx val="10"/>
              <c:layout>
                <c:manualLayout>
                  <c:x val="-4.3676727909012E-3"/>
                  <c:y val="4.6733946989020924E-3"/>
                </c:manualLayout>
              </c:layout>
              <c:showVal val="1"/>
            </c:dLbl>
            <c:dLbl>
              <c:idx val="11"/>
              <c:layout>
                <c:manualLayout>
                  <c:x val="-4.1182195975503063E-3"/>
                  <c:y val="2.8973050903848287E-3"/>
                </c:manualLayout>
              </c:layout>
              <c:showVal val="1"/>
            </c:dLbl>
            <c:dLbl>
              <c:idx val="12"/>
              <c:layout>
                <c:manualLayout>
                  <c:x val="-5.9795494313212008E-3"/>
                  <c:y val="1.0342131529333481E-2"/>
                </c:manualLayout>
              </c:layout>
              <c:showVal val="1"/>
            </c:dLbl>
            <c:dLbl>
              <c:idx val="13"/>
              <c:layout>
                <c:manualLayout>
                  <c:x val="-5.9104330708661433E-3"/>
                  <c:y val="7.3520387416361804E-3"/>
                </c:manualLayout>
              </c:layout>
              <c:showVal val="1"/>
            </c:dLbl>
            <c:dLbl>
              <c:idx val="14"/>
              <c:layout>
                <c:manualLayout>
                  <c:x val="-1.7804024496933052E-4"/>
                  <c:y val="3.1178144985398002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Φύλλο1!$A$2:$A$10</c:f>
              <c:strCache>
                <c:ptCount val="9"/>
                <c:pt idx="0">
                  <c:v>Δεν είχατε δυνατότητα πρόσβασης σε κάποια υπηρεσία υγείας λόγω αδυναμίας πληρωμής</c:v>
                </c:pt>
                <c:pt idx="1">
                  <c:v>Θεωρήσατε ότι δεν είχατε κάτι σοβαρό και άρα δεν ήταν απαραίτητο να επισκεφθείτε κάποια υπηρεσία υγείας</c:v>
                </c:pt>
                <c:pt idx="2">
                  <c:v>Ξέρατε τί να κάνετε λόγω προηγούμενης επαφής με το πρόβλημα υγείας (χρόνιο ή μη)</c:v>
                </c:pt>
                <c:pt idx="3">
                  <c:v>Θεωρείτε ότι πρέπει να αποφεύγετε τις επισκέψεις σε γιατρό όποτε αυτό είναι δυνατό</c:v>
                </c:pt>
                <c:pt idx="4">
                  <c:v>Έστω κι αν δε γνωρίζατε για το πρόβλημα υγείας που αντιμετωπίζατε θεωρήσατε ότι μπορείτε να φροντίσετε τον εαυτό σας ώστε να βελτιωθεί η κατάσταση της υγείας σας</c:v>
                </c:pt>
                <c:pt idx="5">
                  <c:v>Θεωρήσατε ότι απλά χρειαζόταν χρόνος για να βελτιωθεί η κατάσταση υγείας σας</c:v>
                </c:pt>
                <c:pt idx="6">
                  <c:v>Δεν είχατε το χρόνο να επισκεφθείτε κάποια υπηρεσία υγείας</c:v>
                </c:pt>
                <c:pt idx="7">
                  <c:v>Δεν είχατε δυνατότητα πρόσβασης σε κάποια υπηρεσία υγείας λόγω απόστασης</c:v>
                </c:pt>
                <c:pt idx="8">
                  <c:v>ΔΓ/ΔΑ</c:v>
                </c:pt>
              </c:strCache>
            </c:strRef>
          </c:cat>
          <c:val>
            <c:numRef>
              <c:f>Φύλλο1!$B$2:$B$10</c:f>
              <c:numCache>
                <c:formatCode>0.0</c:formatCode>
                <c:ptCount val="9"/>
                <c:pt idx="0">
                  <c:v>46.325167037861917</c:v>
                </c:pt>
                <c:pt idx="1">
                  <c:v>24.944320712694878</c:v>
                </c:pt>
                <c:pt idx="2">
                  <c:v>22.939866369710519</c:v>
                </c:pt>
                <c:pt idx="3">
                  <c:v>18.262806236080131</c:v>
                </c:pt>
                <c:pt idx="4">
                  <c:v>15.144766146993318</c:v>
                </c:pt>
                <c:pt idx="5">
                  <c:v>14.476614699331854</c:v>
                </c:pt>
                <c:pt idx="6">
                  <c:v>11.804008908685972</c:v>
                </c:pt>
                <c:pt idx="7">
                  <c:v>7.1269487750556797</c:v>
                </c:pt>
                <c:pt idx="8">
                  <c:v>4.8997772828507804</c:v>
                </c:pt>
              </c:numCache>
            </c:numRef>
          </c:val>
        </c:ser>
        <c:gapWidth val="30"/>
        <c:axId val="158646656"/>
        <c:axId val="158648192"/>
      </c:barChart>
      <c:catAx>
        <c:axId val="15864665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8648192"/>
        <c:crosses val="autoZero"/>
        <c:auto val="1"/>
        <c:lblAlgn val="ctr"/>
        <c:lblOffset val="100"/>
      </c:catAx>
      <c:valAx>
        <c:axId val="158648192"/>
        <c:scaling>
          <c:orientation val="minMax"/>
          <c:min val="0"/>
        </c:scaling>
        <c:delete val="1"/>
        <c:axPos val="t"/>
        <c:numFmt formatCode="General" sourceLinked="0"/>
        <c:tickLblPos val="none"/>
        <c:crossAx val="15864665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10"/>
      <c:perspective val="20"/>
    </c:view3D>
    <c:floor>
      <c:spPr>
        <a:solidFill>
          <a:schemeClr val="bg1">
            <a:lumMod val="90000"/>
          </a:schemeClr>
        </a:solidFill>
      </c:spPr>
    </c:floor>
    <c:sideWall>
      <c:spPr>
        <a:solidFill>
          <a:schemeClr val="tx2">
            <a:lumMod val="10000"/>
            <a:lumOff val="90000"/>
          </a:schemeClr>
        </a:solidFill>
        <a:ln>
          <a:solidFill>
            <a:schemeClr val="bg1"/>
          </a:solidFill>
        </a:ln>
      </c:spPr>
    </c:sideWall>
    <c:backWall>
      <c:spPr>
        <a:solidFill>
          <a:schemeClr val="bg1"/>
        </a:solidFill>
        <a:ln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4.885048660952783E-2"/>
          <c:y val="7.4335801308418534E-2"/>
          <c:w val="0.95114951339049969"/>
          <c:h val="0.78550142985858162"/>
        </c:manualLayout>
      </c:layout>
      <c:bar3DChart>
        <c:barDir val="col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convex"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2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3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4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Lbls>
            <c:dLbl>
              <c:idx val="0"/>
              <c:layout>
                <c:manualLayout>
                  <c:x val="1.9713067116610462E-2"/>
                  <c:y val="-7.9066418780985734E-2"/>
                </c:manualLayout>
              </c:layout>
              <c:showVal val="1"/>
            </c:dLbl>
            <c:dLbl>
              <c:idx val="1"/>
              <c:layout>
                <c:manualLayout>
                  <c:x val="1.6714191976003E-2"/>
                  <c:y val="-0.10985236220472423"/>
                </c:manualLayout>
              </c:layout>
              <c:showVal val="1"/>
            </c:dLbl>
            <c:dLbl>
              <c:idx val="2"/>
              <c:layout>
                <c:manualLayout>
                  <c:x val="1.3418728908886389E-2"/>
                  <c:y val="-0.27498627094690176"/>
                </c:manualLayout>
              </c:layout>
              <c:showVal val="1"/>
            </c:dLbl>
            <c:dLbl>
              <c:idx val="3"/>
              <c:layout>
                <c:manualLayout>
                  <c:x val="1.6034026996625421E-2"/>
                  <c:y val="-0.28499313547345045"/>
                </c:manualLayout>
              </c:layout>
              <c:showVal val="1"/>
            </c:dLbl>
            <c:dLbl>
              <c:idx val="4"/>
              <c:layout>
                <c:manualLayout>
                  <c:x val="8.4960629921260189E-3"/>
                  <c:y val="-0.34126348789734684"/>
                </c:manualLayout>
              </c:layout>
              <c:showVal val="1"/>
            </c:dLbl>
            <c:dLbl>
              <c:idx val="5"/>
              <c:layout>
                <c:manualLayout>
                  <c:x val="1.7857142857142856E-2"/>
                  <c:y val="-9.0277777777777832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1.589825119236884</c:v>
                </c:pt>
                <c:pt idx="1">
                  <c:v>7.2337042925278325</c:v>
                </c:pt>
                <c:pt idx="2">
                  <c:v>27.265500794912526</c:v>
                </c:pt>
                <c:pt idx="3">
                  <c:v>28.040413354530951</c:v>
                </c:pt>
                <c:pt idx="4">
                  <c:v>35.393608903020699</c:v>
                </c:pt>
                <c:pt idx="5">
                  <c:v>0.4769475357710653</c:v>
                </c:pt>
              </c:numCache>
            </c:numRef>
          </c:val>
        </c:ser>
        <c:gapWidth val="80"/>
        <c:shape val="cylinder"/>
        <c:axId val="158614272"/>
        <c:axId val="158615808"/>
        <c:axId val="0"/>
      </c:bar3DChart>
      <c:catAx>
        <c:axId val="158614272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8615808"/>
        <c:crosses val="autoZero"/>
        <c:auto val="1"/>
        <c:lblAlgn val="ctr"/>
        <c:lblOffset val="100"/>
      </c:catAx>
      <c:valAx>
        <c:axId val="158615808"/>
        <c:scaling>
          <c:orientation val="minMax"/>
          <c:min val="0"/>
        </c:scaling>
        <c:axPos val="l"/>
        <c:numFmt formatCode="0" sourceLinked="0"/>
        <c:tickLblPos val="nextTo"/>
        <c:txPr>
          <a:bodyPr/>
          <a:lstStyle/>
          <a:p>
            <a:pPr>
              <a:defRPr lang="el-GR" sz="1000">
                <a:solidFill>
                  <a:schemeClr val="tx1">
                    <a:lumMod val="95000"/>
                    <a:lumOff val="5000"/>
                  </a:schemeClr>
                </a:solidFill>
              </a:defRPr>
            </a:pPr>
            <a:endParaRPr lang="el-GR"/>
          </a:p>
        </c:txPr>
        <c:crossAx val="158614272"/>
        <c:crosses val="autoZero"/>
        <c:crossBetween val="between"/>
        <c:majorUnit val="10"/>
      </c:valAx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Y val="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solidFill>
            <a:schemeClr val="bg1"/>
          </a:solidFill>
        </a:ln>
      </c:spPr>
    </c:sideWall>
    <c:backWall>
      <c:spPr>
        <a:noFill/>
        <a:ln w="25400"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0.34600109361329839"/>
          <c:y val="6.3487937295509334E-2"/>
          <c:w val="0.56519892825896767"/>
          <c:h val="0.8927303981368525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786F54"/>
            </a:solidFill>
            <a:effectLst/>
            <a:scene3d>
              <a:camera prst="orthographicFront"/>
              <a:lightRig rig="threePt" dir="t"/>
            </a:scene3d>
            <a:sp3d prstMaterial="dkEdge">
              <a:bevelT/>
              <a:bevelB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3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4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Lbls>
            <c:dLbl>
              <c:idx val="0"/>
              <c:layout>
                <c:manualLayout>
                  <c:x val="0.28570713035870526"/>
                  <c:y val="1.24148779347787E-2"/>
                </c:manualLayout>
              </c:layout>
              <c:showVal val="1"/>
            </c:dLbl>
            <c:dLbl>
              <c:idx val="1"/>
              <c:layout>
                <c:manualLayout>
                  <c:x val="0.12599486001749807"/>
                  <c:y val="1.1135260489699058E-2"/>
                </c:manualLayout>
              </c:layout>
              <c:showVal val="1"/>
            </c:dLbl>
            <c:dLbl>
              <c:idx val="2"/>
              <c:layout>
                <c:manualLayout>
                  <c:x val="7.0151684164479491E-2"/>
                  <c:y val="2.129579692949345E-2"/>
                </c:manualLayout>
              </c:layout>
              <c:showVal val="1"/>
            </c:dLbl>
            <c:dLbl>
              <c:idx val="3"/>
              <c:layout>
                <c:manualLayout>
                  <c:x val="0.12317180664916885"/>
                  <c:y val="2.0298781145507434E-2"/>
                </c:manualLayout>
              </c:layout>
              <c:showVal val="1"/>
            </c:dLbl>
            <c:dLbl>
              <c:idx val="4"/>
              <c:layout>
                <c:manualLayout>
                  <c:x val="5.5825787401574851E-2"/>
                  <c:y val="6.4115701290763426E-3"/>
                </c:manualLayout>
              </c:layout>
              <c:showVal val="1"/>
            </c:dLbl>
            <c:dLbl>
              <c:idx val="5"/>
              <c:layout>
                <c:manualLayout>
                  <c:x val="5.6073818897637802E-2"/>
                  <c:y val="1.5495451767159271E-2"/>
                </c:manualLayout>
              </c:layout>
              <c:showVal val="1"/>
            </c:dLbl>
            <c:dLbl>
              <c:idx val="6"/>
              <c:layout>
                <c:manualLayout>
                  <c:x val="0.12262412510936142"/>
                  <c:y val="5.6207528853414014E-3"/>
                </c:manualLayout>
              </c:layout>
              <c:showVal val="1"/>
            </c:dLbl>
            <c:dLbl>
              <c:idx val="7"/>
              <c:layout>
                <c:manualLayout>
                  <c:x val="0.12282852143482066"/>
                  <c:y val="1.3657642109804724E-2"/>
                </c:manualLayout>
              </c:layout>
              <c:showVal val="1"/>
            </c:dLbl>
            <c:dLbl>
              <c:idx val="8"/>
              <c:layout>
                <c:manualLayout>
                  <c:x val="3.8219269466316812E-2"/>
                  <c:y val="2.9547333980512866E-3"/>
                </c:manualLayout>
              </c:layout>
              <c:showVal val="1"/>
            </c:dLbl>
            <c:dLbl>
              <c:idx val="9"/>
              <c:layout>
                <c:manualLayout>
                  <c:x val="3.2588473315835517E-2"/>
                  <c:y val="1.014992988890088E-3"/>
                </c:manualLayout>
              </c:layout>
              <c:showVal val="1"/>
            </c:dLbl>
            <c:dLbl>
              <c:idx val="10"/>
              <c:layout>
                <c:manualLayout>
                  <c:x val="2.6187875709085498E-2"/>
                  <c:y val="-2.3691640817626045E-3"/>
                </c:manualLayout>
              </c:layout>
              <c:showVal val="1"/>
            </c:dLbl>
            <c:dLbl>
              <c:idx val="11"/>
              <c:layout>
                <c:manualLayout>
                  <c:x val="2.5048471763610202E-2"/>
                  <c:y val="1.2286844826214904E-2"/>
                </c:manualLayout>
              </c:layout>
              <c:showVal val="1"/>
            </c:dLbl>
            <c:dLbl>
              <c:idx val="12"/>
              <c:layout>
                <c:manualLayout>
                  <c:x val="2.596488442976887E-2"/>
                  <c:y val="1.0342002704207523E-2"/>
                </c:manualLayout>
              </c:layout>
              <c:showVal val="1"/>
            </c:dLbl>
            <c:dLbl>
              <c:idx val="13"/>
              <c:layout>
                <c:manualLayout>
                  <c:x val="2.1867327067987656E-2"/>
                  <c:y val="7.3518651077707524E-3"/>
                </c:manualLayout>
              </c:layout>
              <c:showVal val="1"/>
            </c:dLbl>
            <c:dLbl>
              <c:idx val="14"/>
              <c:layout>
                <c:manualLayout>
                  <c:x val="9.8433070866141739E-2"/>
                  <c:y val="7.8127134793082378E-3"/>
                </c:manualLayout>
              </c:layout>
              <c:showVal val="1"/>
            </c:dLbl>
            <c:dLbl>
              <c:idx val="15"/>
              <c:layout>
                <c:manualLayout>
                  <c:x val="0.12083333333333333"/>
                  <c:y val="2.2831050228310748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Αρνητικά</c:v>
                </c:pt>
                <c:pt idx="1">
                  <c:v>Μάλλον αρνητικά</c:v>
                </c:pt>
                <c:pt idx="2">
                  <c:v>Ούτε αρνητικά ούτε θετικά</c:v>
                </c:pt>
                <c:pt idx="3">
                  <c:v>Μάλλον θετικά</c:v>
                </c:pt>
                <c:pt idx="4">
                  <c:v>Θετικά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47.933227344992048</c:v>
                </c:pt>
                <c:pt idx="1">
                  <c:v>15.818759936407009</c:v>
                </c:pt>
                <c:pt idx="2">
                  <c:v>7.7901430842607393</c:v>
                </c:pt>
                <c:pt idx="3">
                  <c:v>17.408585055643879</c:v>
                </c:pt>
                <c:pt idx="4">
                  <c:v>3.5771065182829935</c:v>
                </c:pt>
                <c:pt idx="5">
                  <c:v>7.4721780604133574</c:v>
                </c:pt>
              </c:numCache>
            </c:numRef>
          </c:val>
        </c:ser>
        <c:gapWidth val="30"/>
        <c:shape val="cylinder"/>
        <c:axId val="157279360"/>
        <c:axId val="157280896"/>
        <c:axId val="0"/>
      </c:bar3DChart>
      <c:catAx>
        <c:axId val="157279360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7280896"/>
        <c:crosses val="autoZero"/>
        <c:auto val="1"/>
        <c:lblAlgn val="ctr"/>
        <c:lblOffset val="100"/>
      </c:catAx>
      <c:valAx>
        <c:axId val="157280896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57279360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4.7388451443569984E-2"/>
          <c:y val="5.0491419341813129E-2"/>
          <c:w val="0.61080026246719266"/>
          <c:h val="0.91615964671082784"/>
        </c:manualLayout>
      </c:layout>
      <c:bar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90500" prst="convex"/>
            </a:sp3d>
          </c:spPr>
          <c:dPt>
            <c:idx val="0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1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3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4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Lbls>
            <c:dLbl>
              <c:idx val="0"/>
              <c:layout>
                <c:manualLayout>
                  <c:x val="8.8465879265092001E-2"/>
                  <c:y val="-1.4522786924361724E-2"/>
                </c:manualLayout>
              </c:layout>
              <c:showVal val="1"/>
            </c:dLbl>
            <c:dLbl>
              <c:idx val="1"/>
              <c:layout>
                <c:manualLayout>
                  <c:x val="8.9809711286089236E-2"/>
                  <c:y val="-1.1079893422413107E-2"/>
                </c:manualLayout>
              </c:layout>
              <c:showVal val="1"/>
            </c:dLbl>
            <c:dLbl>
              <c:idx val="2"/>
              <c:layout>
                <c:manualLayout>
                  <c:x val="0.19169506084466714"/>
                  <c:y val="-8.6192038495187598E-3"/>
                </c:manualLayout>
              </c:layout>
              <c:showVal val="1"/>
            </c:dLbl>
            <c:dLbl>
              <c:idx val="3"/>
              <c:layout>
                <c:manualLayout>
                  <c:x val="0.35803517060367468"/>
                  <c:y val="-2.2383281635250164E-3"/>
                </c:manualLayout>
              </c:layout>
              <c:showVal val="1"/>
            </c:dLbl>
            <c:dLbl>
              <c:idx val="4"/>
              <c:layout>
                <c:manualLayout>
                  <c:x val="0.24381574803149636"/>
                  <c:y val="2.3415254911317912E-3"/>
                </c:manualLayout>
              </c:layout>
              <c:showVal val="1"/>
            </c:dLbl>
            <c:dLbl>
              <c:idx val="5"/>
              <c:layout>
                <c:manualLayout>
                  <c:x val="6.8128608923884518E-2"/>
                  <c:y val="6.8766404199475141E-3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Πολύ κακή</c:v>
                </c:pt>
                <c:pt idx="1">
                  <c:v>Κακή</c:v>
                </c:pt>
                <c:pt idx="2">
                  <c:v>Μέτρια</c:v>
                </c:pt>
                <c:pt idx="3">
                  <c:v>Καλή</c:v>
                </c:pt>
                <c:pt idx="4">
                  <c:v>Πολύ καλή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2.4</c:v>
                </c:pt>
                <c:pt idx="1">
                  <c:v>3.9</c:v>
                </c:pt>
                <c:pt idx="2">
                  <c:v>16.899999999999999</c:v>
                </c:pt>
                <c:pt idx="3">
                  <c:v>46.7</c:v>
                </c:pt>
                <c:pt idx="4">
                  <c:v>29.3</c:v>
                </c:pt>
                <c:pt idx="5" formatCode="0.0">
                  <c:v>0.8</c:v>
                </c:pt>
              </c:numCache>
            </c:numRef>
          </c:val>
        </c:ser>
        <c:gapWidth val="50"/>
        <c:overlap val="100"/>
        <c:axId val="146496128"/>
        <c:axId val="146514304"/>
      </c:barChart>
      <c:catAx>
        <c:axId val="146496128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6514304"/>
        <c:crosses val="autoZero"/>
        <c:auto val="1"/>
        <c:lblAlgn val="ctr"/>
        <c:lblOffset val="100"/>
      </c:catAx>
      <c:valAx>
        <c:axId val="146514304"/>
        <c:scaling>
          <c:orientation val="minMax"/>
          <c:min val="0"/>
        </c:scaling>
        <c:axPos val="t"/>
        <c:majorGridlines>
          <c:spPr>
            <a:ln>
              <a:noFill/>
            </a:ln>
          </c:spPr>
        </c:majorGridlines>
        <c:numFmt formatCode="0" sourceLinked="0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500">
                <a:solidFill>
                  <a:schemeClr val="bg1"/>
                </a:solidFill>
              </a:defRPr>
            </a:pPr>
            <a:endParaRPr lang="el-GR"/>
          </a:p>
        </c:txPr>
        <c:crossAx val="14649612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Y val="10"/>
      <c:depthPercent val="18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solidFill>
            <a:schemeClr val="bg1"/>
          </a:solidFill>
        </a:ln>
      </c:spPr>
    </c:sideWall>
    <c:backWall>
      <c:spPr>
        <a:noFill/>
        <a:ln w="25400"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0.34600109361329839"/>
          <c:y val="6.3487937295509334E-2"/>
          <c:w val="0.56519892825896767"/>
          <c:h val="0.8927303981368525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786F54"/>
            </a:solidFill>
            <a:effectLst/>
            <a:scene3d>
              <a:camera prst="orthographicFront"/>
              <a:lightRig rig="threePt" dir="t"/>
            </a:scene3d>
            <a:sp3d prstMaterial="dkEdge">
              <a:bevelT/>
              <a:bevelB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3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4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Lbls>
            <c:dLbl>
              <c:idx val="0"/>
              <c:layout>
                <c:manualLayout>
                  <c:x val="0.28987390638670207"/>
                  <c:y val="2.3830582820982993E-2"/>
                </c:manualLayout>
              </c:layout>
              <c:showVal val="1"/>
            </c:dLbl>
            <c:dLbl>
              <c:idx val="1"/>
              <c:layout>
                <c:manualLayout>
                  <c:x val="0.13571708223972029"/>
                  <c:y val="3.1683385467227626E-2"/>
                </c:manualLayout>
              </c:layout>
              <c:showVal val="1"/>
            </c:dLbl>
            <c:dLbl>
              <c:idx val="2"/>
              <c:layout>
                <c:manualLayout>
                  <c:x val="0.10209612860892402"/>
                  <c:y val="2.5862546291302628E-2"/>
                </c:manualLayout>
              </c:layout>
              <c:showVal val="1"/>
            </c:dLbl>
            <c:dLbl>
              <c:idx val="3"/>
              <c:layout>
                <c:manualLayout>
                  <c:x val="0.11483847331583551"/>
                  <c:y val="2.2582425484485691E-2"/>
                </c:manualLayout>
              </c:layout>
              <c:showVal val="1"/>
            </c:dLbl>
            <c:dLbl>
              <c:idx val="4"/>
              <c:layout>
                <c:manualLayout>
                  <c:x val="5.5825787401574851E-2"/>
                  <c:y val="6.4115701290763443E-3"/>
                </c:manualLayout>
              </c:layout>
              <c:showVal val="1"/>
            </c:dLbl>
            <c:dLbl>
              <c:idx val="5"/>
              <c:layout>
                <c:manualLayout>
                  <c:x val="5.6073818897637802E-2"/>
                  <c:y val="1.5495451767159277E-2"/>
                </c:manualLayout>
              </c:layout>
              <c:showVal val="1"/>
            </c:dLbl>
            <c:dLbl>
              <c:idx val="6"/>
              <c:layout>
                <c:manualLayout>
                  <c:x val="0.12262412510936142"/>
                  <c:y val="5.6207528853414014E-3"/>
                </c:manualLayout>
              </c:layout>
              <c:showVal val="1"/>
            </c:dLbl>
            <c:dLbl>
              <c:idx val="7"/>
              <c:layout>
                <c:manualLayout>
                  <c:x val="0.12282852143482066"/>
                  <c:y val="1.3657642109804718E-2"/>
                </c:manualLayout>
              </c:layout>
              <c:showVal val="1"/>
            </c:dLbl>
            <c:dLbl>
              <c:idx val="8"/>
              <c:layout>
                <c:manualLayout>
                  <c:x val="3.8219269466316812E-2"/>
                  <c:y val="2.9547333980512874E-3"/>
                </c:manualLayout>
              </c:layout>
              <c:showVal val="1"/>
            </c:dLbl>
            <c:dLbl>
              <c:idx val="9"/>
              <c:layout>
                <c:manualLayout>
                  <c:x val="3.2588473315835517E-2"/>
                  <c:y val="1.014992988890088E-3"/>
                </c:manualLayout>
              </c:layout>
              <c:showVal val="1"/>
            </c:dLbl>
            <c:dLbl>
              <c:idx val="10"/>
              <c:layout>
                <c:manualLayout>
                  <c:x val="2.6187875709085508E-2"/>
                  <c:y val="-2.3691640817626054E-3"/>
                </c:manualLayout>
              </c:layout>
              <c:showVal val="1"/>
            </c:dLbl>
            <c:dLbl>
              <c:idx val="11"/>
              <c:layout>
                <c:manualLayout>
                  <c:x val="2.5048471763610202E-2"/>
                  <c:y val="1.2286844826214904E-2"/>
                </c:manualLayout>
              </c:layout>
              <c:showVal val="1"/>
            </c:dLbl>
            <c:dLbl>
              <c:idx val="12"/>
              <c:layout>
                <c:manualLayout>
                  <c:x val="2.596488442976887E-2"/>
                  <c:y val="1.0342002704207523E-2"/>
                </c:manualLayout>
              </c:layout>
              <c:showVal val="1"/>
            </c:dLbl>
            <c:dLbl>
              <c:idx val="13"/>
              <c:layout>
                <c:manualLayout>
                  <c:x val="2.1867327067987656E-2"/>
                  <c:y val="7.3518651077707524E-3"/>
                </c:manualLayout>
              </c:layout>
              <c:showVal val="1"/>
            </c:dLbl>
            <c:dLbl>
              <c:idx val="14"/>
              <c:layout>
                <c:manualLayout>
                  <c:x val="9.8433070866141739E-2"/>
                  <c:y val="7.8127134793082378E-3"/>
                </c:manualLayout>
              </c:layout>
              <c:showVal val="1"/>
            </c:dLbl>
            <c:dLbl>
              <c:idx val="15"/>
              <c:layout>
                <c:manualLayout>
                  <c:x val="0.12083333333333333"/>
                  <c:y val="2.2831050228310774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Έχει επιδεινωθεί</c:v>
                </c:pt>
                <c:pt idx="1">
                  <c:v>Μάλλον έχει επιδεινωθεί</c:v>
                </c:pt>
                <c:pt idx="2">
                  <c:v>Ούτε το ένα ούτε το άλλο</c:v>
                </c:pt>
                <c:pt idx="3">
                  <c:v>Μάλλον έχει βελτιωθεί</c:v>
                </c:pt>
                <c:pt idx="4">
                  <c:v>Έχει βελτιωθεί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47.297297297297249</c:v>
                </c:pt>
                <c:pt idx="1">
                  <c:v>18.282988871224141</c:v>
                </c:pt>
                <c:pt idx="2">
                  <c:v>11.685214626391097</c:v>
                </c:pt>
                <c:pt idx="3">
                  <c:v>12.48012718600954</c:v>
                </c:pt>
                <c:pt idx="4">
                  <c:v>1.7488076311605723</c:v>
                </c:pt>
                <c:pt idx="5">
                  <c:v>8.5055643879173406</c:v>
                </c:pt>
              </c:numCache>
            </c:numRef>
          </c:val>
        </c:ser>
        <c:gapWidth val="70"/>
        <c:shape val="box"/>
        <c:axId val="158889088"/>
        <c:axId val="158890624"/>
        <c:axId val="0"/>
      </c:bar3DChart>
      <c:catAx>
        <c:axId val="158889088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8890624"/>
        <c:crosses val="autoZero"/>
        <c:auto val="1"/>
        <c:lblAlgn val="ctr"/>
        <c:lblOffset val="100"/>
      </c:catAx>
      <c:valAx>
        <c:axId val="158890624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58889088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42220200923160528"/>
          <c:y val="5.5617939061965084E-2"/>
          <c:w val="0.52663102995746158"/>
          <c:h val="0.91539655369165807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786F54"/>
            </a:solidFill>
            <a:effectLst/>
            <a:scene3d>
              <a:camera prst="orthographicFront"/>
              <a:lightRig rig="morning" dir="t"/>
            </a:scene3d>
            <a:sp3d prstMaterial="metal">
              <a:bevelT w="152400" prst="slope"/>
              <a:bevelB prst="relaxedInset"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morning" dir="t"/>
              </a:scene3d>
              <a:sp3d prstMaterial="metal">
                <a:bevelT w="152400" prst="slope"/>
                <a:bevelB prst="relaxedInset"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morning" dir="t"/>
              </a:scene3d>
              <a:sp3d prstMaterial="metal">
                <a:bevelT w="152400" prst="slope"/>
                <a:bevelB prst="relaxedInset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/>
              <a:scene3d>
                <a:camera prst="orthographicFront"/>
                <a:lightRig rig="morning" dir="t"/>
              </a:scene3d>
              <a:sp3d prstMaterial="metal">
                <a:bevelT w="152400" prst="slope"/>
                <a:bevelB prst="relaxedInset"/>
              </a:sp3d>
            </c:spPr>
          </c:dPt>
          <c:dPt>
            <c:idx val="3"/>
            <c:spPr>
              <a:solidFill>
                <a:srgbClr val="006699"/>
              </a:solidFill>
              <a:effectLst/>
              <a:scene3d>
                <a:camera prst="orthographicFront"/>
                <a:lightRig rig="morning" dir="t"/>
              </a:scene3d>
              <a:sp3d prstMaterial="metal">
                <a:bevelT w="152400" prst="slope"/>
                <a:bevelB prst="relaxedInset"/>
              </a:sp3d>
            </c:spPr>
          </c:dPt>
          <c:dPt>
            <c:idx val="4"/>
            <c:spPr>
              <a:solidFill>
                <a:srgbClr val="006699"/>
              </a:solidFill>
              <a:effectLst/>
              <a:scene3d>
                <a:camera prst="orthographicFront"/>
                <a:lightRig rig="morning" dir="t"/>
              </a:scene3d>
              <a:sp3d prstMaterial="metal">
                <a:bevelT w="152400" prst="slope"/>
                <a:bevelB prst="relaxedInset"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/>
              <a:scene3d>
                <a:camera prst="orthographicFront"/>
                <a:lightRig rig="morning" dir="t"/>
              </a:scene3d>
              <a:sp3d prstMaterial="metal">
                <a:bevelT w="152400" prst="slope"/>
                <a:bevelB prst="relaxedInset"/>
              </a:sp3d>
            </c:spPr>
          </c:dPt>
          <c:dLbls>
            <c:dLbl>
              <c:idx val="0"/>
              <c:layout>
                <c:manualLayout>
                  <c:x val="2.1104549431321092E-3"/>
                  <c:y val="8.1218808916491067E-3"/>
                </c:manualLayout>
              </c:layout>
              <c:showVal val="1"/>
            </c:dLbl>
            <c:dLbl>
              <c:idx val="1"/>
              <c:layout>
                <c:manualLayout>
                  <c:x val="2.2362204724410482E-3"/>
                  <c:y val="6.1051347454807586E-3"/>
                </c:manualLayout>
              </c:layout>
              <c:showVal val="1"/>
            </c:dLbl>
            <c:dLbl>
              <c:idx val="2"/>
              <c:layout>
                <c:manualLayout>
                  <c:x val="4.3453630796150503E-3"/>
                  <c:y val="4.5118479908322167E-4"/>
                </c:manualLayout>
              </c:layout>
              <c:showVal val="1"/>
            </c:dLbl>
            <c:dLbl>
              <c:idx val="3"/>
              <c:layout>
                <c:manualLayout>
                  <c:x val="-5.7982283464567104E-3"/>
                  <c:y val="9.7722819858785254E-3"/>
                </c:manualLayout>
              </c:layout>
              <c:showVal val="1"/>
            </c:dLbl>
            <c:dLbl>
              <c:idx val="4"/>
              <c:layout>
                <c:manualLayout>
                  <c:x val="-9.5478097565390527E-3"/>
                  <c:y val="6.2545170984061784E-3"/>
                </c:manualLayout>
              </c:layout>
              <c:showVal val="1"/>
            </c:dLbl>
            <c:dLbl>
              <c:idx val="5"/>
              <c:layout>
                <c:manualLayout>
                  <c:x val="-3.6484033245844493E-3"/>
                  <c:y val="1.347454807585672E-3"/>
                </c:manualLayout>
              </c:layout>
              <c:showVal val="1"/>
            </c:dLbl>
            <c:dLbl>
              <c:idx val="6"/>
              <c:layout>
                <c:manualLayout>
                  <c:x val="-9.8698600174979868E-4"/>
                  <c:y val="-3.8978226313260192E-3"/>
                </c:manualLayout>
              </c:layout>
              <c:showVal val="1"/>
            </c:dLbl>
            <c:dLbl>
              <c:idx val="7"/>
              <c:layout>
                <c:manualLayout>
                  <c:x val="-2.1714785651793592E-3"/>
                  <c:y val="4.2678644042734104E-3"/>
                </c:manualLayout>
              </c:layout>
              <c:showVal val="1"/>
            </c:dLbl>
            <c:dLbl>
              <c:idx val="8"/>
              <c:layout>
                <c:manualLayout>
                  <c:x val="-2.0585083114610676E-3"/>
                  <c:y val="2.9547891020664852E-3"/>
                </c:manualLayout>
              </c:layout>
              <c:showVal val="1"/>
            </c:dLbl>
            <c:dLbl>
              <c:idx val="9"/>
              <c:layout>
                <c:manualLayout>
                  <c:x val="-4.9115266841645595E-3"/>
                  <c:y val="1.0147314332187341E-2"/>
                </c:manualLayout>
              </c:layout>
              <c:showVal val="1"/>
            </c:dLbl>
            <c:dLbl>
              <c:idx val="10"/>
              <c:layout>
                <c:manualLayout>
                  <c:x val="-4.3676727909012017E-3"/>
                  <c:y val="4.6733946989020924E-3"/>
                </c:manualLayout>
              </c:layout>
              <c:showVal val="1"/>
            </c:dLbl>
            <c:dLbl>
              <c:idx val="11"/>
              <c:layout>
                <c:manualLayout>
                  <c:x val="-4.1182195975503063E-3"/>
                  <c:y val="2.8973050903848287E-3"/>
                </c:manualLayout>
              </c:layout>
              <c:showVal val="1"/>
            </c:dLbl>
            <c:dLbl>
              <c:idx val="12"/>
              <c:layout>
                <c:manualLayout>
                  <c:x val="-5.9795494313212051E-3"/>
                  <c:y val="1.0342131529333481E-2"/>
                </c:manualLayout>
              </c:layout>
              <c:showVal val="1"/>
            </c:dLbl>
            <c:dLbl>
              <c:idx val="13"/>
              <c:layout>
                <c:manualLayout>
                  <c:x val="-5.9104330708661433E-3"/>
                  <c:y val="7.3520387416361804E-3"/>
                </c:manualLayout>
              </c:layout>
              <c:showVal val="1"/>
            </c:dLbl>
            <c:dLbl>
              <c:idx val="14"/>
              <c:layout>
                <c:manualLayout>
                  <c:x val="-1.7804024496933065E-4"/>
                  <c:y val="3.1178144985398002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Έχουν αποδυναμωθεί</c:v>
                </c:pt>
                <c:pt idx="1">
                  <c:v>Μάλλον έχουν αποδυναμωθεί</c:v>
                </c:pt>
                <c:pt idx="2">
                  <c:v>Ούτε το ένα ούτε το άλλο</c:v>
                </c:pt>
                <c:pt idx="3">
                  <c:v>Μάλλον έχουν ενισχυθεί</c:v>
                </c:pt>
                <c:pt idx="4">
                  <c:v>Έχουν ενισχυθεί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48.728139904610543</c:v>
                </c:pt>
                <c:pt idx="1">
                  <c:v>17.726550079491236</c:v>
                </c:pt>
                <c:pt idx="2">
                  <c:v>20.270270270270249</c:v>
                </c:pt>
                <c:pt idx="3">
                  <c:v>5.4848966613672445</c:v>
                </c:pt>
                <c:pt idx="4">
                  <c:v>0.63593004769475436</c:v>
                </c:pt>
                <c:pt idx="5">
                  <c:v>7.1542130365659684</c:v>
                </c:pt>
              </c:numCache>
            </c:numRef>
          </c:val>
        </c:ser>
        <c:gapWidth val="30"/>
        <c:axId val="159294208"/>
        <c:axId val="159295744"/>
      </c:barChart>
      <c:catAx>
        <c:axId val="159294208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9295744"/>
        <c:crosses val="autoZero"/>
        <c:auto val="1"/>
        <c:lblAlgn val="ctr"/>
        <c:lblOffset val="100"/>
      </c:catAx>
      <c:valAx>
        <c:axId val="159295744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59294208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Y val="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solidFill>
            <a:schemeClr val="bg1"/>
          </a:solidFill>
        </a:ln>
      </c:spPr>
    </c:sideWall>
    <c:backWall>
      <c:spPr>
        <a:noFill/>
        <a:ln w="25400"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0.34600109361329839"/>
          <c:y val="6.3487937295509334E-2"/>
          <c:w val="0.56519892825896767"/>
          <c:h val="0.8927303981368525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786F54"/>
            </a:solidFill>
            <a:effectLst/>
            <a:scene3d>
              <a:camera prst="orthographicFront"/>
              <a:lightRig rig="threePt" dir="t"/>
            </a:scene3d>
            <a:sp3d prstMaterial="dkEdge">
              <a:bevelT/>
              <a:bevelB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3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4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Lbls>
            <c:dLbl>
              <c:idx val="0"/>
              <c:layout>
                <c:manualLayout>
                  <c:x val="0.25654057305336841"/>
                  <c:y val="2.3830403048933951E-2"/>
                </c:manualLayout>
              </c:layout>
              <c:showVal val="1"/>
            </c:dLbl>
            <c:dLbl>
              <c:idx val="1"/>
              <c:layout>
                <c:manualLayout>
                  <c:x val="0.20516152668416457"/>
                  <c:y val="2.4833890626685454E-2"/>
                </c:manualLayout>
              </c:layout>
              <c:showVal val="1"/>
            </c:dLbl>
            <c:dLbl>
              <c:idx val="2"/>
              <c:layout>
                <c:manualLayout>
                  <c:x val="0.28681835083114632"/>
                  <c:y val="9.8804515873872432E-3"/>
                </c:manualLayout>
              </c:layout>
              <c:showVal val="1"/>
            </c:dLbl>
            <c:dLbl>
              <c:idx val="3"/>
              <c:layout>
                <c:manualLayout>
                  <c:x val="0.20094958442694713"/>
                  <c:y val="2.0298960917556542E-2"/>
                </c:manualLayout>
              </c:layout>
              <c:showVal val="1"/>
            </c:dLbl>
            <c:dLbl>
              <c:idx val="4"/>
              <c:layout>
                <c:manualLayout>
                  <c:x val="5.7214566929134E-2"/>
                  <c:y val="1.7827275015280666E-2"/>
                </c:manualLayout>
              </c:layout>
              <c:showVal val="1"/>
            </c:dLbl>
            <c:dLbl>
              <c:idx val="5"/>
              <c:layout>
                <c:manualLayout>
                  <c:x val="8.3851487314085746E-2"/>
                  <c:y val="1.5495631539208283E-2"/>
                </c:manualLayout>
              </c:layout>
              <c:showVal val="1"/>
            </c:dLbl>
            <c:dLbl>
              <c:idx val="6"/>
              <c:layout>
                <c:manualLayout>
                  <c:x val="0.12262412510936142"/>
                  <c:y val="5.6207528853414014E-3"/>
                </c:manualLayout>
              </c:layout>
              <c:showVal val="1"/>
            </c:dLbl>
            <c:dLbl>
              <c:idx val="7"/>
              <c:layout>
                <c:manualLayout>
                  <c:x val="0.12282852143482066"/>
                  <c:y val="1.3657642109804718E-2"/>
                </c:manualLayout>
              </c:layout>
              <c:showVal val="1"/>
            </c:dLbl>
            <c:dLbl>
              <c:idx val="8"/>
              <c:layout>
                <c:manualLayout>
                  <c:x val="3.8219269466316812E-2"/>
                  <c:y val="2.9547333980512874E-3"/>
                </c:manualLayout>
              </c:layout>
              <c:showVal val="1"/>
            </c:dLbl>
            <c:dLbl>
              <c:idx val="9"/>
              <c:layout>
                <c:manualLayout>
                  <c:x val="3.2588473315835517E-2"/>
                  <c:y val="1.014992988890088E-3"/>
                </c:manualLayout>
              </c:layout>
              <c:showVal val="1"/>
            </c:dLbl>
            <c:dLbl>
              <c:idx val="10"/>
              <c:layout>
                <c:manualLayout>
                  <c:x val="2.6187875709085508E-2"/>
                  <c:y val="-2.3691640817626054E-3"/>
                </c:manualLayout>
              </c:layout>
              <c:showVal val="1"/>
            </c:dLbl>
            <c:dLbl>
              <c:idx val="11"/>
              <c:layout>
                <c:manualLayout>
                  <c:x val="2.5048471763610202E-2"/>
                  <c:y val="1.2286844826214904E-2"/>
                </c:manualLayout>
              </c:layout>
              <c:showVal val="1"/>
            </c:dLbl>
            <c:dLbl>
              <c:idx val="12"/>
              <c:layout>
                <c:manualLayout>
                  <c:x val="2.596488442976887E-2"/>
                  <c:y val="1.0342002704207523E-2"/>
                </c:manualLayout>
              </c:layout>
              <c:showVal val="1"/>
            </c:dLbl>
            <c:dLbl>
              <c:idx val="13"/>
              <c:layout>
                <c:manualLayout>
                  <c:x val="2.1867327067987656E-2"/>
                  <c:y val="7.3518651077707524E-3"/>
                </c:manualLayout>
              </c:layout>
              <c:showVal val="1"/>
            </c:dLbl>
            <c:dLbl>
              <c:idx val="14"/>
              <c:layout>
                <c:manualLayout>
                  <c:x val="9.8433070866141739E-2"/>
                  <c:y val="7.8127134793082378E-3"/>
                </c:manualLayout>
              </c:layout>
              <c:showVal val="1"/>
            </c:dLbl>
            <c:dLbl>
              <c:idx val="15"/>
              <c:layout>
                <c:manualLayout>
                  <c:x val="0.12083333333333333"/>
                  <c:y val="2.2831050228310774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Πολύ αρνητικά</c:v>
                </c:pt>
                <c:pt idx="1">
                  <c:v>Αρνητικά</c:v>
                </c:pt>
                <c:pt idx="2">
                  <c:v>Ούτε αρνητικά ούτε θετικά</c:v>
                </c:pt>
                <c:pt idx="3">
                  <c:v>Θετικά</c:v>
                </c:pt>
                <c:pt idx="4">
                  <c:v>Πολύ θετικά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24.483306836247923</c:v>
                </c:pt>
                <c:pt idx="1">
                  <c:v>19.554848966613733</c:v>
                </c:pt>
                <c:pt idx="2">
                  <c:v>28.61685214626393</c:v>
                </c:pt>
                <c:pt idx="3">
                  <c:v>19.157392686804496</c:v>
                </c:pt>
                <c:pt idx="4">
                  <c:v>2.2257551669316382</c:v>
                </c:pt>
                <c:pt idx="5">
                  <c:v>5.9418441971383134</c:v>
                </c:pt>
              </c:numCache>
            </c:numRef>
          </c:val>
        </c:ser>
        <c:gapWidth val="30"/>
        <c:shape val="cylinder"/>
        <c:axId val="159584640"/>
        <c:axId val="159586176"/>
        <c:axId val="0"/>
      </c:bar3DChart>
      <c:catAx>
        <c:axId val="159584640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9586176"/>
        <c:crosses val="autoZero"/>
        <c:auto val="1"/>
        <c:lblAlgn val="ctr"/>
        <c:lblOffset val="100"/>
      </c:catAx>
      <c:valAx>
        <c:axId val="159586176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59584640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10"/>
      <c:perspective val="20"/>
    </c:view3D>
    <c:floor>
      <c:spPr>
        <a:solidFill>
          <a:schemeClr val="bg1">
            <a:lumMod val="90000"/>
          </a:schemeClr>
        </a:solidFill>
      </c:spPr>
    </c:floor>
    <c:sideWall>
      <c:spPr>
        <a:solidFill>
          <a:schemeClr val="tx2">
            <a:lumMod val="10000"/>
            <a:lumOff val="90000"/>
          </a:schemeClr>
        </a:solidFill>
        <a:ln>
          <a:solidFill>
            <a:schemeClr val="bg1"/>
          </a:solidFill>
        </a:ln>
      </c:spPr>
    </c:sideWall>
    <c:backWall>
      <c:spPr>
        <a:solidFill>
          <a:schemeClr val="bg1"/>
        </a:solidFill>
        <a:ln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4.885048660952783E-2"/>
          <c:y val="7.4335801308418534E-2"/>
          <c:w val="0.95114951339049969"/>
          <c:h val="0.78550142985858162"/>
        </c:manualLayout>
      </c:layout>
      <c:bar3DChart>
        <c:barDir val="col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convex"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2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3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4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Lbls>
            <c:dLbl>
              <c:idx val="0"/>
              <c:layout>
                <c:manualLayout>
                  <c:x val="1.9713067116610462E-2"/>
                  <c:y val="-0.29868027059997887"/>
                </c:manualLayout>
              </c:layout>
              <c:showVal val="1"/>
            </c:dLbl>
            <c:dLbl>
              <c:idx val="1"/>
              <c:layout>
                <c:manualLayout>
                  <c:x val="1.55236220472441E-2"/>
                  <c:y val="-0.2976455583897083"/>
                </c:manualLayout>
              </c:layout>
              <c:showVal val="1"/>
            </c:dLbl>
            <c:dLbl>
              <c:idx val="2"/>
              <c:layout>
                <c:manualLayout>
                  <c:x val="1.3418728908886389E-2"/>
                  <c:y val="-0.22493198033344441"/>
                </c:manualLayout>
              </c:layout>
              <c:showVal val="1"/>
            </c:dLbl>
            <c:dLbl>
              <c:idx val="3"/>
              <c:layout>
                <c:manualLayout>
                  <c:x val="1.6034026996625421E-2"/>
                  <c:y val="-9.6766108461794564E-2"/>
                </c:manualLayout>
              </c:layout>
              <c:showVal val="1"/>
            </c:dLbl>
            <c:dLbl>
              <c:idx val="4"/>
              <c:layout>
                <c:manualLayout>
                  <c:x val="1.4448443944506936E-2"/>
                  <c:y val="-9.8207932341791745E-2"/>
                </c:manualLayout>
              </c:layout>
              <c:showVal val="1"/>
            </c:dLbl>
            <c:dLbl>
              <c:idx val="5"/>
              <c:layout>
                <c:manualLayout>
                  <c:x val="1.0714285714285721E-2"/>
                  <c:y val="-0.13849765258215999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32.829888712241548</c:v>
                </c:pt>
                <c:pt idx="1">
                  <c:v>31.081081081081081</c:v>
                </c:pt>
                <c:pt idx="2">
                  <c:v>20.667726550079486</c:v>
                </c:pt>
                <c:pt idx="3">
                  <c:v>1.9077901430842608</c:v>
                </c:pt>
                <c:pt idx="4">
                  <c:v>4.6899841017488075</c:v>
                </c:pt>
                <c:pt idx="5">
                  <c:v>8.8235294117647065</c:v>
                </c:pt>
              </c:numCache>
            </c:numRef>
          </c:val>
        </c:ser>
        <c:gapWidth val="80"/>
        <c:shape val="cylinder"/>
        <c:axId val="159711616"/>
        <c:axId val="159713152"/>
        <c:axId val="0"/>
      </c:bar3DChart>
      <c:catAx>
        <c:axId val="159711616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9713152"/>
        <c:crosses val="autoZero"/>
        <c:auto val="1"/>
        <c:lblAlgn val="ctr"/>
        <c:lblOffset val="100"/>
      </c:catAx>
      <c:valAx>
        <c:axId val="159713152"/>
        <c:scaling>
          <c:orientation val="minMax"/>
          <c:min val="0"/>
        </c:scaling>
        <c:axPos val="l"/>
        <c:numFmt formatCode="0" sourceLinked="0"/>
        <c:tickLblPos val="nextTo"/>
        <c:txPr>
          <a:bodyPr/>
          <a:lstStyle/>
          <a:p>
            <a:pPr>
              <a:defRPr lang="el-GR" sz="1000">
                <a:solidFill>
                  <a:schemeClr val="tx1">
                    <a:lumMod val="95000"/>
                    <a:lumOff val="5000"/>
                  </a:schemeClr>
                </a:solidFill>
              </a:defRPr>
            </a:pPr>
            <a:endParaRPr lang="el-GR"/>
          </a:p>
        </c:txPr>
        <c:crossAx val="159711616"/>
        <c:crosses val="autoZero"/>
        <c:crossBetween val="between"/>
        <c:majorUnit val="10"/>
      </c:valAx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Y val="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solidFill>
            <a:schemeClr val="bg1"/>
          </a:solidFill>
        </a:ln>
      </c:spPr>
    </c:sideWall>
    <c:backWall>
      <c:spPr>
        <a:noFill/>
        <a:ln w="25400"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0.34600109361329839"/>
          <c:y val="6.3487937295509334E-2"/>
          <c:w val="0.56519892825896767"/>
          <c:h val="0.89273039813685251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786F54"/>
            </a:solidFill>
            <a:effectLst/>
            <a:scene3d>
              <a:camera prst="orthographicFront"/>
              <a:lightRig rig="threePt" dir="t"/>
            </a:scene3d>
            <a:sp3d prstMaterial="dkEdge">
              <a:bevelT/>
              <a:bevelB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3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4"/>
            <c:spPr>
              <a:solidFill>
                <a:srgbClr val="006699"/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/>
              <a:scene3d>
                <a:camera prst="orthographicFront"/>
                <a:lightRig rig="threePt" dir="t"/>
              </a:scene3d>
              <a:sp3d prstMaterial="dkEdge">
                <a:bevelT/>
                <a:bevelB/>
              </a:sp3d>
            </c:spPr>
          </c:dPt>
          <c:dLbls>
            <c:dLbl>
              <c:idx val="0"/>
              <c:layout>
                <c:manualLayout>
                  <c:x val="0.24681835083114681"/>
                  <c:y val="2.3830582820982993E-2"/>
                </c:manualLayout>
              </c:layout>
              <c:showVal val="1"/>
            </c:dLbl>
            <c:dLbl>
              <c:idx val="1"/>
              <c:layout>
                <c:manualLayout>
                  <c:x val="0.19682819335083121"/>
                  <c:y val="2.4834070398734406E-2"/>
                </c:manualLayout>
              </c:layout>
              <c:showVal val="1"/>
            </c:dLbl>
            <c:dLbl>
              <c:idx val="2"/>
              <c:layout>
                <c:manualLayout>
                  <c:x val="0.26876279527559088"/>
                  <c:y val="9.8806313594362784E-3"/>
                </c:manualLayout>
              </c:layout>
              <c:showVal val="1"/>
            </c:dLbl>
            <c:dLbl>
              <c:idx val="3"/>
              <c:layout>
                <c:manualLayout>
                  <c:x val="0.12039402887139122"/>
                  <c:y val="2.0299140689605678E-2"/>
                </c:manualLayout>
              </c:layout>
              <c:showVal val="1"/>
            </c:dLbl>
            <c:dLbl>
              <c:idx val="4"/>
              <c:layout>
                <c:manualLayout>
                  <c:x val="7.9436679790026513E-2"/>
                  <c:y val="1.7827454787329673E-2"/>
                </c:manualLayout>
              </c:layout>
              <c:showVal val="1"/>
            </c:dLbl>
            <c:dLbl>
              <c:idx val="5"/>
              <c:layout>
                <c:manualLayout>
                  <c:x val="0.19912926509186354"/>
                  <c:y val="1.5495811311257367E-2"/>
                </c:manualLayout>
              </c:layout>
              <c:showVal val="1"/>
            </c:dLbl>
            <c:dLbl>
              <c:idx val="6"/>
              <c:layout>
                <c:manualLayout>
                  <c:x val="0.12262412510936142"/>
                  <c:y val="5.6207528853414014E-3"/>
                </c:manualLayout>
              </c:layout>
              <c:showVal val="1"/>
            </c:dLbl>
            <c:dLbl>
              <c:idx val="7"/>
              <c:layout>
                <c:manualLayout>
                  <c:x val="0.12282852143482066"/>
                  <c:y val="1.3657642109804715E-2"/>
                </c:manualLayout>
              </c:layout>
              <c:showVal val="1"/>
            </c:dLbl>
            <c:dLbl>
              <c:idx val="8"/>
              <c:layout>
                <c:manualLayout>
                  <c:x val="3.8219269466316812E-2"/>
                  <c:y val="2.9547333980512883E-3"/>
                </c:manualLayout>
              </c:layout>
              <c:showVal val="1"/>
            </c:dLbl>
            <c:dLbl>
              <c:idx val="9"/>
              <c:layout>
                <c:manualLayout>
                  <c:x val="3.2588473315835517E-2"/>
                  <c:y val="1.014992988890088E-3"/>
                </c:manualLayout>
              </c:layout>
              <c:showVal val="1"/>
            </c:dLbl>
            <c:dLbl>
              <c:idx val="10"/>
              <c:layout>
                <c:manualLayout>
                  <c:x val="2.6187875709085519E-2"/>
                  <c:y val="-2.3691640817626071E-3"/>
                </c:manualLayout>
              </c:layout>
              <c:showVal val="1"/>
            </c:dLbl>
            <c:dLbl>
              <c:idx val="11"/>
              <c:layout>
                <c:manualLayout>
                  <c:x val="2.5048471763610202E-2"/>
                  <c:y val="1.2286844826214904E-2"/>
                </c:manualLayout>
              </c:layout>
              <c:showVal val="1"/>
            </c:dLbl>
            <c:dLbl>
              <c:idx val="12"/>
              <c:layout>
                <c:manualLayout>
                  <c:x val="2.596488442976887E-2"/>
                  <c:y val="1.0342002704207523E-2"/>
                </c:manualLayout>
              </c:layout>
              <c:showVal val="1"/>
            </c:dLbl>
            <c:dLbl>
              <c:idx val="13"/>
              <c:layout>
                <c:manualLayout>
                  <c:x val="2.1867327067987656E-2"/>
                  <c:y val="7.3518651077707524E-3"/>
                </c:manualLayout>
              </c:layout>
              <c:showVal val="1"/>
            </c:dLbl>
            <c:dLbl>
              <c:idx val="14"/>
              <c:layout>
                <c:manualLayout>
                  <c:x val="9.8433070866141739E-2"/>
                  <c:y val="7.8127134793082378E-3"/>
                </c:manualLayout>
              </c:layout>
              <c:showVal val="1"/>
            </c:dLbl>
            <c:dLbl>
              <c:idx val="15"/>
              <c:layout>
                <c:manualLayout>
                  <c:x val="0.12083333333333333"/>
                  <c:y val="2.28310502283108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Πολύ αρνητικά</c:v>
                </c:pt>
                <c:pt idx="1">
                  <c:v>Αρνητικά</c:v>
                </c:pt>
                <c:pt idx="2">
                  <c:v>Ούτε αρνητικά ούτε θετικά</c:v>
                </c:pt>
                <c:pt idx="3">
                  <c:v>Θετικά</c:v>
                </c:pt>
                <c:pt idx="4">
                  <c:v>Πολύ θετικά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23.608903020667725</c:v>
                </c:pt>
                <c:pt idx="1">
                  <c:v>17.806041335453099</c:v>
                </c:pt>
                <c:pt idx="2">
                  <c:v>25.91414944356114</c:v>
                </c:pt>
                <c:pt idx="3">
                  <c:v>9.6979332273450005</c:v>
                </c:pt>
                <c:pt idx="4">
                  <c:v>4.6104928457869532</c:v>
                </c:pt>
                <c:pt idx="5">
                  <c:v>18.362480127186011</c:v>
                </c:pt>
              </c:numCache>
            </c:numRef>
          </c:val>
        </c:ser>
        <c:gapWidth val="30"/>
        <c:shape val="cylinder"/>
        <c:axId val="159773056"/>
        <c:axId val="159774592"/>
        <c:axId val="0"/>
      </c:bar3DChart>
      <c:catAx>
        <c:axId val="15977305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9774592"/>
        <c:crosses val="autoZero"/>
        <c:auto val="1"/>
        <c:lblAlgn val="ctr"/>
        <c:lblOffset val="100"/>
      </c:catAx>
      <c:valAx>
        <c:axId val="159774592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59773056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10"/>
      <c:perspective val="20"/>
    </c:view3D>
    <c:floor>
      <c:spPr>
        <a:solidFill>
          <a:schemeClr val="bg1">
            <a:lumMod val="90000"/>
          </a:schemeClr>
        </a:solidFill>
      </c:spPr>
    </c:floor>
    <c:sideWall>
      <c:spPr>
        <a:solidFill>
          <a:schemeClr val="tx2">
            <a:lumMod val="10000"/>
            <a:lumOff val="90000"/>
          </a:schemeClr>
        </a:solidFill>
        <a:ln>
          <a:solidFill>
            <a:schemeClr val="bg1"/>
          </a:solidFill>
        </a:ln>
      </c:spPr>
    </c:sideWall>
    <c:backWall>
      <c:spPr>
        <a:solidFill>
          <a:schemeClr val="bg1"/>
        </a:solidFill>
        <a:ln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4.885048660952783E-2"/>
          <c:y val="7.4335801308418534E-2"/>
          <c:w val="0.95114951339050013"/>
          <c:h val="0.78550142985858162"/>
        </c:manualLayout>
      </c:layout>
      <c:bar3DChart>
        <c:barDir val="col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convex"/>
            </a:sp3d>
          </c:spPr>
          <c:dPt>
            <c:idx val="0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1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2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3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4"/>
            <c:spPr>
              <a:solidFill>
                <a:srgbClr val="00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5"/>
            <c:spPr>
              <a:solidFill>
                <a:schemeClr val="bg1">
                  <a:lumMod val="9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Lbls>
            <c:dLbl>
              <c:idx val="0"/>
              <c:layout>
                <c:manualLayout>
                  <c:x val="1.8522590926134241E-2"/>
                  <c:y val="-0.33299405589007347"/>
                </c:manualLayout>
              </c:layout>
              <c:showVal val="1"/>
            </c:dLbl>
            <c:dLbl>
              <c:idx val="1"/>
              <c:layout>
                <c:manualLayout>
                  <c:x val="1.3142669666291761E-2"/>
                  <c:y val="-0.19960629921259848"/>
                </c:manualLayout>
              </c:layout>
              <c:showVal val="1"/>
            </c:dLbl>
            <c:dLbl>
              <c:idx val="2"/>
              <c:layout>
                <c:manualLayout>
                  <c:x val="1.3418728908886389E-2"/>
                  <c:y val="-0.13914775358962514"/>
                </c:manualLayout>
              </c:layout>
              <c:showVal val="1"/>
            </c:dLbl>
            <c:dLbl>
              <c:idx val="3"/>
              <c:layout>
                <c:manualLayout>
                  <c:x val="1.6034026996625421E-2"/>
                  <c:y val="-9.6766108461794564E-2"/>
                </c:manualLayout>
              </c:layout>
              <c:showVal val="1"/>
            </c:dLbl>
            <c:dLbl>
              <c:idx val="4"/>
              <c:layout>
                <c:manualLayout>
                  <c:x val="1.4448443944506936E-2"/>
                  <c:y val="-9.8207932341791745E-2"/>
                </c:manualLayout>
              </c:layout>
              <c:showVal val="1"/>
            </c:dLbl>
            <c:dLbl>
              <c:idx val="5"/>
              <c:layout>
                <c:manualLayout>
                  <c:x val="9.5238095238095247E-3"/>
                  <c:y val="-0.30761521537749065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32.114467408585014</c:v>
                </c:pt>
                <c:pt idx="1">
                  <c:v>17.249602543720133</c:v>
                </c:pt>
                <c:pt idx="2">
                  <c:v>10.572337042925289</c:v>
                </c:pt>
                <c:pt idx="3">
                  <c:v>2.1462639109697927</c:v>
                </c:pt>
                <c:pt idx="4">
                  <c:v>5.1669316375198662</c:v>
                </c:pt>
                <c:pt idx="5">
                  <c:v>32.750397456279806</c:v>
                </c:pt>
              </c:numCache>
            </c:numRef>
          </c:val>
        </c:ser>
        <c:gapWidth val="80"/>
        <c:shape val="cylinder"/>
        <c:axId val="159842688"/>
        <c:axId val="159844224"/>
        <c:axId val="0"/>
      </c:bar3DChart>
      <c:catAx>
        <c:axId val="159842688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59844224"/>
        <c:crosses val="autoZero"/>
        <c:auto val="1"/>
        <c:lblAlgn val="ctr"/>
        <c:lblOffset val="100"/>
      </c:catAx>
      <c:valAx>
        <c:axId val="159844224"/>
        <c:scaling>
          <c:orientation val="minMax"/>
          <c:min val="0"/>
        </c:scaling>
        <c:axPos val="l"/>
        <c:numFmt formatCode="0" sourceLinked="0"/>
        <c:tickLblPos val="nextTo"/>
        <c:txPr>
          <a:bodyPr/>
          <a:lstStyle/>
          <a:p>
            <a:pPr>
              <a:defRPr lang="el-GR" sz="1000">
                <a:solidFill>
                  <a:schemeClr val="tx1">
                    <a:lumMod val="95000"/>
                    <a:lumOff val="5000"/>
                  </a:schemeClr>
                </a:solidFill>
              </a:defRPr>
            </a:pPr>
            <a:endParaRPr lang="el-GR"/>
          </a:p>
        </c:txPr>
        <c:crossAx val="159842688"/>
        <c:crosses val="autoZero"/>
        <c:crossBetween val="between"/>
        <c:majorUnit val="10"/>
      </c:valAx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plotArea>
      <c:layout>
        <c:manualLayout>
          <c:layoutTarget val="inner"/>
          <c:xMode val="edge"/>
          <c:yMode val="edge"/>
          <c:x val="0.61277655543918286"/>
          <c:y val="9.8025555380470891E-2"/>
          <c:w val="0.36542854228164567"/>
          <c:h val="0.84632403682173163"/>
        </c:manualLayout>
      </c:layout>
      <c:barChart>
        <c:barDir val="bar"/>
        <c:grouping val="percent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Καθόλου &amp; Λίγο σημαντικό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3888888888889585E-3"/>
                  <c:y val="1.0094891984655763E-6"/>
                </c:manualLayout>
              </c:layout>
              <c:showVal val="1"/>
            </c:dLbl>
            <c:dLbl>
              <c:idx val="5"/>
              <c:layout>
                <c:manualLayout>
                  <c:x val="-6.088256127853779E-3"/>
                  <c:y val="2.4176412425990692E-3"/>
                </c:manualLayout>
              </c:layout>
              <c:showVal val="1"/>
            </c:dLbl>
            <c:dLbl>
              <c:idx val="7"/>
              <c:layout>
                <c:manualLayout>
                  <c:x val="-8.5235585789952915E-3"/>
                  <c:y val="-8.8645821517872261E-17"/>
                </c:manualLayout>
              </c:layout>
              <c:showVal val="1"/>
            </c:dLbl>
            <c:spPr>
              <a:solidFill>
                <a:schemeClr val="tx1">
                  <a:lumMod val="85000"/>
                  <a:lumOff val="1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Φύλλο1!$A$2:$A$12</c:f>
              <c:strCache>
                <c:ptCount val="11"/>
                <c:pt idx="0">
                  <c:v>Μείωση του χρόνου αναμονής για πρόσβαση σε υπηρεσίες υγείας</c:v>
                </c:pt>
                <c:pt idx="1">
                  <c:v>Ενίσχυση της πρόληψης και του προσυμπτωματικού ελέγχου</c:v>
                </c:pt>
                <c:pt idx="2">
                  <c:v>Εξασφάλιση προσιτών τιμών στη συμμετοχή στο κόστος για νοσοκομειακή περίθαλψη</c:v>
                </c:pt>
                <c:pt idx="3">
                  <c:v>Εξασφάλιση προσιτών τιμών στη συμμετοχή στο κόστος για φάρμακα</c:v>
                </c:pt>
                <c:pt idx="4">
                  <c:v>Εξασφάλιση προσιτών τιμών στη συμμετοχή στο κόστος για εξετάσεις</c:v>
                </c:pt>
                <c:pt idx="5">
                  <c:v>Εξασφάλιση προσιτών τιμών στη συμμετοχή στο κόστος για υγειονομικό υλικό και αναλώσιμα</c:v>
                </c:pt>
                <c:pt idx="6">
                  <c:v>Ενίσχυση και υποστήριξη του δικτύου A'βάθμιας φροντίδας υγείας</c:v>
                </c:pt>
                <c:pt idx="7">
                  <c:v>Ευχερής πρόσβαση σε καινοτόμα ιατροτεχνολογικά προϊόντα και υπηρεσίες</c:v>
                </c:pt>
                <c:pt idx="8">
                  <c:v>Ευχερής πρόσβαση σε καινοτόμα φάρμακα</c:v>
                </c:pt>
                <c:pt idx="9">
                  <c:v>Εναλλακτικά σχήματα περίθαλψης για μείωση του χρόνου ασθενών και επαγγελματιών υγείας</c:v>
                </c:pt>
                <c:pt idx="10">
                  <c:v>Ανασυγκρότηση του νοσοκομειακού τομέα (συγχωνεύσεις)</c:v>
                </c:pt>
              </c:strCache>
            </c:strRef>
          </c:cat>
          <c:val>
            <c:numRef>
              <c:f>Φύλλο1!$B$2:$B$12</c:f>
              <c:numCache>
                <c:formatCode>0.0</c:formatCode>
                <c:ptCount val="11"/>
                <c:pt idx="0">
                  <c:v>2.1</c:v>
                </c:pt>
                <c:pt idx="1">
                  <c:v>2.6232114467408612</c:v>
                </c:pt>
                <c:pt idx="2">
                  <c:v>1.9077901430842608</c:v>
                </c:pt>
                <c:pt idx="3">
                  <c:v>2.3052464228934761</c:v>
                </c:pt>
                <c:pt idx="4">
                  <c:v>2.2999999999999998</c:v>
                </c:pt>
                <c:pt idx="5">
                  <c:v>3.8155802861685197</c:v>
                </c:pt>
                <c:pt idx="6">
                  <c:v>1.51033386327504</c:v>
                </c:pt>
                <c:pt idx="7">
                  <c:v>5</c:v>
                </c:pt>
                <c:pt idx="8">
                  <c:v>5.1669316375198635</c:v>
                </c:pt>
                <c:pt idx="9">
                  <c:v>8.7000000000000011</c:v>
                </c:pt>
                <c:pt idx="10">
                  <c:v>31.6</c:v>
                </c:pt>
              </c:numCache>
            </c:numRef>
          </c:val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Αρκετά σημαντικό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3241909139057338E-2"/>
                  <c:y val="1.9891286097572961E-2"/>
                </c:manualLayout>
              </c:layout>
              <c:spPr>
                <a:solidFill>
                  <a:schemeClr val="tx1">
                    <a:lumMod val="65000"/>
                    <a:lumOff val="3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1"/>
              <c:layout>
                <c:manualLayout>
                  <c:x val="1.0825590541668907E-2"/>
                  <c:y val="1.197855571254363E-2"/>
                </c:manualLayout>
              </c:layout>
              <c:spPr>
                <a:solidFill>
                  <a:schemeClr val="tx1">
                    <a:lumMod val="65000"/>
                    <a:lumOff val="3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2"/>
              <c:layout>
                <c:manualLayout>
                  <c:x val="1.7047117157990534E-2"/>
                  <c:y val="1.4505847455594398E-2"/>
                </c:manualLayout>
              </c:layout>
              <c:spPr>
                <a:solidFill>
                  <a:schemeClr val="tx1">
                    <a:lumMod val="65000"/>
                    <a:lumOff val="3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3"/>
              <c:layout>
                <c:manualLayout>
                  <c:x val="1.2176512255707615E-2"/>
                  <c:y val="7.2529237277971703E-3"/>
                </c:manualLayout>
              </c:layout>
              <c:spPr>
                <a:solidFill>
                  <a:schemeClr val="tx1">
                    <a:lumMod val="65000"/>
                    <a:lumOff val="3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4"/>
              <c:layout>
                <c:manualLayout>
                  <c:x val="4.8706049022830189E-3"/>
                  <c:y val="1.2088206212995337E-2"/>
                </c:manualLayout>
              </c:layout>
              <c:spPr>
                <a:solidFill>
                  <a:schemeClr val="tx1">
                    <a:lumMod val="65000"/>
                    <a:lumOff val="35000"/>
                  </a:schemeClr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spPr>
              <a:noFill/>
            </c:spPr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Φύλλο1!$A$2:$A$12</c:f>
              <c:strCache>
                <c:ptCount val="11"/>
                <c:pt idx="0">
                  <c:v>Μείωση του χρόνου αναμονής για πρόσβαση σε υπηρεσίες υγείας</c:v>
                </c:pt>
                <c:pt idx="1">
                  <c:v>Ενίσχυση της πρόληψης και του προσυμπτωματικού ελέγχου</c:v>
                </c:pt>
                <c:pt idx="2">
                  <c:v>Εξασφάλιση προσιτών τιμών στη συμμετοχή στο κόστος για νοσοκομειακή περίθαλψη</c:v>
                </c:pt>
                <c:pt idx="3">
                  <c:v>Εξασφάλιση προσιτών τιμών στη συμμετοχή στο κόστος για φάρμακα</c:v>
                </c:pt>
                <c:pt idx="4">
                  <c:v>Εξασφάλιση προσιτών τιμών στη συμμετοχή στο κόστος για εξετάσεις</c:v>
                </c:pt>
                <c:pt idx="5">
                  <c:v>Εξασφάλιση προσιτών τιμών στη συμμετοχή στο κόστος για υγειονομικό υλικό και αναλώσιμα</c:v>
                </c:pt>
                <c:pt idx="6">
                  <c:v>Ενίσχυση και υποστήριξη του δικτύου A'βάθμιας φροντίδας υγείας</c:v>
                </c:pt>
                <c:pt idx="7">
                  <c:v>Ευχερής πρόσβαση σε καινοτόμα ιατροτεχνολογικά προϊόντα και υπηρεσίες</c:v>
                </c:pt>
                <c:pt idx="8">
                  <c:v>Ευχερής πρόσβαση σε καινοτόμα φάρμακα</c:v>
                </c:pt>
                <c:pt idx="9">
                  <c:v>Εναλλακτικά σχήματα περίθαλψης για μείωση του χρόνου ασθενών και επαγγελματιών υγείας</c:v>
                </c:pt>
                <c:pt idx="10">
                  <c:v>Ανασυγκρότηση του νοσοκομειακού τομέα (συγχωνεύσεις)</c:v>
                </c:pt>
              </c:strCache>
            </c:strRef>
          </c:cat>
          <c:val>
            <c:numRef>
              <c:f>Φύλλο1!$C$2:$C$12</c:f>
              <c:numCache>
                <c:formatCode>0.0</c:formatCode>
                <c:ptCount val="11"/>
                <c:pt idx="0">
                  <c:v>5.6</c:v>
                </c:pt>
                <c:pt idx="1">
                  <c:v>6.0413354531001593</c:v>
                </c:pt>
                <c:pt idx="2">
                  <c:v>8.1081081081080999</c:v>
                </c:pt>
                <c:pt idx="3">
                  <c:v>8.9825119236884028</c:v>
                </c:pt>
                <c:pt idx="4">
                  <c:v>9.1</c:v>
                </c:pt>
                <c:pt idx="5">
                  <c:v>10.9697933227345</c:v>
                </c:pt>
                <c:pt idx="6">
                  <c:v>14.705882352941176</c:v>
                </c:pt>
                <c:pt idx="7">
                  <c:v>11.8</c:v>
                </c:pt>
                <c:pt idx="8">
                  <c:v>15.818759936407018</c:v>
                </c:pt>
                <c:pt idx="9">
                  <c:v>12</c:v>
                </c:pt>
                <c:pt idx="10">
                  <c:v>26.9</c:v>
                </c:pt>
              </c:numCache>
            </c:numRef>
          </c:val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Πολύ &amp; Πάρα πολύ σημαντικό</c:v>
                </c:pt>
              </c:strCache>
            </c:strRef>
          </c:tx>
          <c:spPr>
            <a:solidFill>
              <a:srgbClr val="013D5B"/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5037593984962405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-9.5030884297357568E-4"/>
                  <c:y val="2.3811398575178471E-3"/>
                </c:manualLayout>
              </c:layout>
              <c:showVal val="1"/>
            </c:dLbl>
            <c:dLbl>
              <c:idx val="4"/>
              <c:layout>
                <c:manualLayout>
                  <c:x val="-5.4197501628086607E-3"/>
                  <c:y val="2.5913010873641023E-3"/>
                </c:manualLayout>
              </c:layout>
              <c:showVal val="1"/>
            </c:dLbl>
            <c:dLbl>
              <c:idx val="5"/>
              <c:layout>
                <c:manualLayout>
                  <c:x val="-5.9941191561581116E-3"/>
                  <c:y val="2.7315335583052527E-3"/>
                </c:manualLayout>
              </c:layout>
              <c:showVal val="1"/>
            </c:dLbl>
            <c:spPr>
              <a:noFill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400" b="1">
                    <a:solidFill>
                      <a:srgbClr val="BFD3E3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Φύλλο1!$A$2:$A$12</c:f>
              <c:strCache>
                <c:ptCount val="11"/>
                <c:pt idx="0">
                  <c:v>Μείωση του χρόνου αναμονής για πρόσβαση σε υπηρεσίες υγείας</c:v>
                </c:pt>
                <c:pt idx="1">
                  <c:v>Ενίσχυση της πρόληψης και του προσυμπτωματικού ελέγχου</c:v>
                </c:pt>
                <c:pt idx="2">
                  <c:v>Εξασφάλιση προσιτών τιμών στη συμμετοχή στο κόστος για νοσοκομειακή περίθαλψη</c:v>
                </c:pt>
                <c:pt idx="3">
                  <c:v>Εξασφάλιση προσιτών τιμών στη συμμετοχή στο κόστος για φάρμακα</c:v>
                </c:pt>
                <c:pt idx="4">
                  <c:v>Εξασφάλιση προσιτών τιμών στη συμμετοχή στο κόστος για εξετάσεις</c:v>
                </c:pt>
                <c:pt idx="5">
                  <c:v>Εξασφάλιση προσιτών τιμών στη συμμετοχή στο κόστος για υγειονομικό υλικό και αναλώσιμα</c:v>
                </c:pt>
                <c:pt idx="6">
                  <c:v>Ενίσχυση και υποστήριξη του δικτύου A'βάθμιας φροντίδας υγείας</c:v>
                </c:pt>
                <c:pt idx="7">
                  <c:v>Ευχερής πρόσβαση σε καινοτόμα ιατροτεχνολογικά προϊόντα και υπηρεσίες</c:v>
                </c:pt>
                <c:pt idx="8">
                  <c:v>Ευχερής πρόσβαση σε καινοτόμα φάρμακα</c:v>
                </c:pt>
                <c:pt idx="9">
                  <c:v>Εναλλακτικά σχήματα περίθαλψης για μείωση του χρόνου ασθενών και επαγγελματιών υγείας</c:v>
                </c:pt>
                <c:pt idx="10">
                  <c:v>Ανασυγκρότηση του νοσοκομειακού τομέα (συγχωνεύσεις)</c:v>
                </c:pt>
              </c:strCache>
            </c:strRef>
          </c:cat>
          <c:val>
            <c:numRef>
              <c:f>Φύλλο1!$D$2:$D$12</c:f>
              <c:numCache>
                <c:formatCode>0.0</c:formatCode>
                <c:ptCount val="11"/>
                <c:pt idx="0">
                  <c:v>90.9</c:v>
                </c:pt>
                <c:pt idx="1">
                  <c:v>88.871224165341957</c:v>
                </c:pt>
                <c:pt idx="2">
                  <c:v>88.553259141494408</c:v>
                </c:pt>
                <c:pt idx="3">
                  <c:v>87.440381558028619</c:v>
                </c:pt>
                <c:pt idx="4">
                  <c:v>87.3</c:v>
                </c:pt>
                <c:pt idx="5">
                  <c:v>83.227344992050789</c:v>
                </c:pt>
                <c:pt idx="6">
                  <c:v>81.796502384737693</c:v>
                </c:pt>
                <c:pt idx="7">
                  <c:v>81.400000000000006</c:v>
                </c:pt>
                <c:pt idx="8">
                  <c:v>75.834658187599359</c:v>
                </c:pt>
                <c:pt idx="9">
                  <c:v>72.7</c:v>
                </c:pt>
                <c:pt idx="10">
                  <c:v>35.1</c:v>
                </c:pt>
              </c:numCache>
            </c:numRef>
          </c:val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E7EFF5"/>
            </a:solidFill>
            <a:scene3d>
              <a:camera prst="orthographicFront"/>
              <a:lightRig rig="threePt" dir="t"/>
            </a:scene3d>
            <a:sp3d>
              <a:bevelT w="146050" h="63500" prst="relaxedInset"/>
            </a:sp3d>
          </c:spPr>
          <c:dLbls>
            <c:spPr>
              <a:solidFill>
                <a:srgbClr val="E7EFF5"/>
              </a:solidFill>
              <a:scene3d>
                <a:camera prst="orthographicFront"/>
                <a:lightRig rig="threePt" dir="t"/>
              </a:scene3d>
              <a:sp3d>
                <a:bevelT w="114300" h="63500" prst="relaxedInset"/>
              </a:sp3d>
            </c:spPr>
            <c:txPr>
              <a:bodyPr/>
              <a:lstStyle/>
              <a:p>
                <a:pPr>
                  <a:defRPr sz="14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Φύλλο1!$A$2:$A$12</c:f>
              <c:strCache>
                <c:ptCount val="11"/>
                <c:pt idx="0">
                  <c:v>Μείωση του χρόνου αναμονής για πρόσβαση σε υπηρεσίες υγείας</c:v>
                </c:pt>
                <c:pt idx="1">
                  <c:v>Ενίσχυση της πρόληψης και του προσυμπτωματικού ελέγχου</c:v>
                </c:pt>
                <c:pt idx="2">
                  <c:v>Εξασφάλιση προσιτών τιμών στη συμμετοχή στο κόστος για νοσοκομειακή περίθαλψη</c:v>
                </c:pt>
                <c:pt idx="3">
                  <c:v>Εξασφάλιση προσιτών τιμών στη συμμετοχή στο κόστος για φάρμακα</c:v>
                </c:pt>
                <c:pt idx="4">
                  <c:v>Εξασφάλιση προσιτών τιμών στη συμμετοχή στο κόστος για εξετάσεις</c:v>
                </c:pt>
                <c:pt idx="5">
                  <c:v>Εξασφάλιση προσιτών τιμών στη συμμετοχή στο κόστος για υγειονομικό υλικό και αναλώσιμα</c:v>
                </c:pt>
                <c:pt idx="6">
                  <c:v>Ενίσχυση και υποστήριξη του δικτύου A'βάθμιας φροντίδας υγείας</c:v>
                </c:pt>
                <c:pt idx="7">
                  <c:v>Ευχερής πρόσβαση σε καινοτόμα ιατροτεχνολογικά προϊόντα και υπηρεσίες</c:v>
                </c:pt>
                <c:pt idx="8">
                  <c:v>Ευχερής πρόσβαση σε καινοτόμα φάρμακα</c:v>
                </c:pt>
                <c:pt idx="9">
                  <c:v>Εναλλακτικά σχήματα περίθαλψης για μείωση του χρόνου ασθενών και επαγγελματιών υγείας</c:v>
                </c:pt>
                <c:pt idx="10">
                  <c:v>Ανασυγκρότηση του νοσοκομειακού τομέα (συγχωνεύσεις)</c:v>
                </c:pt>
              </c:strCache>
            </c:strRef>
          </c:cat>
          <c:val>
            <c:numRef>
              <c:f>Φύλλο1!$E$2:$E$12</c:f>
              <c:numCache>
                <c:formatCode>0.0</c:formatCode>
                <c:ptCount val="11"/>
                <c:pt idx="0">
                  <c:v>1.4</c:v>
                </c:pt>
                <c:pt idx="1">
                  <c:v>2.4642289348171658</c:v>
                </c:pt>
                <c:pt idx="2">
                  <c:v>1.430842607313193</c:v>
                </c:pt>
                <c:pt idx="3">
                  <c:v>1.2718600953895043</c:v>
                </c:pt>
                <c:pt idx="4">
                  <c:v>1.3</c:v>
                </c:pt>
                <c:pt idx="5">
                  <c:v>1.9872813990461049</c:v>
                </c:pt>
                <c:pt idx="6">
                  <c:v>1.9872813990461049</c:v>
                </c:pt>
                <c:pt idx="7">
                  <c:v>1.8</c:v>
                </c:pt>
                <c:pt idx="8">
                  <c:v>3.1796502384737635</c:v>
                </c:pt>
                <c:pt idx="9">
                  <c:v>6.6</c:v>
                </c:pt>
                <c:pt idx="10">
                  <c:v>6.4</c:v>
                </c:pt>
              </c:numCache>
            </c:numRef>
          </c:val>
        </c:ser>
        <c:gapWidth val="28"/>
        <c:overlap val="100"/>
        <c:axId val="160021888"/>
        <c:axId val="160031872"/>
      </c:barChart>
      <c:catAx>
        <c:axId val="160021888"/>
        <c:scaling>
          <c:orientation val="maxMin"/>
        </c:scaling>
        <c:axPos val="l"/>
        <c:tickLblPos val="nextTo"/>
        <c:txPr>
          <a:bodyPr/>
          <a:lstStyle/>
          <a:p>
            <a:pPr>
              <a:defRPr sz="1300" b="1">
                <a:solidFill>
                  <a:srgbClr val="00141E"/>
                </a:solidFill>
              </a:defRPr>
            </a:pPr>
            <a:endParaRPr lang="el-GR"/>
          </a:p>
        </c:txPr>
        <c:crossAx val="160031872"/>
        <c:crosses val="autoZero"/>
        <c:auto val="1"/>
        <c:lblAlgn val="ctr"/>
        <c:lblOffset val="100"/>
      </c:catAx>
      <c:valAx>
        <c:axId val="160031872"/>
        <c:scaling>
          <c:orientation val="minMax"/>
        </c:scaling>
        <c:delete val="1"/>
        <c:axPos val="t"/>
        <c:numFmt formatCode="0%" sourceLinked="1"/>
        <c:tickLblPos val="none"/>
        <c:crossAx val="160021888"/>
        <c:crosses val="autoZero"/>
        <c:crossBetween val="between"/>
      </c:valAx>
      <c:spPr>
        <a:noFill/>
        <a:ln w="25400">
          <a:noFill/>
        </a:ln>
        <a:scene3d>
          <a:camera prst="orthographicFront"/>
          <a:lightRig rig="threePt" dir="t"/>
        </a:scene3d>
        <a:sp3d>
          <a:bevelT w="254000"/>
        </a:sp3d>
      </c:spPr>
    </c:plotArea>
    <c:legend>
      <c:legendPos val="r"/>
      <c:layout>
        <c:manualLayout>
          <c:xMode val="edge"/>
          <c:yMode val="edge"/>
          <c:x val="0.36326144434151614"/>
          <c:y val="1.3798234805701188E-2"/>
          <c:w val="0.63485458159641805"/>
          <c:h val="7.4163334319426608E-2"/>
        </c:manualLayout>
      </c:layout>
      <c:txPr>
        <a:bodyPr/>
        <a:lstStyle/>
        <a:p>
          <a:pPr>
            <a:defRPr sz="1300" b="1">
              <a:solidFill>
                <a:srgbClr val="00141E"/>
              </a:solidFill>
            </a:defRPr>
          </a:pPr>
          <a:endParaRPr lang="el-GR"/>
        </a:p>
      </c:txPr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65462260691678464"/>
          <c:y val="5.5617939061965084E-2"/>
          <c:w val="0.29421047552879431"/>
          <c:h val="0.91539655369165807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morning" dir="t"/>
            </a:scene3d>
            <a:sp3d prstMaterial="metal">
              <a:bevelT w="152400" prst="slope"/>
              <a:bevelB prst="relaxedInset"/>
            </a:sp3d>
          </c:spPr>
          <c:dLbls>
            <c:dLbl>
              <c:idx val="0"/>
              <c:layout>
                <c:manualLayout>
                  <c:x val="-4.5561679790026401E-3"/>
                  <c:y val="1.2727861072160522E-3"/>
                </c:manualLayout>
              </c:layout>
              <c:showVal val="1"/>
            </c:dLbl>
            <c:dLbl>
              <c:idx val="1"/>
              <c:layout>
                <c:manualLayout>
                  <c:x val="2.2362204724410482E-3"/>
                  <c:y val="6.1051347454807586E-3"/>
                </c:manualLayout>
              </c:layout>
              <c:showVal val="1"/>
            </c:dLbl>
            <c:dLbl>
              <c:idx val="2"/>
              <c:layout>
                <c:manualLayout>
                  <c:x val="4.3453630796150503E-3"/>
                  <c:y val="4.5118479908322194E-4"/>
                </c:manualLayout>
              </c:layout>
              <c:showVal val="1"/>
            </c:dLbl>
            <c:dLbl>
              <c:idx val="3"/>
              <c:layout>
                <c:manualLayout>
                  <c:x val="-5.7982283464567104E-3"/>
                  <c:y val="9.7722819858785254E-3"/>
                </c:manualLayout>
              </c:layout>
              <c:showVal val="1"/>
            </c:dLbl>
            <c:dLbl>
              <c:idx val="4"/>
              <c:layout>
                <c:manualLayout>
                  <c:x val="-9.5478097565390527E-3"/>
                  <c:y val="6.2545170984061784E-3"/>
                </c:manualLayout>
              </c:layout>
              <c:showVal val="1"/>
            </c:dLbl>
            <c:dLbl>
              <c:idx val="5"/>
              <c:layout>
                <c:manualLayout>
                  <c:x val="-3.6484033245844502E-3"/>
                  <c:y val="1.347454807585672E-3"/>
                </c:manualLayout>
              </c:layout>
              <c:showVal val="1"/>
            </c:dLbl>
            <c:dLbl>
              <c:idx val="6"/>
              <c:layout>
                <c:manualLayout>
                  <c:x val="-9.8698600174979977E-4"/>
                  <c:y val="-3.8978226313260192E-3"/>
                </c:manualLayout>
              </c:layout>
              <c:showVal val="1"/>
            </c:dLbl>
            <c:dLbl>
              <c:idx val="7"/>
              <c:layout>
                <c:manualLayout>
                  <c:x val="-2.1714785651793592E-3"/>
                  <c:y val="4.2678644042734104E-3"/>
                </c:manualLayout>
              </c:layout>
              <c:showVal val="1"/>
            </c:dLbl>
            <c:dLbl>
              <c:idx val="8"/>
              <c:layout>
                <c:manualLayout>
                  <c:x val="-2.0585083114610676E-3"/>
                  <c:y val="2.9547891020664852E-3"/>
                </c:manualLayout>
              </c:layout>
              <c:showVal val="1"/>
            </c:dLbl>
            <c:dLbl>
              <c:idx val="9"/>
              <c:layout>
                <c:manualLayout>
                  <c:x val="-4.9115266841645647E-3"/>
                  <c:y val="1.0147314332187341E-2"/>
                </c:manualLayout>
              </c:layout>
              <c:showVal val="1"/>
            </c:dLbl>
            <c:dLbl>
              <c:idx val="10"/>
              <c:layout>
                <c:manualLayout>
                  <c:x val="-4.3676727909012034E-3"/>
                  <c:y val="4.6733946989020924E-3"/>
                </c:manualLayout>
              </c:layout>
              <c:showVal val="1"/>
            </c:dLbl>
            <c:dLbl>
              <c:idx val="11"/>
              <c:layout>
                <c:manualLayout>
                  <c:x val="-4.1182195975503063E-3"/>
                  <c:y val="2.8973050903848287E-3"/>
                </c:manualLayout>
              </c:layout>
              <c:showVal val="1"/>
            </c:dLbl>
            <c:dLbl>
              <c:idx val="12"/>
              <c:layout>
                <c:manualLayout>
                  <c:x val="-5.9795494313212103E-3"/>
                  <c:y val="1.0342131529333481E-2"/>
                </c:manualLayout>
              </c:layout>
              <c:showVal val="1"/>
            </c:dLbl>
            <c:dLbl>
              <c:idx val="13"/>
              <c:layout>
                <c:manualLayout>
                  <c:x val="-5.9104330708661433E-3"/>
                  <c:y val="7.3520387416361804E-3"/>
                </c:manualLayout>
              </c:layout>
              <c:showVal val="1"/>
            </c:dLbl>
            <c:dLbl>
              <c:idx val="14"/>
              <c:layout>
                <c:manualLayout>
                  <c:x val="-1.7804024496933076E-4"/>
                  <c:y val="3.1178144985398002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Φύλλο1!$A$2:$A$13</c:f>
              <c:strCache>
                <c:ptCount val="12"/>
                <c:pt idx="0">
                  <c:v>Ενίσχυση και υποστήριξη του δικτύου Α'βάθμιας φροντίδας υγείας</c:v>
                </c:pt>
                <c:pt idx="1">
                  <c:v>Μείωση του χρόνου αναμονής για πρόσβαση σε υπηρεσίες υγείας</c:v>
                </c:pt>
                <c:pt idx="2">
                  <c:v>Εξασφάλιση προσιτών τιμών στη συμμετοχή στο κόστος για φάρμακα</c:v>
                </c:pt>
                <c:pt idx="3">
                  <c:v>Ενίσχυση της πρόληψης και του προσυμπτωματικού ελέγχου</c:v>
                </c:pt>
                <c:pt idx="4">
                  <c:v>Εξασφάλιση προσιτών τιμών στη συμμετοχή στο κόστος για εξετάσεις</c:v>
                </c:pt>
                <c:pt idx="5">
                  <c:v>Εξασφάλιση προσιτών τιμών στη συμμετοχή στο κόστος για νοσοκομειακή περίθαλψη</c:v>
                </c:pt>
                <c:pt idx="6">
                  <c:v>Ανασυγκρότηση του νοσοκομειακού τομέα (συγχωνεύσεις)</c:v>
                </c:pt>
                <c:pt idx="7">
                  <c:v>Ευχερής πρόσβαση σε καινοτόμα ιατροτεχνολογικά προϊόντα </c:v>
                </c:pt>
                <c:pt idx="8">
                  <c:v>Ευχερής πρόσβαση σε καινοτόμα φάρμακα</c:v>
                </c:pt>
                <c:pt idx="9">
                  <c:v>Εναλλακτικά σχήματα περίθαλψης για μείωση του χρόνου ασθενών και επαγγελματιών υγείας</c:v>
                </c:pt>
                <c:pt idx="10">
                  <c:v>Εξασφάλιση προσιτών τιμών στη συμμετοχή στο κόστος για υγειονομικό υλικό &amp; αναλώσιμα</c:v>
                </c:pt>
                <c:pt idx="11">
                  <c:v>ΔΓ/ΔΑ</c:v>
                </c:pt>
              </c:strCache>
            </c:strRef>
          </c:cat>
          <c:val>
            <c:numRef>
              <c:f>Φύλλο1!$B$2:$B$13</c:f>
              <c:numCache>
                <c:formatCode>0.0</c:formatCode>
                <c:ptCount val="12"/>
                <c:pt idx="0">
                  <c:v>37.758346581876005</c:v>
                </c:pt>
                <c:pt idx="1">
                  <c:v>14.546899841017488</c:v>
                </c:pt>
                <c:pt idx="2">
                  <c:v>13.434022257551669</c:v>
                </c:pt>
                <c:pt idx="3">
                  <c:v>9.3004769475357705</c:v>
                </c:pt>
                <c:pt idx="4">
                  <c:v>6.5182829888712304</c:v>
                </c:pt>
                <c:pt idx="5">
                  <c:v>5.9618441971383174</c:v>
                </c:pt>
                <c:pt idx="6">
                  <c:v>4.6899841017488075</c:v>
                </c:pt>
                <c:pt idx="7">
                  <c:v>3.2591414944356121</c:v>
                </c:pt>
                <c:pt idx="8">
                  <c:v>1.3513513513513513</c:v>
                </c:pt>
                <c:pt idx="9">
                  <c:v>0.95389507154213182</c:v>
                </c:pt>
                <c:pt idx="10">
                  <c:v>0.63593004769475503</c:v>
                </c:pt>
                <c:pt idx="11">
                  <c:v>1.589825119236884</c:v>
                </c:pt>
              </c:numCache>
            </c:numRef>
          </c:val>
        </c:ser>
        <c:gapWidth val="30"/>
        <c:axId val="159331456"/>
        <c:axId val="159332992"/>
      </c:barChart>
      <c:catAx>
        <c:axId val="15933145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300" b="1">
                <a:solidFill>
                  <a:srgbClr val="00141E"/>
                </a:solidFill>
              </a:defRPr>
            </a:pPr>
            <a:endParaRPr lang="el-GR"/>
          </a:p>
        </c:txPr>
        <c:crossAx val="159332992"/>
        <c:crosses val="autoZero"/>
        <c:auto val="1"/>
        <c:lblAlgn val="ctr"/>
        <c:lblOffset val="100"/>
      </c:catAx>
      <c:valAx>
        <c:axId val="159332992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200" b="1">
                <a:solidFill>
                  <a:schemeClr val="bg1"/>
                </a:solidFill>
              </a:defRPr>
            </a:pPr>
            <a:endParaRPr lang="el-GR"/>
          </a:p>
        </c:txPr>
        <c:crossAx val="15933145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3906956584555369"/>
          <c:y val="0.11210911136107993"/>
          <c:w val="0.54091526403236256"/>
          <c:h val="0.84228233970753608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slope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1"/>
            <c:explosion val="4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2"/>
            <c:explosion val="15"/>
          </c:dPt>
          <c:dLbls>
            <c:dLbl>
              <c:idx val="0"/>
              <c:layout>
                <c:manualLayout>
                  <c:x val="8.3610970647017765E-2"/>
                  <c:y val="-0.1277469066366704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6237761564208117"/>
                  <c:y val="1.1779902512185979E-2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1.1199282429145896E-2"/>
                  <c:y val="-0.18362073490813638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5.6971449997321819E-3"/>
                  <c:y val="-0.16814092172301967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Φύλλο1!$B$2:$B$4</c:f>
              <c:numCache>
                <c:formatCode>0.0</c:formatCode>
                <c:ptCount val="3"/>
                <c:pt idx="0">
                  <c:v>19.899999999999999</c:v>
                </c:pt>
                <c:pt idx="1">
                  <c:v>75.400000000000006</c:v>
                </c:pt>
                <c:pt idx="2">
                  <c:v>4.7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plotArea>
      <c:layout>
        <c:manualLayout>
          <c:layoutTarget val="inner"/>
          <c:xMode val="edge"/>
          <c:yMode val="edge"/>
          <c:x val="0.50738439864134588"/>
          <c:y val="9.5771357534024368E-2"/>
          <c:w val="0.44140892774432638"/>
          <c:h val="0.76968289618807473"/>
        </c:manualLayout>
      </c:layout>
      <c:barChart>
        <c:barDir val="bar"/>
        <c:grouping val="percent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Ναι</c:v>
                </c:pt>
              </c:strCache>
            </c:strRef>
          </c:tx>
          <c:spPr>
            <a:solidFill>
              <a:srgbClr val="013D5B"/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3888888888889592E-3"/>
                  <c:y val="1.0094891984655763E-6"/>
                </c:manualLayout>
              </c:layout>
              <c:showVal val="1"/>
            </c:dLbl>
            <c:dLbl>
              <c:idx val="5"/>
              <c:layout>
                <c:manualLayout>
                  <c:x val="-6.0882561278537825E-3"/>
                  <c:y val="2.4176412425990692E-3"/>
                </c:manualLayout>
              </c:layout>
              <c:showVal val="1"/>
            </c:dLbl>
            <c:dLbl>
              <c:idx val="7"/>
              <c:layout>
                <c:manualLayout>
                  <c:x val="-8.5235585789952984E-3"/>
                  <c:y val="-8.8645821517872496E-17"/>
                </c:manualLayout>
              </c:layout>
              <c:showVal val="1"/>
            </c:dLbl>
            <c:spPr>
              <a:noFill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5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Φύλλο1!$A$2:$A$4</c:f>
              <c:strCache>
                <c:ptCount val="3"/>
                <c:pt idx="0">
                  <c:v>φαρμακευτική περίθαλψη</c:v>
                </c:pt>
                <c:pt idx="1">
                  <c:v>πρωτοβάθμια φροντίδα υγείας 
(επισκέψεις σε γιατρούς, εξετάσεις)</c:v>
                </c:pt>
                <c:pt idx="2">
                  <c:v>νοσοκομειακή περίθαλψη</c:v>
                </c:pt>
              </c:strCache>
            </c:strRef>
          </c:cat>
          <c:val>
            <c:numRef>
              <c:f>Φύλλο1!$B$2:$B$4</c:f>
              <c:numCache>
                <c:formatCode>0.0</c:formatCode>
                <c:ptCount val="3"/>
                <c:pt idx="0">
                  <c:v>19.872813990461029</c:v>
                </c:pt>
                <c:pt idx="1">
                  <c:v>16.534181240063592</c:v>
                </c:pt>
                <c:pt idx="2">
                  <c:v>10.492845786963434</c:v>
                </c:pt>
              </c:numCache>
            </c:numRef>
          </c:val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Όχι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8.3399915084144006E-3"/>
                  <c:y val="-4.9037513662453383E-3"/>
                </c:manualLayout>
              </c:layout>
              <c:showVal val="1"/>
            </c:dLbl>
            <c:dLbl>
              <c:idx val="1"/>
              <c:layout>
                <c:manualLayout>
                  <c:x val="1.2051103906129379E-2"/>
                  <c:y val="-1.5461335656349786E-3"/>
                </c:manualLayout>
              </c:layout>
              <c:showVal val="1"/>
            </c:dLbl>
            <c:dLbl>
              <c:idx val="2"/>
              <c:layout>
                <c:manualLayout>
                  <c:x val="3.5666589470434752E-3"/>
                  <c:y val="3.2353257530013126E-3"/>
                </c:manualLayout>
              </c:layout>
              <c:showVal val="1"/>
            </c:dLbl>
            <c:dLbl>
              <c:idx val="3"/>
              <c:layout>
                <c:manualLayout>
                  <c:x val="1.2176512255707615E-2"/>
                  <c:y val="7.252923727797172E-3"/>
                </c:manualLayout>
              </c:layout>
              <c:showVal val="1"/>
            </c:dLbl>
            <c:dLbl>
              <c:idx val="4"/>
              <c:layout>
                <c:manualLayout>
                  <c:x val="4.8706049022830206E-3"/>
                  <c:y val="1.2088206212995337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sz="15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Φύλλο1!$A$2:$A$4</c:f>
              <c:strCache>
                <c:ptCount val="3"/>
                <c:pt idx="0">
                  <c:v>φαρμακευτική περίθαλψη</c:v>
                </c:pt>
                <c:pt idx="1">
                  <c:v>πρωτοβάθμια φροντίδα υγείας 
(επισκέψεις σε γιατρούς, εξετάσεις)</c:v>
                </c:pt>
                <c:pt idx="2">
                  <c:v>νοσοκομειακή περίθαλψη</c:v>
                </c:pt>
              </c:strCache>
            </c:strRef>
          </c:cat>
          <c:val>
            <c:numRef>
              <c:f>Φύλλο1!$C$2:$C$4</c:f>
              <c:numCache>
                <c:formatCode>0.0</c:formatCode>
                <c:ptCount val="3"/>
                <c:pt idx="0">
                  <c:v>75.437201907790197</c:v>
                </c:pt>
                <c:pt idx="1">
                  <c:v>79.888712241653266</c:v>
                </c:pt>
                <c:pt idx="2">
                  <c:v>82.591414944356217</c:v>
                </c:pt>
              </c:numCache>
            </c:numRef>
          </c:val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E7EFF5"/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5037593984962405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-9.5030884297357568E-4"/>
                  <c:y val="2.3811398575178488E-3"/>
                </c:manualLayout>
              </c:layout>
              <c:showVal val="1"/>
            </c:dLbl>
            <c:dLbl>
              <c:idx val="4"/>
              <c:layout>
                <c:manualLayout>
                  <c:x val="-5.4197501628086651E-3"/>
                  <c:y val="2.5913010873641036E-3"/>
                </c:manualLayout>
              </c:layout>
              <c:showVal val="1"/>
            </c:dLbl>
            <c:dLbl>
              <c:idx val="5"/>
              <c:layout>
                <c:manualLayout>
                  <c:x val="-5.9941191561581116E-3"/>
                  <c:y val="2.7315335583052557E-3"/>
                </c:manualLayout>
              </c:layout>
              <c:showVal val="1"/>
            </c:dLbl>
            <c:spPr>
              <a:solidFill>
                <a:srgbClr val="E7EFF5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Φύλλο1!$A$2:$A$4</c:f>
              <c:strCache>
                <c:ptCount val="3"/>
                <c:pt idx="0">
                  <c:v>φαρμακευτική περίθαλψη</c:v>
                </c:pt>
                <c:pt idx="1">
                  <c:v>πρωτοβάθμια φροντίδα υγείας 
(επισκέψεις σε γιατρούς, εξετάσεις)</c:v>
                </c:pt>
                <c:pt idx="2">
                  <c:v>νοσοκομειακή περίθαλψη</c:v>
                </c:pt>
              </c:strCache>
            </c:strRef>
          </c:cat>
          <c:val>
            <c:numRef>
              <c:f>Φύλλο1!$D$2:$D$4</c:f>
              <c:numCache>
                <c:formatCode>0.0</c:formatCode>
                <c:ptCount val="3"/>
                <c:pt idx="0">
                  <c:v>4.6899841017488075</c:v>
                </c:pt>
                <c:pt idx="1">
                  <c:v>3.5771065182829935</c:v>
                </c:pt>
                <c:pt idx="2">
                  <c:v>6.91573926868044</c:v>
                </c:pt>
              </c:numCache>
            </c:numRef>
          </c:val>
        </c:ser>
        <c:gapWidth val="87"/>
        <c:overlap val="100"/>
        <c:axId val="159194496"/>
        <c:axId val="159200384"/>
      </c:barChart>
      <c:catAx>
        <c:axId val="159194496"/>
        <c:scaling>
          <c:orientation val="maxMin"/>
        </c:scaling>
        <c:axPos val="l"/>
        <c:tickLblPos val="nextTo"/>
        <c:txPr>
          <a:bodyPr/>
          <a:lstStyle/>
          <a:p>
            <a:pPr>
              <a:defRPr sz="1600" b="1">
                <a:solidFill>
                  <a:srgbClr val="00141E"/>
                </a:solidFill>
              </a:defRPr>
            </a:pPr>
            <a:endParaRPr lang="el-GR"/>
          </a:p>
        </c:txPr>
        <c:crossAx val="159200384"/>
        <c:crosses val="autoZero"/>
        <c:auto val="1"/>
        <c:lblAlgn val="ctr"/>
        <c:lblOffset val="100"/>
      </c:catAx>
      <c:valAx>
        <c:axId val="159200384"/>
        <c:scaling>
          <c:orientation val="minMax"/>
        </c:scaling>
        <c:delete val="1"/>
        <c:axPos val="t"/>
        <c:numFmt formatCode="0%" sourceLinked="1"/>
        <c:tickLblPos val="none"/>
        <c:crossAx val="159194496"/>
        <c:crosses val="autoZero"/>
        <c:crossBetween val="between"/>
      </c:valAx>
      <c:spPr>
        <a:noFill/>
        <a:ln w="25400">
          <a:noFill/>
        </a:ln>
        <a:scene3d>
          <a:camera prst="orthographicFront"/>
          <a:lightRig rig="threePt" dir="t"/>
        </a:scene3d>
        <a:sp3d>
          <a:bevelT w="254000"/>
        </a:sp3d>
      </c:spPr>
    </c:plotArea>
    <c:legend>
      <c:legendPos val="r"/>
      <c:layout>
        <c:manualLayout>
          <c:xMode val="edge"/>
          <c:yMode val="edge"/>
          <c:x val="0.4551732090473985"/>
          <c:y val="4.084802879063637E-2"/>
          <c:w val="0.52946242473367255"/>
          <c:h val="6.7400844933328721E-2"/>
        </c:manualLayout>
      </c:layout>
      <c:txPr>
        <a:bodyPr/>
        <a:lstStyle/>
        <a:p>
          <a:pPr>
            <a:defRPr sz="1500" b="1">
              <a:solidFill>
                <a:srgbClr val="00141E"/>
              </a:solidFill>
            </a:defRPr>
          </a:pPr>
          <a:endParaRPr lang="el-GR"/>
        </a:p>
      </c:txPr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4671482578439374"/>
          <c:y val="0.12639482564679416"/>
          <c:w val="0.51492138024031398"/>
          <c:h val="0.80180614923134141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slope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1"/>
            <c:explosion val="4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2"/>
            <c:explosion val="15"/>
          </c:dPt>
          <c:dLbls>
            <c:dLbl>
              <c:idx val="0"/>
              <c:layout>
                <c:manualLayout>
                  <c:x val="0.11113390642683429"/>
                  <c:y val="-8.6992875890513702E-3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1038984805798358"/>
                  <c:y val="-1.9172290963629546E-2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1.1199282429145896E-2"/>
                  <c:y val="-0.18362073490813638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5.6971449997321819E-3"/>
                  <c:y val="-0.16814092172301967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Φύλλο1!$B$2:$B$4</c:f>
              <c:numCache>
                <c:formatCode>0.0</c:formatCode>
                <c:ptCount val="3"/>
                <c:pt idx="0">
                  <c:v>50.23847376788553</c:v>
                </c:pt>
                <c:pt idx="1">
                  <c:v>48.012718600954017</c:v>
                </c:pt>
                <c:pt idx="2">
                  <c:v>1.75880763116057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plotArea>
      <c:layout>
        <c:manualLayout>
          <c:layoutTarget val="inner"/>
          <c:xMode val="edge"/>
          <c:yMode val="edge"/>
          <c:x val="0.44856086922958205"/>
          <c:y val="9.3517208035279853E-2"/>
          <c:w val="0.50758539833256056"/>
          <c:h val="0.84632403682173163"/>
        </c:manualLayout>
      </c:layout>
      <c:barChart>
        <c:barDir val="bar"/>
        <c:grouping val="percent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Πολύ κακή &amp; Κακή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3888888888889592E-3"/>
                  <c:y val="1.0094891984655763E-6"/>
                </c:manualLayout>
              </c:layout>
              <c:showVal val="1"/>
            </c:dLbl>
            <c:dLbl>
              <c:idx val="3"/>
              <c:spPr>
                <a:noFill/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</c:dLbl>
            <c:dLbl>
              <c:idx val="4"/>
              <c:spPr>
                <a:noFill/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layout>
                <c:manualLayout>
                  <c:x val="-6.0882561278537825E-3"/>
                  <c:y val="2.4176412425990692E-3"/>
                </c:manualLayout>
              </c:layout>
              <c:spPr>
                <a:noFill/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>
                          <a:lumMod val="95000"/>
                        </a:schemeClr>
                      </a:solidFill>
                    </a:defRPr>
                  </a:pPr>
                  <a:endParaRPr lang="el-GR"/>
                </a:p>
              </c:txPr>
              <c:showVal val="1"/>
            </c:dLbl>
            <c:dLbl>
              <c:idx val="7"/>
              <c:layout>
                <c:manualLayout>
                  <c:x val="-8.5235585789952984E-3"/>
                  <c:y val="-8.8645821517872496E-17"/>
                </c:manualLayout>
              </c:layout>
              <c:showVal val="1"/>
            </c:dLbl>
            <c:spPr>
              <a:solidFill>
                <a:schemeClr val="tx1">
                  <a:lumMod val="85000"/>
                  <a:lumOff val="1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Ιδιωτικά διαγνωστικά εργαστήρια</c:v>
                </c:pt>
                <c:pt idx="1">
                  <c:v>Ιδιώτες γιατροί</c:v>
                </c:pt>
                <c:pt idx="2">
                  <c:v>Ιδιωτικά Νοσοκομεία/Κλινικές</c:v>
                </c:pt>
                <c:pt idx="3">
                  <c:v>Δημόσια Νοσοκομεία </c:v>
                </c:pt>
                <c:pt idx="4">
                  <c:v>Κέντρα Υγείας/ΠΙ</c:v>
                </c:pt>
                <c:pt idx="5">
                  <c:v>Ιατρεία ΠΕΔΥ 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3.8</c:v>
                </c:pt>
                <c:pt idx="1">
                  <c:v>9.1414944356120831</c:v>
                </c:pt>
                <c:pt idx="2">
                  <c:v>7.6</c:v>
                </c:pt>
                <c:pt idx="3">
                  <c:v>27.66295707472176</c:v>
                </c:pt>
                <c:pt idx="4">
                  <c:v>22.972972972972933</c:v>
                </c:pt>
                <c:pt idx="5">
                  <c:v>34.9</c:v>
                </c:pt>
              </c:numCache>
            </c:numRef>
          </c:val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Μέτρια</c:v>
                </c:pt>
              </c:strCache>
            </c:strRef>
          </c:tx>
          <c:spPr>
            <a:solidFill>
              <a:srgbClr val="006699"/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-1.4639300602130615E-3"/>
                  <c:y val="1.0874940140793814E-2"/>
                </c:manualLayout>
              </c:layout>
              <c:showVal val="1"/>
            </c:dLbl>
            <c:dLbl>
              <c:idx val="1"/>
              <c:layout>
                <c:manualLayout>
                  <c:x val="-5.1057588389686586E-3"/>
                  <c:y val="2.9621654318542187E-3"/>
                </c:manualLayout>
              </c:layout>
              <c:showVal val="1"/>
            </c:dLbl>
            <c:dLbl>
              <c:idx val="2"/>
              <c:layout>
                <c:manualLayout>
                  <c:x val="-1.0971514590088038E-4"/>
                  <c:y val="9.9977742492351179E-3"/>
                </c:manualLayout>
              </c:layout>
              <c:showVal val="1"/>
            </c:dLbl>
            <c:dLbl>
              <c:idx val="3"/>
              <c:layout>
                <c:manualLayout>
                  <c:x val="1.2176512255707615E-2"/>
                  <c:y val="7.252923727797172E-3"/>
                </c:manualLayout>
              </c:layout>
              <c:showVal val="1"/>
            </c:dLbl>
            <c:dLbl>
              <c:idx val="4"/>
              <c:layout>
                <c:manualLayout>
                  <c:x val="4.8706049022830206E-3"/>
                  <c:y val="1.2088206212995337E-2"/>
                </c:manualLayout>
              </c:layout>
              <c:showVal val="1"/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 b="1"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Ιδιωτικά διαγνωστικά εργαστήρια</c:v>
                </c:pt>
                <c:pt idx="1">
                  <c:v>Ιδιώτες γιατροί</c:v>
                </c:pt>
                <c:pt idx="2">
                  <c:v>Ιδιωτικά Νοσοκομεία/Κλινικές</c:v>
                </c:pt>
                <c:pt idx="3">
                  <c:v>Δημόσια Νοσοκομεία </c:v>
                </c:pt>
                <c:pt idx="4">
                  <c:v>Κέντρα Υγείας/ΠΙ</c:v>
                </c:pt>
                <c:pt idx="5">
                  <c:v>Ιατρεία ΠΕΔΥ </c:v>
                </c:pt>
              </c:strCache>
            </c:strRef>
          </c:cat>
          <c:val>
            <c:numRef>
              <c:f>Φύλλο1!$C$2:$C$7</c:f>
              <c:numCache>
                <c:formatCode>0.0</c:formatCode>
                <c:ptCount val="6"/>
                <c:pt idx="0">
                  <c:v>15</c:v>
                </c:pt>
                <c:pt idx="1">
                  <c:v>26.073131955484897</c:v>
                </c:pt>
                <c:pt idx="2">
                  <c:v>21.4</c:v>
                </c:pt>
                <c:pt idx="3">
                  <c:v>19.952305246422871</c:v>
                </c:pt>
                <c:pt idx="4">
                  <c:v>33.465818759936404</c:v>
                </c:pt>
                <c:pt idx="5">
                  <c:v>32</c:v>
                </c:pt>
              </c:numCache>
            </c:numRef>
          </c:val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Καλή &amp; Πολύ καλή</c:v>
                </c:pt>
              </c:strCache>
            </c:strRef>
          </c:tx>
          <c:spPr>
            <a:solidFill>
              <a:srgbClr val="013D5B"/>
            </a:solidFill>
            <a:scene3d>
              <a:camera prst="orthographicFront"/>
              <a:lightRig rig="morning" dir="t"/>
            </a:scene3d>
            <a:sp3d prstMaterial="dkEdge">
              <a:bevelT w="152400" h="50800" prst="relaxedInset"/>
              <a:bevelB w="50800"/>
            </a:sp3d>
          </c:spPr>
          <c:dLbls>
            <c:dLbl>
              <c:idx val="0"/>
              <c:layout>
                <c:manualLayout>
                  <c:x val="1.5037593984962405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-9.5030884297357568E-4"/>
                  <c:y val="2.3811398575178488E-3"/>
                </c:manualLayout>
              </c:layout>
              <c:showVal val="1"/>
            </c:dLbl>
            <c:dLbl>
              <c:idx val="4"/>
              <c:layout>
                <c:manualLayout>
                  <c:x val="-5.4197501628086651E-3"/>
                  <c:y val="2.5913010873641036E-3"/>
                </c:manualLayout>
              </c:layout>
              <c:showVal val="1"/>
            </c:dLbl>
            <c:dLbl>
              <c:idx val="5"/>
              <c:layout>
                <c:manualLayout>
                  <c:x val="-5.9941191561581116E-3"/>
                  <c:y val="2.7315335583052557E-3"/>
                </c:manualLayout>
              </c:layout>
              <c:showVal val="1"/>
            </c:dLbl>
            <c:spPr>
              <a:noFill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400" b="1">
                    <a:solidFill>
                      <a:srgbClr val="BFD3E3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Ιδιωτικά διαγνωστικά εργαστήρια</c:v>
                </c:pt>
                <c:pt idx="1">
                  <c:v>Ιδιώτες γιατροί</c:v>
                </c:pt>
                <c:pt idx="2">
                  <c:v>Ιδιωτικά Νοσοκομεία/Κλινικές</c:v>
                </c:pt>
                <c:pt idx="3">
                  <c:v>Δημόσια Νοσοκομεία </c:v>
                </c:pt>
                <c:pt idx="4">
                  <c:v>Κέντρα Υγείας/ΠΙ</c:v>
                </c:pt>
                <c:pt idx="5">
                  <c:v>Ιατρεία ΠΕΔΥ </c:v>
                </c:pt>
              </c:strCache>
            </c:strRef>
          </c:cat>
          <c:val>
            <c:numRef>
              <c:f>Φύλλο1!$D$2:$D$7</c:f>
              <c:numCache>
                <c:formatCode>0.0</c:formatCode>
                <c:ptCount val="6"/>
                <c:pt idx="0">
                  <c:v>76.900000000000006</c:v>
                </c:pt>
                <c:pt idx="1">
                  <c:v>60.651828298887125</c:v>
                </c:pt>
                <c:pt idx="2">
                  <c:v>56.4</c:v>
                </c:pt>
                <c:pt idx="3">
                  <c:v>50.158982511923675</c:v>
                </c:pt>
                <c:pt idx="4">
                  <c:v>20.11128775834662</c:v>
                </c:pt>
                <c:pt idx="5">
                  <c:v>15.4</c:v>
                </c:pt>
              </c:numCache>
            </c:numRef>
          </c:val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E7EFF5"/>
            </a:solidFill>
            <a:scene3d>
              <a:camera prst="orthographicFront"/>
              <a:lightRig rig="threePt" dir="t"/>
            </a:scene3d>
            <a:sp3d>
              <a:bevelT w="146050" h="63500" prst="relaxedInset"/>
            </a:sp3d>
          </c:spPr>
          <c:dLbls>
            <c:dLbl>
              <c:idx val="2"/>
              <c:spPr>
                <a:noFill/>
                <a:scene3d>
                  <a:camera prst="orthographicFront"/>
                  <a:lightRig rig="threePt" dir="t"/>
                </a:scene3d>
                <a:sp3d>
                  <a:bevelT w="114300" h="63500" prst="relaxedInset"/>
                </a:sp3d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141E"/>
                      </a:solidFill>
                    </a:defRPr>
                  </a:pPr>
                  <a:endParaRPr lang="el-GR"/>
                </a:p>
              </c:txPr>
            </c:dLbl>
            <c:dLbl>
              <c:idx val="4"/>
              <c:spPr>
                <a:noFill/>
                <a:scene3d>
                  <a:camera prst="orthographicFront"/>
                  <a:lightRig rig="threePt" dir="t"/>
                </a:scene3d>
                <a:sp3d>
                  <a:bevelT w="114300" h="63500" prst="relaxedInset"/>
                </a:sp3d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141E"/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spPr>
                <a:noFill/>
                <a:scene3d>
                  <a:camera prst="orthographicFront"/>
                  <a:lightRig rig="threePt" dir="t"/>
                </a:scene3d>
                <a:sp3d>
                  <a:bevelT w="114300" h="63500" prst="relaxedInset"/>
                </a:sp3d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141E"/>
                      </a:solidFill>
                    </a:defRPr>
                  </a:pPr>
                  <a:endParaRPr lang="el-GR"/>
                </a:p>
              </c:txPr>
            </c:dLbl>
            <c:spPr>
              <a:solidFill>
                <a:srgbClr val="E7EFF5"/>
              </a:solidFill>
              <a:scene3d>
                <a:camera prst="orthographicFront"/>
                <a:lightRig rig="threePt" dir="t"/>
              </a:scene3d>
              <a:sp3d>
                <a:bevelT w="114300" h="63500" prst="relaxedInset"/>
              </a:sp3d>
            </c:spPr>
            <c:txPr>
              <a:bodyPr/>
              <a:lstStyle/>
              <a:p>
                <a:pPr>
                  <a:defRPr sz="14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Ιδιωτικά διαγνωστικά εργαστήρια</c:v>
                </c:pt>
                <c:pt idx="1">
                  <c:v>Ιδιώτες γιατροί</c:v>
                </c:pt>
                <c:pt idx="2">
                  <c:v>Ιδιωτικά Νοσοκομεία/Κλινικές</c:v>
                </c:pt>
                <c:pt idx="3">
                  <c:v>Δημόσια Νοσοκομεία </c:v>
                </c:pt>
                <c:pt idx="4">
                  <c:v>Κέντρα Υγείας/ΠΙ</c:v>
                </c:pt>
                <c:pt idx="5">
                  <c:v>Ιατρεία ΠΕΔΥ </c:v>
                </c:pt>
              </c:strCache>
            </c:strRef>
          </c:cat>
          <c:val>
            <c:numRef>
              <c:f>Φύλλο1!$E$2:$E$7</c:f>
              <c:numCache>
                <c:formatCode>0.0</c:formatCode>
                <c:ptCount val="6"/>
                <c:pt idx="0">
                  <c:v>4.3</c:v>
                </c:pt>
                <c:pt idx="1">
                  <c:v>4.1335453100158945</c:v>
                </c:pt>
                <c:pt idx="2">
                  <c:v>14.6</c:v>
                </c:pt>
                <c:pt idx="3">
                  <c:v>2.2257551669316382</c:v>
                </c:pt>
                <c:pt idx="4">
                  <c:v>23.449920508744029</c:v>
                </c:pt>
                <c:pt idx="5">
                  <c:v>17.7</c:v>
                </c:pt>
              </c:numCache>
            </c:numRef>
          </c:val>
        </c:ser>
        <c:gapWidth val="28"/>
        <c:overlap val="100"/>
        <c:axId val="159939200"/>
        <c:axId val="159961472"/>
      </c:barChart>
      <c:catAx>
        <c:axId val="159939200"/>
        <c:scaling>
          <c:orientation val="maxMin"/>
        </c:scaling>
        <c:axPos val="l"/>
        <c:tickLblPos val="nextTo"/>
        <c:txPr>
          <a:bodyPr/>
          <a:lstStyle/>
          <a:p>
            <a:pPr>
              <a:defRPr sz="1500" b="1">
                <a:solidFill>
                  <a:srgbClr val="00141E"/>
                </a:solidFill>
              </a:defRPr>
            </a:pPr>
            <a:endParaRPr lang="el-GR"/>
          </a:p>
        </c:txPr>
        <c:crossAx val="159961472"/>
        <c:crosses val="autoZero"/>
        <c:auto val="1"/>
        <c:lblAlgn val="ctr"/>
        <c:lblOffset val="100"/>
      </c:catAx>
      <c:valAx>
        <c:axId val="159961472"/>
        <c:scaling>
          <c:orientation val="minMax"/>
        </c:scaling>
        <c:delete val="1"/>
        <c:axPos val="t"/>
        <c:numFmt formatCode="0%" sourceLinked="1"/>
        <c:tickLblPos val="none"/>
        <c:crossAx val="159939200"/>
        <c:crosses val="autoZero"/>
        <c:crossBetween val="between"/>
      </c:valAx>
      <c:spPr>
        <a:noFill/>
        <a:ln w="25400">
          <a:noFill/>
        </a:ln>
        <a:scene3d>
          <a:camera prst="orthographicFront"/>
          <a:lightRig rig="threePt" dir="t"/>
        </a:scene3d>
        <a:sp3d>
          <a:bevelT w="254000"/>
        </a:sp3d>
      </c:spPr>
    </c:plotArea>
    <c:legend>
      <c:legendPos val="r"/>
      <c:layout>
        <c:manualLayout>
          <c:xMode val="edge"/>
          <c:yMode val="edge"/>
          <c:x val="0.42576144434151614"/>
          <c:y val="2.5068982299424201E-2"/>
          <c:w val="0.55135170603674544"/>
          <c:h val="6.9529330034820466E-2"/>
        </c:manualLayout>
      </c:layout>
      <c:txPr>
        <a:bodyPr/>
        <a:lstStyle/>
        <a:p>
          <a:pPr>
            <a:defRPr sz="1300" b="1">
              <a:solidFill>
                <a:srgbClr val="00141E"/>
              </a:solidFill>
            </a:defRPr>
          </a:pPr>
          <a:endParaRPr lang="el-GR"/>
        </a:p>
      </c:txPr>
    </c:legend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36714905949256349"/>
          <c:y val="6.1536832895888023E-2"/>
          <c:w val="0.5761130796150481"/>
          <c:h val="0.88690883639545748"/>
        </c:manualLayout>
      </c:layout>
      <c:barChart>
        <c:barDir val="bar"/>
        <c:grouping val="cluster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sunrise" dir="t"/>
            </a:scene3d>
            <a:sp3d prstMaterial="dkEdge">
              <a:bevelT w="127000" prst="convex"/>
              <a:bevelB w="127000"/>
            </a:sp3d>
          </c:spPr>
          <c:dLbls>
            <c:dLbl>
              <c:idx val="0"/>
              <c:layout>
                <c:manualLayout>
                  <c:x val="1.5080927384077101E-4"/>
                  <c:y val="1.41434795899424E-3"/>
                </c:manualLayout>
              </c:layout>
              <c:showVal val="1"/>
            </c:dLbl>
            <c:dLbl>
              <c:idx val="1"/>
              <c:layout>
                <c:manualLayout>
                  <c:x val="3.9588801399825018E-3"/>
                  <c:y val="4.1566046970070505E-3"/>
                </c:manualLayout>
              </c:layout>
              <c:showVal val="1"/>
            </c:dLbl>
            <c:dLbl>
              <c:idx val="2"/>
              <c:layout>
                <c:manualLayout>
                  <c:x val="1.0012795275590652E-2"/>
                  <c:y val="6.2015737180098913E-3"/>
                </c:manualLayout>
              </c:layout>
              <c:showVal val="1"/>
            </c:dLbl>
            <c:dLbl>
              <c:idx val="3"/>
              <c:layout>
                <c:manualLayout>
                  <c:x val="6.51531058617683E-3"/>
                  <c:y val="8.3062102701295223E-4"/>
                </c:manualLayout>
              </c:layout>
              <c:showVal val="1"/>
            </c:dLbl>
            <c:dLbl>
              <c:idx val="4"/>
              <c:layout>
                <c:manualLayout>
                  <c:x val="7.9155730533683809E-4"/>
                  <c:y val="4.7433062566393314E-3"/>
                </c:manualLayout>
              </c:layout>
              <c:showVal val="1"/>
            </c:dLbl>
            <c:dLbl>
              <c:idx val="5"/>
              <c:layout>
                <c:manualLayout>
                  <c:x val="1.7514216972879318E-3"/>
                  <c:y val="9.4474174195245224E-3"/>
                </c:manualLayout>
              </c:layout>
              <c:showVal val="1"/>
            </c:dLbl>
            <c:dLbl>
              <c:idx val="6"/>
              <c:layout>
                <c:manualLayout>
                  <c:x val="1.72626859142608E-3"/>
                  <c:y val="3.3823266172657018E-4"/>
                </c:manualLayout>
              </c:layout>
              <c:showVal val="1"/>
            </c:dLbl>
            <c:dLbl>
              <c:idx val="7"/>
              <c:layout>
                <c:manualLayout>
                  <c:x val="-2.1851487314085752E-3"/>
                  <c:y val="3.4638664105220642E-3"/>
                </c:manualLayout>
              </c:layout>
              <c:showVal val="1"/>
            </c:dLbl>
            <c:dLbl>
              <c:idx val="8"/>
              <c:layout>
                <c:manualLayout>
                  <c:x val="3.4943678915135605E-2"/>
                  <c:y val="7.5707773279479924E-3"/>
                </c:manualLayout>
              </c:layout>
              <c:showVal val="1"/>
            </c:dLbl>
            <c:dLbl>
              <c:idx val="9"/>
              <c:layout>
                <c:manualLayout>
                  <c:x val="4.5036198600174965E-2"/>
                  <c:y val="4.0794393561785908E-3"/>
                </c:manualLayout>
              </c:layout>
              <c:showVal val="1"/>
            </c:dLbl>
            <c:dLbl>
              <c:idx val="10"/>
              <c:layout>
                <c:manualLayout>
                  <c:x val="4.517169728783902E-2"/>
                  <c:y val="1.3186699354908267E-2"/>
                </c:manualLayout>
              </c:layout>
              <c:showVal val="1"/>
            </c:dLbl>
            <c:dLbl>
              <c:idx val="11"/>
              <c:layout>
                <c:manualLayout>
                  <c:x val="4.5343124328227104E-2"/>
                  <c:y val="1.2799997760280356E-2"/>
                </c:manualLayout>
              </c:layout>
              <c:showVal val="1"/>
            </c:dLbl>
            <c:dLbl>
              <c:idx val="12"/>
              <c:layout>
                <c:manualLayout>
                  <c:x val="7.5767497812774434E-2"/>
                  <c:y val="8.1203835309915009E-3"/>
                </c:manualLayout>
              </c:layout>
              <c:showVal val="1"/>
            </c:dLbl>
            <c:dLbl>
              <c:idx val="13"/>
              <c:layout>
                <c:manualLayout>
                  <c:x val="3.8270793827040642E-2"/>
                  <c:y val="1.1796498373316125E-2"/>
                </c:manualLayout>
              </c:layout>
              <c:showVal val="1"/>
            </c:dLbl>
            <c:dLbl>
              <c:idx val="14"/>
              <c:layout>
                <c:manualLayout>
                  <c:x val="2.1246253792743992E-2"/>
                  <c:y val="7.8126051551249114E-3"/>
                </c:manualLayout>
              </c:layout>
              <c:showVal val="1"/>
            </c:dLbl>
            <c:dLbl>
              <c:idx val="15"/>
              <c:layout>
                <c:manualLayout>
                  <c:x val="2.0094562647754152E-2"/>
                  <c:y val="-2.136752136752137E-3"/>
                </c:manualLayout>
              </c:layout>
              <c:showVal val="1"/>
            </c:dLbl>
            <c:dLbl>
              <c:idx val="16"/>
              <c:layout>
                <c:manualLayout>
                  <c:x val="2.0094562647754152E-2"/>
                  <c:y val="0"/>
                </c:manualLayout>
              </c:layout>
              <c:showVal val="1"/>
            </c:dLbl>
            <c:dLbl>
              <c:idx val="17"/>
              <c:layout>
                <c:manualLayout>
                  <c:x val="2.1276595744680781E-2"/>
                  <c:y val="0"/>
                </c:manualLayout>
              </c:layout>
              <c:showVal val="1"/>
            </c:dLbl>
            <c:dLbl>
              <c:idx val="18"/>
              <c:layout>
                <c:manualLayout>
                  <c:x val="3.8810057596967054E-2"/>
                  <c:y val="6.4104246584561564E-3"/>
                </c:manualLayout>
              </c:layout>
              <c:showVal val="1"/>
            </c:dLbl>
            <c:dLbl>
              <c:idx val="19"/>
              <c:layout>
                <c:manualLayout>
                  <c:x val="0.17171496792067659"/>
                  <c:y val="8.5471767952083003E-3"/>
                </c:manualLayout>
              </c:layout>
              <c:showVal val="1"/>
            </c:dLbl>
            <c:dLbl>
              <c:idx val="20"/>
              <c:layout>
                <c:manualLayout>
                  <c:x val="2.6237514581511016E-2"/>
                  <c:y val="8.6307961504811896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25-34</c:v>
                </c:pt>
                <c:pt idx="1">
                  <c:v>35-44</c:v>
                </c:pt>
                <c:pt idx="2">
                  <c:v>45-54</c:v>
                </c:pt>
                <c:pt idx="3">
                  <c:v>55-64</c:v>
                </c:pt>
                <c:pt idx="4">
                  <c:v>65 και άνω</c:v>
                </c:pt>
                <c:pt idx="5">
                  <c:v>Δεν απαντώ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18.124006359300491</c:v>
                </c:pt>
                <c:pt idx="1">
                  <c:v>19.952305246422856</c:v>
                </c:pt>
                <c:pt idx="2">
                  <c:v>19.634340222575517</c:v>
                </c:pt>
                <c:pt idx="3">
                  <c:v>17.011128775834695</c:v>
                </c:pt>
                <c:pt idx="4">
                  <c:v>25.039745627980921</c:v>
                </c:pt>
                <c:pt idx="5">
                  <c:v>0.23847376788553259</c:v>
                </c:pt>
              </c:numCache>
            </c:numRef>
          </c:val>
        </c:ser>
        <c:gapWidth val="60"/>
        <c:axId val="160146176"/>
        <c:axId val="160147712"/>
      </c:barChart>
      <c:catAx>
        <c:axId val="16014617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rgbClr val="00141E"/>
                </a:solidFill>
              </a:defRPr>
            </a:pPr>
            <a:endParaRPr lang="el-GR"/>
          </a:p>
        </c:txPr>
        <c:crossAx val="160147712"/>
        <c:crosses val="autoZero"/>
        <c:auto val="1"/>
        <c:lblAlgn val="ctr"/>
        <c:lblOffset val="100"/>
      </c:catAx>
      <c:valAx>
        <c:axId val="160147712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400" b="1">
                <a:solidFill>
                  <a:schemeClr val="bg1"/>
                </a:solidFill>
              </a:defRPr>
            </a:pPr>
            <a:endParaRPr lang="el-GR"/>
          </a:p>
        </c:txPr>
        <c:crossAx val="16014617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20048234102316195"/>
          <c:y val="0.25424234747045077"/>
          <c:w val="0.64044066860063564"/>
          <c:h val="0.6187306778035798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solidFill>
              <a:srgbClr val="013D5B"/>
            </a:solidFill>
            <a:effectLst/>
            <a:scene3d>
              <a:camera prst="orthographicFront"/>
              <a:lightRig rig="sunrise" dir="t"/>
            </a:scene3d>
            <a:sp3d prstMaterial="dkEdge">
              <a:bevelT w="127000" prst="convex"/>
              <a:bevelB w="127000"/>
            </a:sp3d>
          </c:spPr>
          <c:dPt>
            <c:idx val="0"/>
            <c:explosion val="8"/>
          </c:dPt>
          <c:dPt>
            <c:idx val="1"/>
            <c:spPr>
              <a:solidFill>
                <a:srgbClr val="7030A0"/>
              </a:solidFill>
              <a:effectLst/>
              <a:scene3d>
                <a:camera prst="orthographicFront"/>
                <a:lightRig rig="sunrise" dir="t"/>
              </a:scene3d>
              <a:sp3d prstMaterial="dkEdge">
                <a:bevelT w="127000" prst="convex"/>
                <a:bevelB w="127000"/>
              </a:sp3d>
            </c:spPr>
          </c:dPt>
          <c:dLbls>
            <c:dLbl>
              <c:idx val="0"/>
              <c:layout>
                <c:manualLayout>
                  <c:x val="3.3514297554910942E-2"/>
                  <c:y val="-0.2951956725842628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6855573974305837"/>
                  <c:y val="0.18777232355257747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1.0012795275590652E-2"/>
                  <c:y val="6.201573718009893E-3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6.51531058617683E-3"/>
                  <c:y val="8.3062102701295256E-4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7.9155730533683841E-4"/>
                  <c:y val="4.7433062566393314E-3"/>
                </c:manualLayout>
              </c:layout>
              <c:showVal val="1"/>
              <c:showCatName val="1"/>
              <c:separator>
</c:separator>
            </c:dLbl>
            <c:dLbl>
              <c:idx val="5"/>
              <c:layout>
                <c:manualLayout>
                  <c:x val="1.7514216972879314E-3"/>
                  <c:y val="9.4474174195245224E-3"/>
                </c:manualLayout>
              </c:layout>
              <c:showVal val="1"/>
              <c:showCatName val="1"/>
              <c:separator>
</c:separator>
            </c:dLbl>
            <c:dLbl>
              <c:idx val="6"/>
              <c:layout>
                <c:manualLayout>
                  <c:x val="1.7262685914260808E-3"/>
                  <c:y val="3.3823266172657035E-4"/>
                </c:manualLayout>
              </c:layout>
              <c:showVal val="1"/>
              <c:showCatName val="1"/>
              <c:separator>
</c:separator>
            </c:dLbl>
            <c:dLbl>
              <c:idx val="7"/>
              <c:layout>
                <c:manualLayout>
                  <c:x val="-2.1851487314085752E-3"/>
                  <c:y val="3.4638664105220642E-3"/>
                </c:manualLayout>
              </c:layout>
              <c:showVal val="1"/>
              <c:showCatName val="1"/>
              <c:separator>
</c:separator>
            </c:dLbl>
            <c:dLbl>
              <c:idx val="8"/>
              <c:layout>
                <c:manualLayout>
                  <c:x val="3.4943678915135605E-2"/>
                  <c:y val="7.5707773279479924E-3"/>
                </c:manualLayout>
              </c:layout>
              <c:showVal val="1"/>
              <c:showCatName val="1"/>
              <c:separator>
</c:separator>
            </c:dLbl>
            <c:dLbl>
              <c:idx val="9"/>
              <c:layout>
                <c:manualLayout>
                  <c:x val="4.5036198600174965E-2"/>
                  <c:y val="4.0794393561785908E-3"/>
                </c:manualLayout>
              </c:layout>
              <c:showVal val="1"/>
              <c:showCatName val="1"/>
              <c:separator>
</c:separator>
            </c:dLbl>
            <c:dLbl>
              <c:idx val="10"/>
              <c:layout>
                <c:manualLayout>
                  <c:x val="4.517169728783902E-2"/>
                  <c:y val="1.3186699354908267E-2"/>
                </c:manualLayout>
              </c:layout>
              <c:showVal val="1"/>
              <c:showCatName val="1"/>
              <c:separator>
</c:separator>
            </c:dLbl>
            <c:dLbl>
              <c:idx val="11"/>
              <c:layout>
                <c:manualLayout>
                  <c:x val="4.5343124328227104E-2"/>
                  <c:y val="1.2799997760280356E-2"/>
                </c:manualLayout>
              </c:layout>
              <c:showVal val="1"/>
              <c:showCatName val="1"/>
              <c:separator>
</c:separator>
            </c:dLbl>
            <c:dLbl>
              <c:idx val="12"/>
              <c:layout>
                <c:manualLayout>
                  <c:x val="7.5767497812774476E-2"/>
                  <c:y val="8.1203835309915009E-3"/>
                </c:manualLayout>
              </c:layout>
              <c:showVal val="1"/>
              <c:showCatName val="1"/>
              <c:separator>
</c:separator>
            </c:dLbl>
            <c:dLbl>
              <c:idx val="13"/>
              <c:layout>
                <c:manualLayout>
                  <c:x val="3.8270793827040642E-2"/>
                  <c:y val="1.1796498373316125E-2"/>
                </c:manualLayout>
              </c:layout>
              <c:showVal val="1"/>
              <c:showCatName val="1"/>
              <c:separator>
</c:separator>
            </c:dLbl>
            <c:dLbl>
              <c:idx val="14"/>
              <c:layout>
                <c:manualLayout>
                  <c:x val="2.1246253792743992E-2"/>
                  <c:y val="7.8126051551249114E-3"/>
                </c:manualLayout>
              </c:layout>
              <c:showVal val="1"/>
              <c:showCatName val="1"/>
              <c:separator>
</c:separator>
            </c:dLbl>
            <c:dLbl>
              <c:idx val="15"/>
              <c:layout>
                <c:manualLayout>
                  <c:x val="2.0094562647754152E-2"/>
                  <c:y val="-2.136752136752137E-3"/>
                </c:manualLayout>
              </c:layout>
              <c:showVal val="1"/>
              <c:showCatName val="1"/>
              <c:separator>
</c:separator>
            </c:dLbl>
            <c:dLbl>
              <c:idx val="16"/>
              <c:layout>
                <c:manualLayout>
                  <c:x val="2.0094562647754152E-2"/>
                  <c:y val="0"/>
                </c:manualLayout>
              </c:layout>
              <c:showVal val="1"/>
              <c:showCatName val="1"/>
              <c:separator>
</c:separator>
            </c:dLbl>
            <c:dLbl>
              <c:idx val="17"/>
              <c:layout>
                <c:manualLayout>
                  <c:x val="2.1276595744680781E-2"/>
                  <c:y val="0"/>
                </c:manualLayout>
              </c:layout>
              <c:showVal val="1"/>
              <c:showCatName val="1"/>
              <c:separator>
</c:separator>
            </c:dLbl>
            <c:dLbl>
              <c:idx val="18"/>
              <c:layout>
                <c:manualLayout>
                  <c:x val="3.8810057596967054E-2"/>
                  <c:y val="6.4104246584561564E-3"/>
                </c:manualLayout>
              </c:layout>
              <c:showVal val="1"/>
              <c:showCatName val="1"/>
              <c:separator>
</c:separator>
            </c:dLbl>
            <c:dLbl>
              <c:idx val="19"/>
              <c:layout>
                <c:manualLayout>
                  <c:x val="0.17171496792067659"/>
                  <c:y val="8.5471767952083003E-3"/>
                </c:manualLayout>
              </c:layout>
              <c:showVal val="1"/>
              <c:showCatName val="1"/>
              <c:separator>
</c:separator>
            </c:dLbl>
            <c:dLbl>
              <c:idx val="20"/>
              <c:layout>
                <c:manualLayout>
                  <c:x val="2.6237514581511034E-2"/>
                  <c:y val="8.6307961504811896E-3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Φύλλο1!$A$2:$A$3</c:f>
              <c:strCache>
                <c:ptCount val="2"/>
                <c:pt idx="0">
                  <c:v>Άνδρας</c:v>
                </c:pt>
                <c:pt idx="1">
                  <c:v>Γυναίκα</c:v>
                </c:pt>
              </c:strCache>
            </c:strRef>
          </c:cat>
          <c:val>
            <c:numRef>
              <c:f>Φύλλο1!$B$2:$B$3</c:f>
              <c:numCache>
                <c:formatCode>0.0</c:formatCode>
                <c:ptCount val="2"/>
                <c:pt idx="0">
                  <c:v>48.489666136724964</c:v>
                </c:pt>
                <c:pt idx="1">
                  <c:v>51.510333863275036</c:v>
                </c:pt>
              </c:numCache>
            </c:numRef>
          </c:val>
        </c:ser>
        <c:firstSliceAng val="0"/>
        <c:holeSize val="50"/>
      </c:doughnutChart>
      <c:spPr>
        <a:noFill/>
        <a:ln w="25400">
          <a:noFill/>
        </a:ln>
      </c:spPr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10"/>
      <c:rotY val="10"/>
      <c:depthPercent val="210"/>
      <c:rAngAx val="1"/>
    </c:view3D>
    <c:floor>
      <c:spPr>
        <a:solidFill>
          <a:prstClr val="white">
            <a:lumMod val="95000"/>
            <a:alpha val="50000"/>
          </a:prst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47391426071741166"/>
          <c:y val="6.1536832895888023E-2"/>
          <c:w val="0.45622058180227593"/>
          <c:h val="0.87092710766060843"/>
        </c:manualLayout>
      </c:layout>
      <c:bar3D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141E"/>
            </a:solidFill>
            <a:effectLst/>
            <a:scene3d>
              <a:camera prst="orthographicFront"/>
              <a:lightRig rig="threePt" dir="t"/>
            </a:scene3d>
            <a:sp3d prstMaterial="metal">
              <a:bevelT/>
              <a:bevelB/>
            </a:sp3d>
          </c:spPr>
          <c:dLbls>
            <c:dLbl>
              <c:idx val="0"/>
              <c:layout>
                <c:manualLayout>
                  <c:x val="0.25010608048993876"/>
                  <c:y val="2.634635066103853E-2"/>
                </c:manualLayout>
              </c:layout>
              <c:showVal val="1"/>
            </c:dLbl>
            <c:dLbl>
              <c:idx val="1"/>
              <c:layout>
                <c:manualLayout>
                  <c:x val="6.8071741032370958E-2"/>
                  <c:y val="2.2685856841864836E-2"/>
                </c:manualLayout>
              </c:layout>
              <c:showVal val="1"/>
            </c:dLbl>
            <c:dLbl>
              <c:idx val="2"/>
              <c:layout>
                <c:manualLayout>
                  <c:x val="8.5012795275590552E-2"/>
                  <c:y val="2.6865924894814406E-2"/>
                </c:manualLayout>
              </c:layout>
              <c:showVal val="1"/>
            </c:dLbl>
            <c:dLbl>
              <c:idx val="3"/>
              <c:layout>
                <c:manualLayout>
                  <c:x val="4.4800853018372701E-2"/>
                  <c:y val="2.8896164447925112E-2"/>
                </c:manualLayout>
              </c:layout>
              <c:showVal val="1"/>
            </c:dLbl>
            <c:dLbl>
              <c:idx val="4"/>
              <c:layout>
                <c:manualLayout>
                  <c:x val="7.5970691163604553E-2"/>
                  <c:y val="1.8945144161979909E-2"/>
                </c:manualLayout>
              </c:layout>
              <c:showVal val="1"/>
            </c:dLbl>
            <c:dLbl>
              <c:idx val="5"/>
              <c:layout>
                <c:manualLayout>
                  <c:x val="4.8480861767279046E-2"/>
                  <c:y val="2.3591183984175076E-2"/>
                </c:manualLayout>
              </c:layout>
              <c:showVal val="1"/>
            </c:dLbl>
            <c:dLbl>
              <c:idx val="6"/>
              <c:layout>
                <c:manualLayout>
                  <c:x val="0.10916359749386166"/>
                  <c:y val="4.5569131515207424E-4"/>
                </c:manualLayout>
              </c:layout>
              <c:showVal val="1"/>
            </c:dLbl>
            <c:dLbl>
              <c:idx val="7"/>
              <c:layout>
                <c:manualLayout>
                  <c:x val="0.10121983743967487"/>
                  <c:y val="3.5227580600293452E-3"/>
                </c:manualLayout>
              </c:layout>
              <c:showVal val="1"/>
            </c:dLbl>
            <c:dLbl>
              <c:idx val="8"/>
              <c:layout>
                <c:manualLayout>
                  <c:x val="8.3286025738718197E-2"/>
                  <c:y val="5.3781590381684211E-3"/>
                </c:manualLayout>
              </c:layout>
              <c:showVal val="1"/>
            </c:dLbl>
            <c:dLbl>
              <c:idx val="9"/>
              <c:layout>
                <c:manualLayout>
                  <c:x val="7.4695728558123939E-2"/>
                  <c:y val="8.4662922250497673E-3"/>
                </c:manualLayout>
              </c:layout>
              <c:showVal val="1"/>
            </c:dLbl>
            <c:dLbl>
              <c:idx val="10"/>
              <c:layout>
                <c:manualLayout>
                  <c:x val="6.6676932520531723E-2"/>
                  <c:y val="1.3187074667240929E-2"/>
                </c:manualLayout>
              </c:layout>
              <c:showVal val="1"/>
            </c:dLbl>
            <c:dLbl>
              <c:idx val="11"/>
              <c:layout>
                <c:manualLayout>
                  <c:x val="4.5343124328227104E-2"/>
                  <c:y val="1.2799997760280356E-2"/>
                </c:manualLayout>
              </c:layout>
              <c:showVal val="1"/>
            </c:dLbl>
            <c:dLbl>
              <c:idx val="12"/>
              <c:layout>
                <c:manualLayout>
                  <c:x val="4.6600831146106823E-2"/>
                  <c:y val="8.1207680410332831E-3"/>
                </c:manualLayout>
              </c:layout>
              <c:showVal val="1"/>
            </c:dLbl>
            <c:dLbl>
              <c:idx val="13"/>
              <c:layout>
                <c:manualLayout>
                  <c:x val="3.8270793827040642E-2"/>
                  <c:y val="1.1796498373316125E-2"/>
                </c:manualLayout>
              </c:layout>
              <c:showVal val="1"/>
            </c:dLbl>
            <c:dLbl>
              <c:idx val="14"/>
              <c:layout>
                <c:manualLayout>
                  <c:x val="3.3746281714785643E-2"/>
                  <c:y val="1.0005696573128687E-2"/>
                </c:manualLayout>
              </c:layout>
              <c:showVal val="1"/>
            </c:dLbl>
            <c:dLbl>
              <c:idx val="15"/>
              <c:layout>
                <c:manualLayout>
                  <c:x val="3.1205708661417607E-2"/>
                  <c:y val="2.2494470490663577E-3"/>
                </c:manualLayout>
              </c:layout>
              <c:showVal val="1"/>
            </c:dLbl>
            <c:dLbl>
              <c:idx val="16"/>
              <c:layout>
                <c:manualLayout>
                  <c:x val="2.7039041994750691E-2"/>
                  <c:y val="1.7267575413114099E-7"/>
                </c:manualLayout>
              </c:layout>
              <c:showVal val="1"/>
            </c:dLbl>
            <c:dLbl>
              <c:idx val="17"/>
              <c:layout>
                <c:manualLayout>
                  <c:x val="2.4054352580927588E-2"/>
                  <c:y val="4.3861368306850343E-3"/>
                </c:manualLayout>
              </c:layout>
              <c:showVal val="1"/>
            </c:dLbl>
            <c:dLbl>
              <c:idx val="18"/>
              <c:layout>
                <c:manualLayout>
                  <c:x val="3.8810057596967054E-2"/>
                  <c:y val="6.4104246584561564E-3"/>
                </c:manualLayout>
              </c:layout>
              <c:showVal val="1"/>
            </c:dLbl>
            <c:dLbl>
              <c:idx val="19"/>
              <c:layout>
                <c:manualLayout>
                  <c:x val="0.17171496792067659"/>
                  <c:y val="8.5471767952083003E-3"/>
                </c:manualLayout>
              </c:layout>
              <c:showVal val="1"/>
            </c:dLbl>
            <c:dLbl>
              <c:idx val="20"/>
              <c:layout>
                <c:manualLayout>
                  <c:x val="2.6237514581511016E-2"/>
                  <c:y val="8.6307961504811896E-3"/>
                </c:manualLayout>
              </c:layout>
              <c:showVal val="1"/>
            </c:dLbl>
            <c:numFmt formatCode="#,##0.0" sourceLinked="0"/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rgbClr val="00141E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Φύλλο1!$A$2:$A$7</c:f>
              <c:strCache>
                <c:ptCount val="6"/>
                <c:pt idx="0">
                  <c:v>Παντρεμένος/η</c:v>
                </c:pt>
                <c:pt idx="1">
                  <c:v>Ανύπαντρος/η που ζει με γονείς / συγγενείς</c:v>
                </c:pt>
                <c:pt idx="2">
                  <c:v>Ανύπαντρος/η που ζει μόνος/η, ή με συγκάτοικο</c:v>
                </c:pt>
                <c:pt idx="3">
                  <c:v>Χήρος/α</c:v>
                </c:pt>
                <c:pt idx="4">
                  <c:v>Διαζευγμένος/η / Σε διάσταση</c:v>
                </c:pt>
                <c:pt idx="5">
                  <c:v>ΔΑ</c:v>
                </c:pt>
              </c:strCache>
            </c:strRef>
          </c:cat>
          <c:val>
            <c:numRef>
              <c:f>Φύλλο1!$B$2:$B$7</c:f>
              <c:numCache>
                <c:formatCode>0.0</c:formatCode>
                <c:ptCount val="6"/>
                <c:pt idx="0">
                  <c:v>67.170111287758289</c:v>
                </c:pt>
                <c:pt idx="1">
                  <c:v>9.3004769475357705</c:v>
                </c:pt>
                <c:pt idx="2">
                  <c:v>11.446740858505574</c:v>
                </c:pt>
                <c:pt idx="3">
                  <c:v>0.3974562798092226</c:v>
                </c:pt>
                <c:pt idx="4">
                  <c:v>9.8569157392687075</c:v>
                </c:pt>
                <c:pt idx="5">
                  <c:v>1.8282988871224144</c:v>
                </c:pt>
              </c:numCache>
            </c:numRef>
          </c:val>
        </c:ser>
        <c:gapWidth val="80"/>
        <c:shape val="box"/>
        <c:axId val="160264576"/>
        <c:axId val="160266112"/>
        <c:axId val="0"/>
      </c:bar3DChart>
      <c:catAx>
        <c:axId val="16026457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rgbClr val="00141E"/>
                </a:solidFill>
              </a:defRPr>
            </a:pPr>
            <a:endParaRPr lang="el-GR"/>
          </a:p>
        </c:txPr>
        <c:crossAx val="160266112"/>
        <c:crosses val="autoZero"/>
        <c:auto val="1"/>
        <c:lblAlgn val="ctr"/>
        <c:lblOffset val="100"/>
      </c:catAx>
      <c:valAx>
        <c:axId val="160266112"/>
        <c:scaling>
          <c:orientation val="minMax"/>
          <c:min val="0"/>
        </c:scaling>
        <c:axPos val="t"/>
        <c:numFmt formatCode="General" sourceLinked="0"/>
        <c:tickLblPos val="low"/>
        <c:spPr>
          <a:ln>
            <a:noFill/>
          </a:ln>
        </c:spPr>
        <c:txPr>
          <a:bodyPr/>
          <a:lstStyle/>
          <a:p>
            <a:pPr>
              <a:defRPr lang="el-GR" sz="500" b="1">
                <a:solidFill>
                  <a:schemeClr val="bg1"/>
                </a:solidFill>
              </a:defRPr>
            </a:pPr>
            <a:endParaRPr lang="el-GR"/>
          </a:p>
        </c:txPr>
        <c:crossAx val="160264576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 prstMaterial="softEdge"/>
  </c:spPr>
  <c:txPr>
    <a:bodyPr/>
    <a:lstStyle/>
    <a:p>
      <a:pPr>
        <a:defRPr sz="1800"/>
      </a:pPr>
      <a:endParaRPr lang="el-G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12390776810793387"/>
          <c:y val="0.25602518901555232"/>
          <c:w val="0.71959985264999837"/>
          <c:h val="0.6121968895679085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slope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1"/>
            <c:explosion val="4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2"/>
            <c:explosion val="15"/>
          </c:dPt>
          <c:dLbls>
            <c:dLbl>
              <c:idx val="0"/>
              <c:layout>
                <c:manualLayout>
                  <c:x val="0.15499355343739946"/>
                  <c:y val="-2.1137031378540384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7471727218308244"/>
                  <c:y val="-2.6634935558428361E-2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1.7047244094488191E-2"/>
                  <c:y val="-0.14630724331100409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5.6971449997321819E-3"/>
                  <c:y val="-0.16814092172301967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Φύλλο1!$B$2:$B$4</c:f>
              <c:numCache>
                <c:formatCode>0.0</c:formatCode>
                <c:ptCount val="3"/>
                <c:pt idx="0">
                  <c:v>50.23847376788553</c:v>
                </c:pt>
                <c:pt idx="1">
                  <c:v>48.012718600954038</c:v>
                </c:pt>
                <c:pt idx="2">
                  <c:v>1.75880763116057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0.12390776810793387"/>
          <c:y val="0.25602518901555232"/>
          <c:w val="0.71959985264999893"/>
          <c:h val="0.6121968895679085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morning" dir="t"/>
            </a:scene3d>
            <a:sp3d prstMaterial="metal">
              <a:bevelT w="317500" h="107950" prst="slope"/>
              <a:bevelB/>
            </a:sp3d>
          </c:spPr>
          <c:explosion val="25"/>
          <c:dPt>
            <c:idx val="0"/>
            <c:explosion val="6"/>
            <c:spPr>
              <a:solidFill>
                <a:srgbClr val="BFD3E3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1"/>
            <c:explosion val="4"/>
            <c:spPr>
              <a:solidFill>
                <a:srgbClr val="00141E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morning" dir="t"/>
              </a:scene3d>
              <a:sp3d prstMaterial="metal">
                <a:bevelT w="317500" h="107950" prst="slope"/>
                <a:bevelB/>
              </a:sp3d>
            </c:spPr>
          </c:dPt>
          <c:dPt>
            <c:idx val="2"/>
            <c:explosion val="15"/>
          </c:dPt>
          <c:dLbls>
            <c:dLbl>
              <c:idx val="0"/>
              <c:layout>
                <c:manualLayout>
                  <c:x val="0.17253741308652223"/>
                  <c:y val="-2.1137031378540384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17471727218308244"/>
                  <c:y val="-2.6634935558428382E-2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1.7047244094488191E-2"/>
                  <c:y val="-0.14630724331100414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5.6971449997321819E-3"/>
                  <c:y val="-0.16814092172301967"/>
                </c:manualLayout>
              </c:layout>
              <c:showVal val="1"/>
              <c:showCatName val="1"/>
              <c:separator>
</c:separator>
            </c:dLbl>
            <c:numFmt formatCode="#,##0.0" sourceLinked="0"/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Φύλλο1!$B$2:$B$4</c:f>
              <c:numCache>
                <c:formatCode>0.0</c:formatCode>
                <c:ptCount val="3"/>
                <c:pt idx="0">
                  <c:v>47.9</c:v>
                </c:pt>
                <c:pt idx="1">
                  <c:v>47.8</c:v>
                </c:pt>
                <c:pt idx="2">
                  <c:v>4.3</c:v>
                </c:pt>
              </c:numCache>
            </c:numRef>
          </c:val>
        </c:ser>
        <c:firstSliceAng val="0"/>
        <c:holeSize val="37"/>
      </c:doughnutChart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10"/>
      <c:perspective val="20"/>
    </c:view3D>
    <c:floor>
      <c:spPr>
        <a:solidFill>
          <a:schemeClr val="bg1">
            <a:lumMod val="90000"/>
          </a:schemeClr>
        </a:solidFill>
      </c:spPr>
    </c:floor>
    <c:sideWall>
      <c:spPr>
        <a:solidFill>
          <a:schemeClr val="tx2">
            <a:lumMod val="10000"/>
            <a:lumOff val="90000"/>
          </a:schemeClr>
        </a:solidFill>
        <a:ln>
          <a:solidFill>
            <a:schemeClr val="bg1"/>
          </a:solidFill>
        </a:ln>
      </c:spPr>
    </c:sideWall>
    <c:backWall>
      <c:spPr>
        <a:solidFill>
          <a:schemeClr val="bg1"/>
        </a:solidFill>
        <a:ln>
          <a:solidFill>
            <a:schemeClr val="bg1"/>
          </a:solidFill>
        </a:ln>
      </c:spPr>
    </c:backWall>
    <c:plotArea>
      <c:layout>
        <c:manualLayout>
          <c:layoutTarget val="inner"/>
          <c:xMode val="edge"/>
          <c:yMode val="edge"/>
          <c:x val="4.885048660952783E-2"/>
          <c:y val="7.4335801308418534E-2"/>
          <c:w val="0.95114951339049914"/>
          <c:h val="0.78550142985858162"/>
        </c:manualLayout>
      </c:layout>
      <c:bar3DChart>
        <c:barDir val="col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convex"/>
            </a:sp3d>
          </c:spPr>
          <c:dPt>
            <c:idx val="0"/>
            <c:spPr>
              <a:solidFill>
                <a:srgbClr val="BFD3E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1"/>
            <c:spPr>
              <a:solidFill>
                <a:srgbClr val="BFD3E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3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Pt>
            <c:idx val="4"/>
            <c:spPr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convex"/>
              </a:sp3d>
            </c:spPr>
          </c:dPt>
          <c:dLbls>
            <c:dLbl>
              <c:idx val="0"/>
              <c:layout>
                <c:manualLayout>
                  <c:x val="1.8522590926134241E-2"/>
                  <c:y val="-0.31980700941794166"/>
                </c:manualLayout>
              </c:layout>
              <c:showVal val="1"/>
            </c:dLbl>
            <c:dLbl>
              <c:idx val="1"/>
              <c:layout>
                <c:manualLayout>
                  <c:x val="2.0285620547431576E-2"/>
                  <c:y val="-0.27651883588081033"/>
                </c:manualLayout>
              </c:layout>
              <c:showVal val="1"/>
            </c:dLbl>
            <c:dLbl>
              <c:idx val="2"/>
              <c:layout>
                <c:manualLayout>
                  <c:x val="1.5799681289838781E-2"/>
                  <c:y val="-0.18267851628840512"/>
                </c:manualLayout>
              </c:layout>
              <c:showVal val="1"/>
            </c:dLbl>
            <c:dLbl>
              <c:idx val="3"/>
              <c:layout>
                <c:manualLayout>
                  <c:x val="1.6034026996625421E-2"/>
                  <c:y val="-0.11319804693530976"/>
                </c:manualLayout>
              </c:layout>
              <c:showVal val="1"/>
            </c:dLbl>
            <c:dLbl>
              <c:idx val="4"/>
              <c:layout>
                <c:manualLayout>
                  <c:x val="1.4448443944506936E-2"/>
                  <c:y val="-9.8207932341791745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</c:strCache>
            </c:strRef>
          </c:cat>
          <c:val>
            <c:numRef>
              <c:f>Φύλλο1!$B$2:$B$6</c:f>
              <c:numCache>
                <c:formatCode>0.0</c:formatCode>
                <c:ptCount val="5"/>
                <c:pt idx="0">
                  <c:v>43.690886075949379</c:v>
                </c:pt>
                <c:pt idx="1">
                  <c:v>33.049620253164576</c:v>
                </c:pt>
                <c:pt idx="2">
                  <c:v>16.297468354430389</c:v>
                </c:pt>
                <c:pt idx="3">
                  <c:v>5.6962025316455698</c:v>
                </c:pt>
                <c:pt idx="4">
                  <c:v>1.265822784810126</c:v>
                </c:pt>
              </c:numCache>
            </c:numRef>
          </c:val>
        </c:ser>
        <c:gapWidth val="80"/>
        <c:shape val="cylinder"/>
        <c:axId val="115010944"/>
        <c:axId val="115852416"/>
        <c:axId val="0"/>
      </c:bar3DChart>
      <c:catAx>
        <c:axId val="115010944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lang="el-GR" sz="15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15852416"/>
        <c:crosses val="autoZero"/>
        <c:auto val="1"/>
        <c:lblAlgn val="ctr"/>
        <c:lblOffset val="100"/>
      </c:catAx>
      <c:valAx>
        <c:axId val="115852416"/>
        <c:scaling>
          <c:orientation val="minMax"/>
          <c:min val="0"/>
        </c:scaling>
        <c:axPos val="l"/>
        <c:numFmt formatCode="0" sourceLinked="0"/>
        <c:tickLblPos val="nextTo"/>
        <c:txPr>
          <a:bodyPr/>
          <a:lstStyle/>
          <a:p>
            <a:pPr>
              <a:defRPr lang="el-GR" sz="1000">
                <a:solidFill>
                  <a:schemeClr val="tx1">
                    <a:lumMod val="95000"/>
                    <a:lumOff val="5000"/>
                  </a:schemeClr>
                </a:solidFill>
              </a:defRPr>
            </a:pPr>
            <a:endParaRPr lang="el-GR"/>
          </a:p>
        </c:txPr>
        <c:crossAx val="115010944"/>
        <c:crosses val="autoZero"/>
        <c:crossBetween val="between"/>
        <c:majorUnit val="10"/>
      </c:valAx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4.7388451443569984E-2"/>
          <c:y val="5.0491419341813129E-2"/>
          <c:w val="0.65322452875208781"/>
          <c:h val="0.91615964671082784"/>
        </c:manualLayout>
      </c:layout>
      <c:bar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90500" prst="convex"/>
            </a:sp3d>
          </c:spPr>
          <c:dPt>
            <c:idx val="0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1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3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4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Lbls>
            <c:dLbl>
              <c:idx val="0"/>
              <c:layout>
                <c:manualLayout>
                  <c:x val="0.25816296826533047"/>
                  <c:y val="9.7201145311381527E-3"/>
                </c:manualLayout>
              </c:layout>
              <c:showVal val="1"/>
            </c:dLbl>
            <c:dLbl>
              <c:idx val="1"/>
              <c:layout>
                <c:manualLayout>
                  <c:x val="0.21405225483178247"/>
                  <c:y val="-5.0188499164877118E-3"/>
                </c:manualLayout>
              </c:layout>
              <c:showVal val="1"/>
            </c:dLbl>
            <c:dLbl>
              <c:idx val="2"/>
              <c:layout>
                <c:manualLayout>
                  <c:x val="0.14017990932951555"/>
                  <c:y val="-5.8410880458124592E-3"/>
                </c:manualLayout>
              </c:layout>
              <c:showVal val="1"/>
            </c:dLbl>
            <c:dLbl>
              <c:idx val="3"/>
              <c:layout>
                <c:manualLayout>
                  <c:x val="9.4398711524695686E-2"/>
                  <c:y val="-2.2381293247434992E-3"/>
                </c:manualLayout>
              </c:layout>
              <c:showVal val="1"/>
            </c:dLbl>
            <c:dLbl>
              <c:idx val="4"/>
              <c:layout>
                <c:manualLayout>
                  <c:x val="6.8058219995227931E-2"/>
                  <c:y val="5.3719875924600376E-3"/>
                </c:manualLayout>
              </c:layout>
              <c:showVal val="1"/>
            </c:dLbl>
            <c:dLbl>
              <c:idx val="5"/>
              <c:layout>
                <c:manualLayout>
                  <c:x val="6.8128608923884518E-2"/>
                  <c:y val="6.8766404199475141E-3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</c:strCache>
            </c:strRef>
          </c:cat>
          <c:val>
            <c:numRef>
              <c:f>Φύλλο1!$B$2:$B$6</c:f>
              <c:numCache>
                <c:formatCode>0.0</c:formatCode>
                <c:ptCount val="5"/>
                <c:pt idx="0">
                  <c:v>43.7</c:v>
                </c:pt>
                <c:pt idx="1">
                  <c:v>33</c:v>
                </c:pt>
                <c:pt idx="2">
                  <c:v>16.3</c:v>
                </c:pt>
                <c:pt idx="3">
                  <c:v>5.7</c:v>
                </c:pt>
                <c:pt idx="4">
                  <c:v>1.3</c:v>
                </c:pt>
              </c:numCache>
            </c:numRef>
          </c:val>
        </c:ser>
        <c:gapWidth val="50"/>
        <c:overlap val="100"/>
        <c:axId val="146729984"/>
        <c:axId val="146735872"/>
      </c:barChart>
      <c:catAx>
        <c:axId val="146729984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4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6735872"/>
        <c:crosses val="autoZero"/>
        <c:auto val="1"/>
        <c:lblAlgn val="ctr"/>
        <c:lblOffset val="100"/>
      </c:catAx>
      <c:valAx>
        <c:axId val="146735872"/>
        <c:scaling>
          <c:orientation val="minMax"/>
          <c:max val="70"/>
          <c:min val="0"/>
        </c:scaling>
        <c:axPos val="t"/>
        <c:majorGridlines>
          <c:spPr>
            <a:ln>
              <a:noFill/>
            </a:ln>
          </c:spPr>
        </c:majorGridlines>
        <c:numFmt formatCode="0" sourceLinked="0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500">
                <a:solidFill>
                  <a:schemeClr val="bg1"/>
                </a:solidFill>
              </a:defRPr>
            </a:pPr>
            <a:endParaRPr lang="el-GR"/>
          </a:p>
        </c:txPr>
        <c:crossAx val="146729984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plotArea>
      <c:layout>
        <c:manualLayout>
          <c:layoutTarget val="inner"/>
          <c:xMode val="edge"/>
          <c:yMode val="edge"/>
          <c:x val="4.7388451443569984E-2"/>
          <c:y val="5.049141934181315E-2"/>
          <c:w val="0.47726935076511645"/>
          <c:h val="0.91615964671082784"/>
        </c:manualLayout>
      </c:layout>
      <c:barChart>
        <c:barDir val="bar"/>
        <c:grouping val="stacked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spPr>
            <a:solidFill>
              <a:srgbClr val="00B0F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90500" prst="convex"/>
            </a:sp3d>
          </c:spPr>
          <c:dPt>
            <c:idx val="0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1"/>
            <c:spPr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3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Pt>
            <c:idx val="4"/>
            <c:spPr>
              <a:solidFill>
                <a:srgbClr val="00141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190500" prst="convex"/>
              </a:sp3d>
            </c:spPr>
          </c:dPt>
          <c:dLbls>
            <c:dLbl>
              <c:idx val="0"/>
              <c:layout>
                <c:manualLayout>
                  <c:x val="0.34301145311381542"/>
                  <c:y val="-5.4316392269148283E-3"/>
                </c:manualLayout>
              </c:layout>
              <c:showVal val="1"/>
            </c:dLbl>
            <c:dLbl>
              <c:idx val="1"/>
              <c:layout>
                <c:manualLayout>
                  <c:x val="0.14549868766404209"/>
                  <c:y val="1.0132665235027441E-2"/>
                </c:manualLayout>
              </c:layout>
              <c:showVal val="1"/>
            </c:dLbl>
            <c:dLbl>
              <c:idx val="2"/>
              <c:layout>
                <c:manualLayout>
                  <c:x val="9.5125538552964045E-2"/>
                  <c:y val="-5.8410880458124592E-3"/>
                </c:manualLayout>
              </c:layout>
              <c:showVal val="1"/>
            </c:dLbl>
            <c:dLbl>
              <c:idx val="3"/>
              <c:layout>
                <c:manualLayout>
                  <c:x val="5.3518298420244664E-2"/>
                  <c:y val="-2.2378907182056818E-3"/>
                </c:manualLayout>
              </c:layout>
              <c:showVal val="1"/>
            </c:dLbl>
            <c:dLbl>
              <c:idx val="4"/>
              <c:layout>
                <c:manualLayout>
                  <c:x val="6.8058219995227931E-2"/>
                  <c:y val="5.3719875924600402E-3"/>
                </c:manualLayout>
              </c:layout>
              <c:showVal val="1"/>
            </c:dLbl>
            <c:dLbl>
              <c:idx val="5"/>
              <c:layout>
                <c:manualLayout>
                  <c:x val="6.8128608923884518E-2"/>
                  <c:y val="6.8766404199475176E-3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lang="el-GR" sz="15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Φύλλο1!$A$2:$A$6</c:f>
              <c:strCache>
                <c:ptCount val="5"/>
                <c:pt idx="0">
                  <c:v>Καθόλου</c:v>
                </c:pt>
                <c:pt idx="1">
                  <c:v>Όχι πάρα πολύ</c:v>
                </c:pt>
                <c:pt idx="2">
                  <c:v>Πάρα πολύ</c:v>
                </c:pt>
                <c:pt idx="3">
                  <c:v>Δεν είμαι σίγουρος</c:v>
                </c:pt>
                <c:pt idx="4">
                  <c:v>Δεν απαντώ</c:v>
                </c:pt>
              </c:strCache>
            </c:strRef>
          </c:cat>
          <c:val>
            <c:numRef>
              <c:f>Φύλλο1!$B$2:$B$6</c:f>
              <c:numCache>
                <c:formatCode>General</c:formatCode>
                <c:ptCount val="5"/>
                <c:pt idx="0">
                  <c:v>69.099999999999994</c:v>
                </c:pt>
                <c:pt idx="1">
                  <c:v>18.5</c:v>
                </c:pt>
                <c:pt idx="2">
                  <c:v>7.4</c:v>
                </c:pt>
                <c:pt idx="3">
                  <c:v>2.9</c:v>
                </c:pt>
                <c:pt idx="4">
                  <c:v>2.1</c:v>
                </c:pt>
              </c:numCache>
            </c:numRef>
          </c:val>
        </c:ser>
        <c:gapWidth val="50"/>
        <c:overlap val="100"/>
        <c:axId val="146738176"/>
        <c:axId val="146745600"/>
      </c:barChart>
      <c:catAx>
        <c:axId val="146738176"/>
        <c:scaling>
          <c:orientation val="maxMin"/>
        </c:scaling>
        <c:axPos val="l"/>
        <c:numFmt formatCode="0.0" sourceLinked="1"/>
        <c:tickLblPos val="nextTo"/>
        <c:txPr>
          <a:bodyPr/>
          <a:lstStyle/>
          <a:p>
            <a:pPr>
              <a:defRPr lang="el-GR" sz="14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l-GR"/>
          </a:p>
        </c:txPr>
        <c:crossAx val="146745600"/>
        <c:crosses val="autoZero"/>
        <c:auto val="1"/>
        <c:lblAlgn val="ctr"/>
        <c:lblOffset val="100"/>
      </c:catAx>
      <c:valAx>
        <c:axId val="146745600"/>
        <c:scaling>
          <c:orientation val="minMax"/>
          <c:max val="70"/>
          <c:min val="0"/>
        </c:scaling>
        <c:axPos val="t"/>
        <c:majorGridlines>
          <c:spPr>
            <a:ln>
              <a:noFill/>
            </a:ln>
          </c:spPr>
        </c:majorGridlines>
        <c:numFmt formatCode="0" sourceLinked="0"/>
        <c:tickLblPos val="nextTo"/>
        <c:spPr>
          <a:ln>
            <a:solidFill>
              <a:schemeClr val="bg1"/>
            </a:solidFill>
          </a:ln>
        </c:spPr>
        <c:txPr>
          <a:bodyPr/>
          <a:lstStyle/>
          <a:p>
            <a:pPr>
              <a:defRPr lang="el-GR" sz="500">
                <a:solidFill>
                  <a:schemeClr val="bg1"/>
                </a:solidFill>
              </a:defRPr>
            </a:pPr>
            <a:endParaRPr lang="el-GR"/>
          </a:p>
        </c:txPr>
        <c:crossAx val="146738176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l-G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497" cy="494662"/>
          </a:xfrm>
          <a:prstGeom prst="rect">
            <a:avLst/>
          </a:prstGeom>
        </p:spPr>
        <p:txBody>
          <a:bodyPr vert="horz" lIns="92124" tIns="46062" rIns="92124" bIns="46062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8400" y="0"/>
            <a:ext cx="2944497" cy="494662"/>
          </a:xfrm>
          <a:prstGeom prst="rect">
            <a:avLst/>
          </a:prstGeom>
        </p:spPr>
        <p:txBody>
          <a:bodyPr vert="horz" lIns="92124" tIns="46062" rIns="92124" bIns="46062" rtlCol="0"/>
          <a:lstStyle>
            <a:lvl1pPr algn="r">
              <a:defRPr sz="1200"/>
            </a:lvl1pPr>
          </a:lstStyle>
          <a:p>
            <a:fld id="{C1C467F2-6FAC-4AA9-B08C-E2422AAB3365}" type="datetimeFigureOut">
              <a:rPr lang="el-GR" smtClean="0"/>
              <a:pPr/>
              <a:t>22/9/2014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2" y="9409743"/>
            <a:ext cx="2944497" cy="494662"/>
          </a:xfrm>
          <a:prstGeom prst="rect">
            <a:avLst/>
          </a:prstGeom>
        </p:spPr>
        <p:txBody>
          <a:bodyPr vert="horz" lIns="92124" tIns="46062" rIns="92124" bIns="46062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8400" y="9409743"/>
            <a:ext cx="2944497" cy="494662"/>
          </a:xfrm>
          <a:prstGeom prst="rect">
            <a:avLst/>
          </a:prstGeom>
        </p:spPr>
        <p:txBody>
          <a:bodyPr vert="horz" lIns="92124" tIns="46062" rIns="92124" bIns="46062" rtlCol="0" anchor="b"/>
          <a:lstStyle>
            <a:lvl1pPr algn="r">
              <a:defRPr sz="1200"/>
            </a:lvl1pPr>
          </a:lstStyle>
          <a:p>
            <a:fld id="{705AC314-70A3-485E-A9F1-755210CF9C8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3505200"/>
            <a:ext cx="9144000" cy="2133600"/>
          </a:xfrm>
          <a:prstGeom prst="rect">
            <a:avLst/>
          </a:prstGeom>
          <a:solidFill>
            <a:srgbClr val="00141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00141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2800"/>
            <a:ext cx="8229600" cy="1143000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16" name="Rectangle 19"/>
          <p:cNvSpPr/>
          <p:nvPr userDrawn="1"/>
        </p:nvSpPr>
        <p:spPr>
          <a:xfrm>
            <a:off x="0" y="6705600"/>
            <a:ext cx="9144000" cy="180000"/>
          </a:xfrm>
          <a:prstGeom prst="rect">
            <a:avLst/>
          </a:prstGeom>
          <a:solidFill>
            <a:srgbClr val="00141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558" name="AutoShape 6" descr="data:image/jpeg;base64,/9j/4AAQSkZJRgABAQAAAQABAAD/2wCEAAkGBhQSERUUExQWFRUWGBoYFxcYGR4cGhUaFxcXHBccIBgYHSYeGRwkGhwXHy8gJScpLCwsFx4xNTAqNSYrLCkBCQoKDgwOFw8PGiwkHCQpLCwsLCwsLCwsKSwsLCwpLCwpKSwsLCksKSwsLCwsLCwsLCkpLCwpLCwpLCwpLCkpLP/AABEIALcBEwMBIgACEQEDEQH/xAAcAAABBQEBAQAAAAAAAAAAAAAFAAIDBAYBBwj/xABCEAACAQMDAgMFBAcGBgIDAAABAhEAAyEEEjEFQSJRYQYTMnGBB5Gh0RQjQlKxwfAVM2JykuEWQ1OCk9Ki8SQ0sv/EABcBAQEBAQAAAAAAAAAAAAAAAAABAgP/xAAbEQEBAQADAQEAAAAAAAAAAAAAEQESIVECMf/aAAwDAQACEQMRAD8A9burk+J/o7D+DRVa4n+K5/5H/wDapbr5P1qs92Kszxtx1/xXP/I//tVW4/8Aif8A8j/+1WLjyIqi9ztWZnhhrsf3n/1v/wC1RFvV/wDW/wD7U4muAGnHPFrgtA92/wBTfnSNodp/1H86dBpGpxzwuuBiOGYf9zfnS3Hzb/U35101yrMSuOs5Ofnn+NIIPICnCnAUmCK5pEf4kVo81B5+YpydOtD/AJVr/Qv5VKGppc1YOjQW/wDpW/8Axp+VW7XTbX/St/8AjX8qq7z51Lbu0ZWxobX/AE7f+hfyp66ZP+mn+hfyqNG9amBrURKLSfuJ/pH5VINOn7i/6R+VRK1SI1IVIthf3F/0j8qcLK/ur/pH5VyadSBKg8h9wpQPKuTSJqwOmu76iLUt1BMHpweq4Nd3Ugsh67vqpvrvvKC0Xrheqweu76CRnplNmkHoLtvgfKlStDwj5UqyAuquwT8zVG9d71Prssfmf4mqJaOwqOjovmn29PvkyB4gPv7/AP1VVxioQDQ0Tt6FNpZrm0bivwzx8jTV0qMW23JCrunbEkdon8aqf2hsULujJPH+2KYuvEMd07oWYPcj08qMr+i0O8M26I4H7xgmOaZatBkdp+GMRzJI88VTHUgpHiA29oPPft9KcnUwAdpPiaMekmgtppQUDloBfacTA5nmpdV09EH97JiQNuD9ZiqF7qBMKx8znyEVH/aCmFDYHAg5J+lAWfQW1gNdgwDGzz+tRrpl2qxeAWK8cAd+ap3OrZMuRGIg+Xyrh1QIAnABbg9yPT8KIIarRIk/rJMSBs5+sxTL2lVQSHmCBERMifP8KojqAYgTiYUQe/rH+1OJoHgzUwEiobdWV9KFPs2yasKlRWxVgVtEiU+Kaop4oOgU+uCkTQdmkRTZpFqDhFcIpxNNNUcrldd6iJoiXiuTTQ1KaBwNOJpoNcLUU7dTkaoproqApaPhHypUrHwj5Uqgz+qTxt8z/E1T93EzUut1H6xh5Mf4mq41AP7Waw6GPbPlTRa71Mzjz4jio2uc58qoieo6eTNRM/niiHUhUfvh507d6/jQPp6jvUIuVKtwedBKBUiHtUC3BVq2R50DGppUU801ooOIantk1BPl3qW0s98URaQ1PbFQ2Vjk1Org8VplMtOqNakQGqHAV2usabNAq4a6K4RQcJprV2oH1KwTuWBJJkQNvxZ9O9WokY01qrXepW1tm6XXYvLAggemO+Rj1FDLPthpntG7uKjcVgjJIXdwJnHlUoNTSD1CupUkgMCRBIHInjFca6B3HBPypVWN9dJobb61ZYqFuKd8kQR+yCST5CriuCJGR2IzSiaa7NVbmtRWCsyhmMAE5JiQKtRQFtP8K/IV2m6YeBflXayzWL6kn625/mb+NV/d1Y6mf11zP7Z/jVY3PUVh2caoLg+dSs1Ru/yoiq7HzP8AX0qu10+Z/r6VYvMfSqrz/QNVNQtfbzNdTVHvP4fnTGHz+786j2sPP7v5xVZWf0tvX8Pzp661x/QqsQf3ZP0/nTWT0oVdtdQO4TMfXy+Y++RU/wDaMrKgq3eST6z6UH91HYD/ALjU9tR5Dzw1EEU1VzPjEH4geT94qlqruoO7bcXLeEyMCRtEqN0cjIjOTzSu6hEG53VF/eYkDPFFdBoLbhXF4FTBwhjHI8UVRn717Ws4J98zSD8Sm2wnghYxMD5D61c6f1TUMGW4HDKpZdywhIBxtMeI9mkn0zR5tNpLYE3GOYJIgdzAgD788VS/sm1e3CxrLyFAcAiNpkxnJ7+IntmkZho1V1LoMMbRUktsxn9qAsgD+ZNDPZfqMWFRrlyyqGUKKzqQzZLH3fhIMmJIgjiKM6joV9E94dYWVLLyI/vNysVO0SAY2yRk7e1CtD7M330YRbtsWr219rKQyt5BogwPnzxSDTjW2I3PqsNuJAO0gjHhVeROc9o86A6m/ddf/wBj/mHY28glRj4eSTBIHlRDTdH1dlYDWAoIRNw3McGJbGcSfCOfSs8egalt11pI35VXSbskCQJ8ME9xwR50jVaHp9lhb3nUliCMTCrIxJ3YMZj58VaXrLAjdemSRIa3mCMASTnOeMVg9V0nUIw/V+7UmJZctg8ADJj+flUGoswRsALCB8HjMxyBx91IlbvVe24Qke7fHf3it+AU5+tU09vLsrtRQAfFuYktJwJiFx39awrXSvxF2M7YNs7hBggr2gyKcNYRyHn5Hv8Agvyp2nJuU6hfu3PeC8QGXcgWSsg7SpEQvJE+k+tDEtaxV2nds42bVae5kGfQxmZntWh9k9Gl3SW2CMzK20luQCBvKjsswwiZM1xAFJtM/j3EBGOWBMAgDjJInzHIqqD9R19y4L1tdKfdG3C+BQbZMlWJVIEZj1rN9O6fbfat1zbXMsJDeQ8Lducit5fsmNy7tkQZYxBjcrKMETGCM0H9pdMNRBRWS/aBKQD7twYYgHs0k4E80TcWdB7OxbO25fLXWEn9UWYBC20bSSwwBEqBHrRax0e1dU27tnVIArEllCLtUkR4WOT2Hke1YbXq+lNt77yW3hVVjP8AdIIk4BBkx61T0fW7yjbv3i5tE7t2xS4bgHDSMkjEii1pfaH2VTTvusX7YAAGx2Mk5yGMhj8OMdvOKf0Y3QIGqtKCrQsKJbtFxsjHdfI/XLdX6v720VtqAECqHJf3jnau9oZiolsyI4qhb6hqliLlxVU/q5YiCSZ2tOAxPeJolbS97JXHuC4dXbd2iF3G47sokCVgcAiAO3NbPRe+uLv32l3FgPDMRg8NGCD8jJrEexftlcDrZusGUlQjMM2iAVgGPKRPmeTWy0t/cLi22Ftbe4W0VkRWbe+d20wGMkkTG7vRrGm6crC0gcywUBj5mMnFcpaAn3SSZO0Sd26TGfEAN3zgTSqIyHVR+uuf5z/Gh+p1C21LNwO/NC/bX2m9zqrloEFy8qFPiErmV7xIPrWL1Htz72QWhRAAIgsJEzMA9sZmDxWHXfp6JavhwGUiPTt6EedK4vrFZz2b9prJthG8L53cGT2wnpHFaNromPy+lBBcX1NQXFzyat3rigTP4cj0/jUDuJ5jj05iOfnVTVVl7Zpix5nyIngkehmrKCcgk/KulTHeTx5HPp/XNKyrtbHOcT35/H61G+nB4JH0ml/ail/d+JWmAHBPYEjgTC5PeKa98XP7tgIMBtp2nafHAOTwVB+R4qhfo4mAxnmPwx9/bzp9q3MiT/8AWe9IWAwJ3KwaYiIyYg4lTH4balV0IkmAuc8tOIEciJORx2oitqOmrc8JLEE4gntleTH071ZtJsAC3roHkXMAYjzC8YAxzHeoLuutghipCsvhdgfAfEIYAYLcgNHh8WJFS3NZbRgrt42IW2BHiLOPCN8GIBMkd6VDrWjIaRfuHPB8Q78yO3PbilY0D79/vtwxMgcL+MEDP+9SW7hIUNG1mKbgcG7JGwRuLAjIPr3BBrmp1di04N58EMQOLgILhQVHwwVzJB8YjgwFrQ3H02ivWSwuq3vHBcfCpBJAjmJwSe9E+kdYuJYsoQjgIhEnxCQYEHB4gVl7/WUOnM3NxuLC7S3hbjayfCAdpC/M+U0W6P1ZChDLYQBXUm6Lo3e7tgBgxIABkzsk+LAqgtqeos9tSWARTzMhpiRuPDRMf5ue1Zy30S375ma89+G2BGuYViQP3pEN39RnzOab2o0NpD40DwCdrOdzj9lQ4LhecwBkc803qPVE1Ce9t6xgrBYt2gFKdjuMgk+p+gpVXtELItsxTxKMKVbdtEbY/eYESWXzxWdvIqnc6Jb3kghxcLeIPACSoEKF7zG01zS33s3BGpDXGALFm3YkbSWZIgYbbOQDkUZVdIAfeubqZhFtMEQFTO1lA3AgfHyQvMYojN9T6laTGxFIgMBuO0gAR4xMbj+K+lVLFz9JuIimyFMbs7WgbRg7dh8MYkE896N6zS6VpXSab3lz9pWFxhB7kKceIY3QKl6b7Huvu3J8TMXZEIJUhWIhiS20NtEdquI2HTrFu2zrbEEcwIwSwXtBPhP9Gsp7Q9IH6T707iwyIIE9xu4DDdnNavp2he3AAhciCZIgKFgjAHxSI+VDfabaQI5IIx6GKrQT0/UG2xY7mkw8Kklf2SVwpMRNS+5AAC7iDJyZPrkcQe2B5VUtKy4LEhjMbByBByMxHnNT2UB3AwyEkEA/DtAkT5zkEeYqKr9U0fv12uzAeYCk4MwQwMiYx6UBX2H91uuW5uSZ3BgpWYDeCCD8sd4rVamwtpUlyd5iWgQI7mc57x3rgEHwnafQxNEleb9Re4lwLbtKVKB12ntEHnj1gHPFVb3V96C2bjnkgfEBB8WCYHJ+sV6jp9PbB8SAMCxkkhSXMtIAnJz3GBgUB6l7J2Dd97esFlK3D722QrNcZyyAAMd21PCCQSfKqzuAfQek72W+BuC3FBk5WIMgSMY5zyadfu6n3dkWvCUncq5LOrYaAMHxPAHaecVW1mhvaa67L+p2glNMWLs4VDuY3PhICy3MyYAoRa9q7iMFctbIiVghsgT+Ec1nR9C+yYI0OmDYItICPUKJrlN9ib2/p+maZ3WlM+eKVRqvLvtht6ezdD3BcN248qFCwQNoMkPu4GAVya88vm2suUJYBWM7nFvIDHb2B4EmOB2r037RulXdV1FbZhEVCTcFlrjbGdUA/VjxHecSRt8Rp3s19nuiNz3aavVG5cT3392bcIGIG4XEIBkkhWGeYoawvRL63bltTCqzrDpyuflM7cR2+lbnrC39KLm9FCWxtWCfHnmfI9yeM0W657E2jpGtae8pOiZrpR7dtiXKe8gm3sKAqwgCO3MV5fY602qtMjWnuzIUqdio9xpY3C52tIBCiRwfKhY0Oi9tbbuUCiQdxg4BhQD/APyKv3Oq2N5BcB8EncpWRtyWIIgQORH31g7qfotv++w7/ClxHHxZPgBk+GBwMUY6H0db9m4xa4l8t7uzCggqILFhlwBIyBmcbqkLrbtpgym4BcZYLO6CQuYJbblTg1CLicbyYBLeGSAzKq7oEjxGAPQzxWd6T028jMrWrq3FcbWYss2yrLKSRH6wiZA7R3g03szqH066VHFs2DLXVM+/96pbayAA7VYk5YzPakWvPvaLra2r/u9GpXZI8JMFhgmO0cADzqrZ69rPeAC5scrw8iBjxHcsEGK9M1PRdeHt3WFq4bQ91Fu18a7g8lCpEAgRkcDyqpqvYi4NXdvXNQbdu6XV/wBRAKOom0rFsSMeEDhoIqxlkNRY1f6LdvXBdG1yFdLgKqF2e8G1RDSHENuE/Sg+i9odTb4uOVz3JO3BbHbtOK9R/se7eVb1tbVi4qiFtqWR9qbSpd7myJLDIngiSJqw/szpLb+FwNysL7EqoKsrFviMsN4WVz8Q5p0dvHffXYgs77iNokksTxC+fqK3XSfsscKLuqF9GJJVLTWdwIMGTdeQZk+gifKrHW20el1FvYASbZL3UVxO/nb7m3CQQOIwTxuMyWuti5c92Dcu2gAtt51G1kklizF1NsypEbSx3LmKqKXUvZb9Gvr+jajciozqL+3x3bZ8Vse7wHCQ3Yj7qEvoLr60O6XL1otbNy6qbVYEL73gmGkMoM55716qOradQgTTyLZlNxLRK7eWknB7mrA9oXYYtoBM/CDwcGPnVWPNW9mLthGdlumHkH3TBQm4QS7KM4AMAcjsa3Fj2De7bRSGBCqH3RBUi4W2n9nLLJ5baM4p/tR1K8+kuBmx4ZER+2vpRRbtwgA3ewEbvShmBnT/ALMb1g27ialVuKRM5AWYYKxnO0kCRyZ7Ub6f0hlKvdeyjj/p+QEIhKgFlUZg4k+k1F7sRl5/r1ikiL3JJ+f5TUrWfOYuXOmaXBuMWIDAQWGGJMeEjz55qpe17L4LYt+7URbPvLgIWYggLnHeTn5yJQF7Afd+ZFOUzwB+H8h/OiwO6X04Wr3vl96TLEIGYWlDA+ELO2ASTRO/1g2ld0tWw0TtRZZyO3gBk1BqdgEuVg4lvP5nvQpvaSypAUO/PwwAI9XIokzEdnq2oa8M3ih3bxdVkVTIiJRdwxjgQx8qvl5MkjiMdh5DGB8qCaz2yCgzYZdsctIG44+GRkZ5oWntXdc7hcVFEeHbIbPEAEz64AolaLqOpCWncEBlU7ZBI3fsyBzmKxOi6xq1ulrl22LQHCA7fhAWBMDIAz5se4oj1H2kYv4TBx5NvJAEKG4WRwBkmY4rui9iNXfRm2hV5G+Entx+OQvpVZ3fBy/1ixq7Isvf9yd42lSAxJ4gsDtBkCcSeKvmwqIlvcXKLt3MZYxxJ7n8qH9E9krOmXdci7egyszZQzysjJiPuoo6liSeSc+frijWGopZSeQpgkEEyIJnMiJXJ/eFd098ofCSPTse+fpQm77OWve3LqPcVrsb4Ig7cAfDJHpxIBiQIKssep/h/Kilf01hzvVFFyD8QO1iylSCJMiCR9aynVvZlskWha3GSyqblmJJJbkoox3wJOa0+3NWtI3KnKmQR6H/AGoQf9hSp6dptnw+7G2BGO2CSR5xNKrvRNOlqxbt2xtRRCr5CTjNKoyBe0nt0umLW0t3Wvbwi/qnNtd0HezJygB7ZPGORT0n2ik2UNzR633m0G4E07BFePFDXimPKrnX/adrVy5bVGJUjgwMgE9vUVlLX2vWReKu+nVRgki4HQwQT4re1/FEweDIrNbWx9oLNf1G61Fm0u102rv/AFuwW/eHfAYHcoRS07+xFUeidS6dqg1qxZe0Ghn2LtV9kEA7WIf5EEjIxJqW/wDajbe77sWRcRwHtG2nvC6qW8TJt8EQWE8CT6mg/wBpN97pW3avJbAbxKttdzCcCbbSGxHwiTk5kEGNF0nQJdBspbW4ikBj8FtZl22mVB9SOYoX0L2hS0ltrxa9dVSiMJn3Z2fEpmGYrug5E8CTQ/qFsarxX7VxmMTvYdhA+FfL1qtY0SWwQlpVzMTP1+Ln51Uaa59oIBO219T6VUve3t1p2hF+k0L3kfuj5Kv5TTi7kqB71wZ3FThBGCRmQT4eOT61C6IJ17V3PhY542ir1vRas7XZWu2yJYrqAjLngKFMmPUZj50BvaNWBHiUkRukSPUY5FQf2VdI2tqrjJiF90kAr8BBVRBU+IdpHBqwur2p0BZWJmwpJVZui4xlZMBkU4JOCvke9Cx0G27APcuXDb2sAqKgAJO0EosEEqcEdqu6HpW4lhcvXiGIbeywrjDQAvhPYxHaitnTzutgtKkFgWMKWGIwJ8MHHcnjuSIUMcIB82A/ALipRqD2RT9TUy9KYZ3D+v8ANNSLoR3Mn6Y+6KEMTVMM7VHr/Qpx1p7sB9f5TTb2kX5+ef8Aaqv6P5L54nyz/CiudfvhtOQIyyef7w70VvXXFtm2kBVPigYgGMcE+negvXOoJdt+DTGwu9VIIgs6bRJ/ekZ3YwvnWit6t3G33JuDgAAmAecxVTND/Zz2iTV3msWoDLMFxBfbyIjB7/fRDqY1dq0tz3SJ4irh2BIH7JEYzn5Yox0+w6nemk2N5wgOcct4uPWiN7TXbi+O2h9HKkE/6Wj5xSL2yujXUvqvdP8AqwyZG2dkp8QYiCytB2z9Ku9Q9nb9q2u269+CSzNtUKpHinxZAiYickAitRpFu+7hwitwArMy/iqmm29AxYtcZXlSsBSFgmfhLkGqPLvafrFn+7VSUG0owVoSfjBNzbyfQ+U0AQam8591bIbDKbaeEzwu6B2z9K94taUARAI4AjAA7AcUI6nutfDtC+giJ8x/OiR530/2J1VwK94rbDGHCgK8A5bIiSJ5nmpNN9nNtH33b5cQRtVY+TbhEY5XIrUXdUT50hcPZQPWJ/E96U4lpXS1b93atgJMhT4gCTJMHHOe9Pvahn+Nj8v6wKja6T2FQanWC2u5tpjz/LFK0l4OKaxxkj5d6zl32qkN4c/QAfQVWu+0TbAvhJIOYBn5AdqlS4Kn2ks7tgMEGG+nJk/yp6dYtyRu/rt/GvPmuOSXAjxYVVjn9oR24+VR2X2HkE85knI/CkTk9Vtsp4YfOiFjTH+vpWK9nut21Ki524gSEz4vpW6Xr+lG0e+SWxHrEx6VWq0XThFtR/XJpV3TfCPr/GlWVjzv2wI/TLonPhxP+BeBQC8qdxPzzQ37UNUR1TUKFkgWzMkRuspgyQPX780A6VqL6ncq7LbA7nYhTgZIDkjLYEEziolHf+ItNZuwwB2yCseEkiIxyZjFCtR7SHwG020QHK43R69oicZPyrO63WJcLgMBLQu0QAAOBMznuc+tS6LWLbaVX3jOCCWQvvkQQeYk4kAHA4qsiKe0F4OeYJJjBGOczIERjHNW+qe0TWwj2xPMh4CnAyTMiPL1rLWNM6kMqKcZSSxPn+GPSOat6nXMtsqRgtuUbCp8I+KDyfX8aFFdF7S3ixypYidkbQBEkrPIgE9j5eR7qusXg5QszkhSxYjaAcrEkQBzyJMeVB+mdZFsiVkt+1kMBPiClfhkcsPTmjOsUh0eyt4qqgSxa4tszlQwUKcZH+b60iVf13tI9m0LaptuHlwysFznbtBkx5mR5Ve6d7fuTDopxyDBGPI7vXmst/ackhgrKZB3qCcnxQYkH7qPL9metKBrZtXAw3DY6jbIwIYD05nn0pC62nQ/aR9XZ8VsILTFF243AgNJM5OcnGZxV+zYAJIUAnJgDPqfM0K9g/Z7U6Nbn6ULZDgQimCrDEzxwTMTMDitPee0ByD8qN5+BzrOfyrgT51y91W2MAz8qG3+sndjigKnTzTLmjRhDDH1H8DQ9upMeKVu+SRJMTmDmiJep6TTW9OVtLF339j3j5MTkAFiSSFifu7Y3fRNaNgR9T7597AMyhCcBtu0YJCnt/KvHb/U7pEXLSKrObquMNcFssEnaYBhiCYkmPkJ+h+0Wmt3NO5tXQbDMygXQwc3QZJ3IDjHfiqxXrPVPam1p3NttzME94wWDtG5VEyZklsD0NNT2s05ibqpP76sv4kAfjWc6d0u3rb9zWkXVF62Le1mEKqMOAFmSUBmTg/dbveyCn4Lzr889/8ACV7/ADqtYNazWl0Js6uwnEEqrgHv/wAwTMj5es1l+sda1CC5cGr95aFuEWzab3jXYXhgu3MPie48qHaN3W9fTTAXntkK1xnCKWmGUMRJKxkjE4nFS9Nsaj3uo/SRZtsiqbRS5uMweDdRvMA4HIA86gt6XqGpfT22KPLW/wDnPtuSbeqwd37W8WB/3jyrul0d0hHu2VttsKtkPH6xjG5R38Lf70AboN65c98bm509QhOxGJgAjMN/8fOh/RE1A1Vx71sMbfFwFiAjgmATO5v4z2oVtyg/dH3Cfx4+lR70n4sgZ8XAGPPHah//ABRbmCwkcyeP6Emsx1Hrd07mtWy4LQWAA3KGwAr9+MDyk8VF3cbO7rbVsw7wfUmsn17rK3LhQMCoMARziZ+Xz8qle0bqjc8NtHMHMDt51QfozcBdysQN4OQDkkfIiCPKauJuh1whVJdRHlz27qD9eKE3Bc3K9ouVUw6jkDzAgYn61oUtWrY2OqkLIGSZg+eAonA571WHV0YnaseJgYGAROJn05+6qypW3O3cykKRye/A9Z7VVTRMGUi7jG6BkADPpP5CtDounC4JIlWBhJgYGfX+pNWdH0gXrgtEKhEh8k7IyuFmTHn51QI0+2CJ8I4nmZMH+dEeka/bgjIPByGhgeR/KjaewV26GAIVJIVthlhMYBjwxJ3E/KeagX7O9aLkbQQIhpXkAiYMY4qavb1PoGrN3T23YQzAyBkCGI5pVB7LaG5Z0lq3dgOobdBkZdiM98EUqy1XkP2o6G0/Vb0sUubbYlf8VpAJz9PzoZr/AGQ1i6ZtiG6rLChUd9iyJ2gxkjB7RNeqe1fRtHevv760rPKksCwaQgCnwkbfDHBzimp1JLFtVRiFXAk5+8yT99Srx18y6zp1y2xDoUI5BBBGY4PFHvZey12+lgeD3xClgCwQcFiPrnPf617Lq/aO2xMn3hPIYlhjsFbH0qmfaFv2LZHaYVR+cVbhGeu/ZLeB2jVJdB5hHUAHuIQiQBxurV6f2T062wl9TedcC4zMjR2+FzGOYA+QoXresXzjvORMwI8zjmoE1ty3pmv6iFIJ2Ih3NcA4MDjynufrEpMP132f6Np2e8t+QRiQPowFFek6hNDa92huBJOGPxH5xu4gYMVgn9r9e+xrOnZfEcRJ2jbHIxMnJBGKt3OoXCEvNqStxtsWNkKoAGWeQryPIT4j5U7Os/G0/wCKBcwloPmT4C3HqZrl7rOoI7IPJmAj/tGfwoKOsJdnYrHzLuwQHvk8/QGr3ROjaa/dZr10KbCFlKNB8UgkzyoCtjvI4iqh1/UsctdknsoP8Wg/hQg9QdtR7siVjmc8A7ucCTtq6SPP/f76rfpEXG/yoPxuUTU4X0+/vSFsnjPnnieOeKhN8ngH6Sf411dNcb9mOCJoLaOIAZ1A7AHcc/5JH4067q7dpS53sBzwP/Y/wqmOj6luNqRxHi3fPwjb85ojouj7iFfeHkAofUxIjDD1qxGc6elq6xNuztmV8Dn9YxEwBcZoOeSx5FDE6l0/H/5Ny3PZ7Qf/AOVp8/cK3K+y4t6tVK4dF8IJE7mdT8JEGAM88VPqvsv0lsGVS3awCQJuSSJhiCQO0CZz51UjK3PblrKJ+g6xrrMADahm2kLlgrjE8kTAPzohZ+0DXXCthjaRmTcbrLsKKDDSDILGRECZihvRekdPtdQvb7HvrKh/drtMrtdIJkicbskd6m0GgttNze5VRcYox3LtIubF4leBwe3FSFGrdw6N1tKSVlmUjM7793cvPxAHP+X5VY1+tZ7lt96w6tbVFb+8ZiQYJHEKmZ57YNAtfomTfY5AdRAPJ2bTEeTevb5VevsGQ3JVGsqu0e7PjdQTAkwVODOOZzRau+ztpC5S49ybgKGTLjeOd5A8Uhvpx2rWaT2atqGQSyHkFiRiM4wM+UcCsn7P6YG5afxFVLs0jIJjDMDuADKTPyHea1P/ABSlq4d6tLEIYHw7BEeLzYsZ/KmNYB9T9kksXGuBQVYQVMNHOQCJnPrQ19OYgAleDvwQSDkGJXn1ra9X1i3kKo6yV3jjaVWDJJjEwOe9ebanqhbUG1IkgEEnDTPl8vXmmp1jmr6t4jGUBAELjdxEkjHORTum6w3N8DapOZIxGI/+hVG70oLd230ubWYkNZG7wgLMKTmCQCfN88RTdLZ/R3BuBgGEA4Pw7iZgeFozHPixSI2HTvZS3qQbRKqIjuxk5x3A+tE9D9mSadCtu8oBMzctKWyeJkCO3HBrFabrBVN5Ck7SVQHxNBHHMnj76yq9StXdRvNy5bG4nJgpu5gGAFnzIxNLp09t0Ps/pbDKbmoRmAwCbaAesDxY+dHT1myASrSILEopIhY3GQIx868w0z2xdusLJQ3raKe5AJbeNrfAwYC4Ao4dSQJy/QdWW5Z8RhrSh+JE25mQ3xSCMcEj1pVbzqfWGt3tq+NmSBbJjPjI+RJCj/untS1HVtmCe5hhnaBMgz2kRI++vOr3XBdRIvNbLK4DEQbjj3gTMH3YDDz4Joi3VJu7SYLAmAG/Vts8YMftKwInzPqKVXo3TLpa2CYMlsgzje0fhFKhnsVfL6GyxIJIaYmPjb+o7Uqis17X2f8A8+4ZwyoTHOEUT/KaEm0sQJPzo37YtGvPqkevFv8A3qgzp2V2+Zj8FE/jWWlOB5VJo0S5dRLgDWyyqyngyREx6x6U832Hwoi+u3cfvfdUN+7dEP7xl2mVJG5QY/d4j7uKqVX9oLjWbjWxYIto9wIyoS7gMYDMGM+YnbyPnVPqnWrMBsjYudyBSNvMxJkD15ob1H7OtXfum/b1BBbxftIRMd0man0n2Yaxmm5qFcBsq4d9xHmSwmrGQJuvjU7vci5K8jPiB4wSfLzob+jlQC727YgHxtnjHhWTXp1z7LhdO69cY7VgJb/VrCycxLNnuTVzQ/Z5pLSC57i2W2hiWG4yQCcuTFCPKtV1E3dtlNQGAAUMCwCrMmJAjk/fWh9mukMjHaIAXYrwdzkvLMwfzXA7Yr0zp+htKGiF23HT4QMhj5dsiKhuezOmN4XhvVxB8EKGgznHp9aHHQu37PeEkyTBP3D0FWdL7MqbjiDjZ258JPf51o7jTafam2VYA/NW/qaZ017mwMY8YUme0Iqx5niqsVLHs0B2qa10y2LhUkTsDf8AycH6/nUz6tRy8nuFoS/WLY1EbchIM5JDZHEmZER60oN2rVpOJM/WPv4qHq6F0UWwu4MGXcpI8JBjBBE+YNVV6uSdqoQBnIAjz5j+FL9LG0teceaDeQBIwSwEDxCZ+VWoODVqyqzC2OGHp3xPFDLfVANUQVlX2lcg+7CfFgdyzD+sUB6zq2srcRdr713rdGRzkAD90yeYI7yMjOklhG5mC3Nz7gQxIvC2XUEHw5kyTiOKVGw9qdeU2GzbR3YlSR8SjEElSDAPYn+FDtVotGLTEBVJAa5tke8ckQJOGWZwD2Iqfp3WRugnCgYkkmSfES2Z4iPL6U3V3rVy8AymJ7TBKSSSQJUcjnmlIVzQ2bxMFlBC3BcYrtDscoRyRkfhntVC97N7kcPftr71lVQqwCd6zG7BUAYIxRZNMABKhQAChXDrDjw7pmWEAjM571FfYboRgokBD7wysZBOIJwSeSYI9KEU+ndAuqHkQpIue9Y7wYJ2iE8RO6CRHcd61/T9P+qAAXAEGdw3ftCDkQe1Zolv1jHxQ25lBEBh+0JaC7cjAEESJmSOl111dyqAYGFYjeBk/CFVZgrwWGG7gCihPVLTBxYuXAyszqE2BoATd3KiMRAjk8wKpaz2OX3lq5bf3V0KAWRdoIdBwRmYLCQTznyrW3r11QDuw5nCiUU7hO5iP8OSMRx5P0+obagLbjtHjKhWzAEAjaJEnPfA4gEjI63pzW7o90lu2QUZr1wuzsQWyWubtxE8niPlQfq3s7+l3ArXFkAtvRAI28iHceGIyI+Vbfq/TrF8B7u+UWDdjBGSQswCYkllXM48qoN7M27L+9t3nClQniWQwueTiJHmOf5hh+oexV+2rbbyXF2kCIkEAYlCYn+XpTNH7Nm/bUX9I2nFuGXdEsQT9SpETMSZr0b/AId3qpW6oIJAJ7njGZ+/NCtd0nWWhcYL70mV8MNM99ogjPpihIHWej3FVbjK3hf3oJWS1rYytlZ3MQ29v3m9IAy+r0fur29R+pBg8kK1xVKhl3RkY5PEHvXovTNNqkVWNpthAG0Ebwu2DKN2mD51R1XTi0M+ndTcB8AUeZJwU4z90Tmg8061pD7pDKzuZGUMSU+HxevLKYxKHzov0/UPqbf61grWmZnd8syO4mFXIIO7EftY+Gtjc9mkcBzaCPG0q4IiZYHPEmT8xjNMPs8qlLYt+72KchviLbuT5DaOTg+lAe9iLITRW1DFgDc8UHP665nIB/AUqvdIthbKgAAS2BIGXY8TjziuVluK/X+ii5qQ5nOPT4P9qG3ejBHD7QUVSHGSQC8bh8tskRxPcVr9WrbwVHBn5+Ej+dDxaubicAbRg+r3CeKKqp0ZR+yoqUaJRIJEHsKq2rYtN7t28OTbJbgDlP8At5H+H/Kakua+2OSfugfeRxRTr1xFUhQTlRgR+0PSoNJqX3XQF/5hiewIGPvB++uX+tg7Qttm8QJhWYAAEyYBHMD60/SWrxY+CAwY7gYGHJWQcgwfI+dES3rVxhkkAgyJAj+hQ/WMq2ypYGFIHyAxUur0N794ARnBbJOIEiREfj2oZ/Ysgq8sCZP7O0QP3cxyZmec0HdB1C2Wu7BuBffI7SNpx81rt7qBDbdqhgASO/iEjPAJHn6VbtaQCYS0rCAWyC3h7FctiRnkGp20KhCzDP7qqJJiR+AP3UQJTXu6jcLihhmQBA+WfvjFOtXVNsDxzxLAL64IbGcY+6iHTUFxgTaKHgEANuxMeDH3ntRez7NIcuAPMDv+X9ZqxKC2ulXisyFXvHJz2YjH3VWvAW/hck+eO3OTxW0TThBCqNo4AwKqXrRIO5FaD2QGD8j/ABqxKzNu8ZkiYiQczPAx6VW6/wBQ3WbiqiqxxtknEEds98/KtTY6LacS1tQfkBxwfCRBplz2NsGYNxZ8nPcz3mM/wpB5KLrIVi221RCgwWIZ1BkcZjJH72PS6LjbV2MBI93AiQfHMQY2jaATP7PrW/1H2fWiZVyGgCWE5EwcEDv5dhQC/wDZtqAp23bbtBAOUnynwn5RMcRHJRkO0d3ap2jcFaMgsRBhpPIExA4II+l/TIdi3F2n4irKSdwLQoOMeNuP8J8qr632a16gr7pmBEkq4c98DMgyRB8geZor0npVyytkMrKBEggjJ5n7hyAM1IuLNkyoPYK26RubGU/y5gx3n0g2ujsgT3kBQYVZkE4nM/OpV0h2wgiSobGAO52DGQAOY586KrpNqifjmfOGOTk+mJ9KqmFFIML/AITmfWPl6eopn6HbH7EkRwTgDgY7Z+Hj0kVIvTljxKCSM4wx+npUy21nHMfw75qqq6LQooi3uQDzznz8ck4Py9KsWemKs5Bz3RcxHxGJJkAzIyJq17nAzx55pyqRjt5//QzUFN+mtuLbi07YUkhV27owD6jPpVbWdM3RuQlQRMN4iAMY4IzBGDgGTRg8Y+k0mWaAfp1NpVARypjgAQMRI3Tjg4nGZrmmvSWYJ2GQCu6JIwcAeWe9Xxz/AF/U1JQURqCADDY/eIE47lcffANJrhkkONsjkiBgTBAkefcfKrX6Mu4ttEnBPcjyqK+yAopHxHw47rkfKgp6bUmGEFfEQGB+I4MhSIEg/lQ7XuQY2qN+SsgtdPpz2BEcZOaM624iKWIyQQIEkmCY+4H7qDXr0MSqrHuwGYsBBzEd8CSR8vOgv6e/4R4APSQYz/GuVBoLLKgAKxLRmcFiRkwZj0FKsqOXbpBgAn1xA+ff7hQ/VafB8ZkjOJjmIEgdzzSpVKoNd0MsplyQZyVXxDK4VeO3PBzNSWekgsSEU7juJPnEE5nsaVKpmrBKz09Y+L+MD6VYGnVRiT9B+dKlV5JDL7ErAVhPeQf4mh+o0lwmApKyD8QB9RM8V2lUqxBoumXywDWwEViQNwMjkRHmY5o3YshYLCCc+s/THpSpVv5Y1ZtBVEKIFP8AeClSqxmuFxTTHrXaVWJyd3ilvFdpUhXN4pb/AEpUqsTkW8eVc96KVKpxORj6hRyKlByR3EfjxSpVPrI187SNqmmx/U0qVRpIq12K5SqBFaW2lSoOba6FrlKgRSojpuYgeRHNKlQR39DMGcjiePXHykVAvSmAjeIBkY488gg8f12pUqCS10yAAWk+cc0qVKi1/9k=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1" name="Picture 5" descr="C:\Documents and Settings\Administrator\Επιφάνεια εργασίας\chrome downloading\logos_kapa03.jpg"/>
          <p:cNvPicPr>
            <a:picLocks noChangeAspect="1" noChangeArrowheads="1"/>
          </p:cNvPicPr>
          <p:nvPr userDrawn="1"/>
        </p:nvPicPr>
        <p:blipFill>
          <a:blip r:embed="rId2" cstate="print"/>
          <a:srcRect l="77500" r="1920" b="32651"/>
          <a:stretch>
            <a:fillRect/>
          </a:stretch>
        </p:blipFill>
        <p:spPr bwMode="auto">
          <a:xfrm>
            <a:off x="2950032" y="5943600"/>
            <a:ext cx="3222168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9"/>
          <p:cNvSpPr/>
          <p:nvPr userDrawn="1"/>
        </p:nvSpPr>
        <p:spPr>
          <a:xfrm>
            <a:off x="0" y="5611200"/>
            <a:ext cx="9144000" cy="180000"/>
          </a:xfrm>
          <a:prstGeom prst="rect">
            <a:avLst/>
          </a:prstGeom>
          <a:solidFill>
            <a:srgbClr val="00141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7590" name="AutoShape 6" descr="data:image/jpeg;base64,/9j/4AAQSkZJRgABAQAAAQABAAD/2wCEAAkGBxQSEBUUDxQUFRQWFxQYFRcVFBQUGBYYFhQWFhcYFRQdHSggGBwlHBYYITEhJikrLjAuFx8zODQtNygtLi0BCgoKDg0OGxAQGywkICQsLCwsLCwsLCwsLCwsLCwsLCwsLCwsLCwsLCwsLCwsLCwsLCwsLCwsLCwsLCwsLCwsLP/AABEIAKgBLAMBEQACEQEDEQH/xAAcAAEAAgMBAQEAAAAAAAAAAAAAAQYEBQcDAgj/xABMEAACAQMBBAcEBQgFCgcAAAABAgMABBESBQYhMQcTIkFRYXEygZGhFEJSscEjYnJzgpKi0TM0srPxFkNUY3SDk8Lh8AgVFyQ2RMP/xAAbAQEAAgMBAQAAAAAAAAAAAAAAAwQBAgUGB//EADIRAAICAQMCAwUIAwEBAAAAAAABAgMRBBIhBTETQVEiMmFxsRQjQoGRocHRM1LwBvH/2gAMAwEAAhEDEQA/AO40AoCKAUAoBQCgFAKAUAoBQCgFAKAUAoCaAUBFATQCgIoCaAUAoCKAmgIoBQE0BFATQEUAoAKAUBNAKAUBFAKAUBDuAMkgDxPAUBp7neqyjOJLqAHw61CfgDWjnFeZG7YLu0etlvHaTf0VzA58BKhPwzmtlJPszMbIy7M2gNZNyaAUAoBQCgFAKAUAoBQCgFAKAUAoBQCgFAKAUAoBQCgFARQE0AoBQCgFAKAigPiWQKCWIAAJJJwABzJPdQNnNt6Ok0AmPZ4DHkZnHZ/3afW/SPDyNVbNSlwjnX69L2YclRm03R1X17cNnu6jUoP5o60Ae5RVd3Ql70iD/JzOT/Q9G2Bs/HC8lB87R8fAfzqOU4/hl+qY8CnHvP8AQru0tmRq2IpUlB79Ekf7wcAAe+tlZnh/sVpKMXiMs/qjZbPl2pYNmFblFHEqY3khIHiOK4x3gg+dTwski1Cd1ffJ2Dd/fO2uEiDyxJO6oWi1jKuRxQHkTnu51ZjZF+fJ0YXwljlZLNUhMKAmgIoCaAUAoBQCgIoCaAUBFAKAUAoCaAUBFAKAmgIoBQE0BFATQEUBNAKAigBNAcX3+3ua7kMFu2LZTgkH+mYHiT+YDyHfz8Ko6i/y8jj6rUucvDgfO7m0zAoBgtpB4vCoc/7wDj6kGubLWRXEkmS6fMFjbn8ixttO0lXE1kq+cTAH3EBaies0v4q/0LmYyXKNJf2EHOBpv0ZEj+Tq3L1X31pZqNM+a20/RkMqo+REe5rzQmUSQiMAlmLN2ccwRpyD5VYphZKO9Y2+uSOWk3rOUYW0ZpZYY4C7GGJQqry1Y+s47/IHOAB38Tmet3cJ8I0nGUoqOeEV2fZ3DK8Rx44yDjmA3Ikd4HKpY2ySTkinPTyjyjp/RhvY0o+i3LEyoMxO3N0HNWPey+PePQmujRbu4Z0dHqHP2JdzolWS+KAigJoBQCgIoCaAigJoCKAUBNARQE0AoBQEUAoCaAUAoCKAUBNAKAUBFAKApfSnt36NZ9XGcSTkoMHiEA/KN8ML+1UV08R4Kmst8Ot47s5nutemB9axwv8ArYlfH6J4MvuNcqd3h+X6nO0knF54Z0az3tVxiW2T9kj+yV/Gq0upU9rKl+WDrxtyux4X01pJkpHLE3imhl98ZbGPTB86rWarQWLDra+RnCfJh2NiZm0qUDdwY41enPPpz51Rp0ztntrf68MJZPvaFq0CtblwdTK8gXOBgdhcnn9o8ua+GatamT01f2dPl8y/ow44WDJsNmQRxiW7GrV/RxfbHiw8PXh4+FS6WEKI+Pf+S9TKhHHJ4bS2LLdBri4YQQKvZ0qC5UA6UiU9lBkjtMDkn2eRq/XGVsXqL+F5L4Ec69zy+xQXkaCVJoeDxsGB44yp4rnv7wfXjzrNE5LDf5HMsXhyViO+bMvVnhjlT2ZEVx6MM4PnXaTykzswluin6mVWTYUAoBQCgFAKAUAoBQCgFAKAUAoBQCgFAKAUAoBQCgFAKAUAoAaA4b0sbQ6zaRTPZhREx4Mw6xj7wy/Cql75wcbqE8yx6HzufsOW6OIhwHtMeQ/78K5dlVlktsEbaOpyWTotnuUFHblPuXh8a1XRJT5snj5HUVaSPubc37E2P0o9X3OKy+gV/wC7/Yy4nnbbpSLIpaVMKyt2UbJwQeAzwPnk+lbVdEjXNS3vgxtZibyWDJM8jlcOxKAEljwHMY4AcPHuHfkU+padV2Stsfd8L+zMjBsJUMuu4JKrxI5lyPZUDw+WBiqOmnCVviXvhc/P4GDe9ab0M0/5O1j4kA4Lkce03cAPDx8eI7VVstZ7U/Zrj+5nv3KttPZ6XAluHXqrO3QrGi9jVoB6uNMezljxI+1gceIlpn48na/dXCKdsFJOT7IsfRRcFtmopOereVPdq1gfx109P/jN9FLdSi5VMWxQCgFAKAUAoBQCgFAKAUAoBQCgFAKAUAoBQCgFAKAUAoBQCgFAfnDfSVm2ndk8W65wB46cKo+AFU7FmTOLqIuVuDve7eyFtLWOFPqqNR72cjtMfMn8BVqEFFcHWrgoRUUa/ae3nSYoirpXAOQcngCe/hXntd1iym9wguF3Otp9DGyvdJ9yNvX7MkfVsQrgk4OPDhke/wCVV+q9RlOmt1PCkm368eRnSUJTlvWcGXu1cFo2ViSVPAk5OCPH1zVroOqlbXKEnlp559CHW1qE00sJms23siaa5ZjhYwAA5PAKACezzznV8qxrtFfqNQ2+IJd/gUGslaVAzYjBxxOTzwObN7uJ8K40k7bGq1wvovM1wez3EkwWCIEgAkIvfjtFm8T695AqxU7dRimC9leS+piUvI+b/Y19eKsIjEECeyrHAH5zd7tz8OddavxZ4hGDSX/csguqstWOyLPuILWOFrezl60wt+VbB4u3eDjBHDAxn2a69OFHb5l37FPSwipRxlZ+fxLJNIFUsxwFBJPgAMmpjBWh0hbN/wBMi/i/lUngT9Ga74+pkHfSx6kTfSU6ov1YfDaS+nXpBxz08ax4c84wN8T3ud6bSOCO4knRYZTiOQ6sMcE4HD80/CsKEm8JchyS5MA9IWzf9Mi/i/lW3g2f6mPEj6mbtTeu0tiouZ0jLqHUNqBKngDjHDkefhWqhKXZGXKKNta3KyRrJGwZHUMjDiGVhlSD4EEVrhoyuTXDeS2N19FEyfSOXVcdXsdZ4Y9jtelZ2yxnAyux43O91lHP9HkuI1m1Kmg5zqfGkcuZ1D41soSazgxuXY99obxW0EyQzzIksmnQhzltTaVxgd7cKwoyaykZckuDy23vXaWjBbqeONiM6Mlnx46FyceeKzCuUvdRiU0u567F3jtrwH6JMkunGoKe0ueRZDxA91YlGUe6CafYwrnfnZ8btHJdRq6MyOp1ZVlJDA8O4g1lVTazgxvivM2GyNvW92CbSaOUL7WhgSueWpeYz51hxlHujZNM+Nibx215q+iTJLo06tOeGrOnOR36T8KxKEo+8gpJnrtnbcFoge6lWJWbSpbOC2C2OHfgE+6ii5dg2l3NZb797Odgq3kGTy1PoyfDLYFbeDNc4ZhTi+xYlbIyK0NjXbZ2/bWgBupo4tXshmwWxz0rzPuFbRhKXZGG0u5gbL31sbhisFyjNhm0kMrYQEsQrAE4AJ4VtKqceWjCnF9jO2Lt63u1ZrSVZVUgMVzgEjIHEeFayjKPdGU0zHj3ss2aZVnQtAsjTDtfk1jOly3DuPCmyS8jG5GKm/8As0nH0yEZ8WKj3sQAK28Gz0Mb4ljikDKGUgqQCCCCCDyIPeKjNz6oBQCgFAcM3x2Qf8oljI7NxLbOvmp0CT+7cmoJR+8yULK83Jl9n2tMJ2Oo8HYafq4BIxj8a8nqOp6mvUSalwm+PkerhpKpUrjuu5G1HEknWLycDI8GAwR93xqp1G2N01dH8S5+fmbaVOEXW/L6MRqWTHcmT6BsfLI+dVPbspaXKjz8kxJqM8+vBtNgNpkI+0PmOP8AOuj/AOev2alwf4l9CrrlmGfQzd49twWkRe5bCtlQoGWfI5KvfXtLZxjH2inpdJbqZ7Kln/vMqW7m9NhdsbWKOSEyjALae1jtadYY4PDkeFc6rT6bbKuCxu/Uu6vot2nq8R4a88GPDvxY2twYYo3K6tDzkrzBwTg8WQH05HAPftRGjTPZBfmS19BulR4uV2zt88Gskkv2O0LSF5rlutgUtqVWCOshfTk6UBCqvDgOPCps2ZlHv/RdcdJHwbppQzF8ctZWMG96LLaQNdP1ccURlEaopLENCuk9vkyjlnmTqPrJp01k5/VpxfhxTbaWW38ef5Lttf8Aq8v6uT+waso5DPzRuftOxgLnadu9wrKgjCEAqRnVzdeeR48q6l0ZvG14KVW3LyjofS7s+KDZNolvF1KfSQ3V8ypeCZmDHJycnxNV9M27G2S3JKvg1O9v/wAa2b+tH93cVJX/AJ5Gtn+JH10cvsu6aC0ksXkutLGSUkdX2ctqYdZnHsj2eZFR3+JF5zwbV7GlwYO2Ldtr7R2hJHkpbwSGLHf1JCoo8dZEjD1qSMvChFerNJLfJ/A6D0K7a6/ZwiY5e2Yx/wC7btRH0AJQfq6ramG2ZNVLMSv78R/Rt5LK4GAsxhBP52swOT6I8dSVPdTJGk1iaZS94Ynla9v15x34RTy7P5Yj3jTD8ang8JQ9URyWW5lyeYXu9ETrxSCCOQ4HcsPWr/HOlQr2aGvVkveeTXdFOzItpX13cXyCUgI+mTtDVM0nFlPPSEAA5D3CttRJ1wjGJrWtzbZ9byWKbN3htTZARrK1vlF5ATTGGRQvcpAzjlnHgKxB+JS1Iy1ts48zTR39tBtq+e+tjdRdbeDqwiPpb6SCJCGIAAAYZ/OqRqTrjh47GmUpyyWToY2b1l9c3kWmOACWNYQ+p16yRZEVh9lVXGTzPoai1MsRUX3NqVnLRP8A4d+V3+jbf/tWdX5Gae8vmbbp9/qNv/tI/uJq00fvv5fybX+4fW2NxLKTY4lSJIpltVlEidnLLCHOsDgwOOOfGtYXzU+5mVUXE9egzaDybPkjckiGYpHnuRkR9PoCzegIFNVFRnwKXmPJU91dnLtXbty9921j61hGSRkJKI40x9hQckDvxnmczTfhVLb5kUVvm8+R0+43Us4Ekmt7eKKRYZgGjUJwZCDkDgffVTxJPhssbUinf+H7+q3P61P7sVZ1nvL5EVHZlV2V/Wdv/wCz7T/v2refu1/kYh78vyNJs3aNiuzJ4Z4tV675gcKMqCEA/KZzjIbs8c586kmp+ImnwRV42Ywdo6JLKaHZcS3AZSWkZFcEMkbNlQQeWeLY7gwqlqHF2NxLNaajyXOoSQUAoBQGp3hUrEZIwBImMNpUsqkjVgkcPOqHUZ2Q07nX3X9ljSxhK1RmVaUtKWkwM8NePHlqx3A4+PrXj7nPUN3Jdsbv7x6HZhinFbfyMrZcKu+huGoHSfBuYrXQV13WeDP8Xb4PyI9TKUFvj5fQz9mx9XMUkHMFCO7jy+P41P0+P2bWui5cP2X/AAV9RLxKt8fLkl4jFJw5qcjzHdVDUVz0GswvwvK+K/7gRkra+fMzNqbFtrwRvcxrJ1eWXUTgZA1BgDxHAZB4cK9/RbXqKo2LlFOu+6hyjBtZ74KKk0e0NtxfRAvU2qcZFGA2nVjBH1dRUDxwxHCtP8l3s9kdtxlo+myjb71jXHmkaSOxmFpJs0WcjXDzBuu0dgqCuGMmOWFIznGGPpUeJbHXt5z3LjtqeoWsdq2qPu+fbGMF6srMWUty6P1ks7KWJGAgVcBefaOWY93dVDX9UhpG66uZ/Q40nLVwhGSxGKa+Zu92VIiPZVV1EqFUIOJyxwBjixPH1q30nUXX1Odvrx5FLWRirOOTY7RiLwyKvNkcD1KkCuqVTnXRNuXc2Ek5vEQB0iC4dX4qWLenMVZ1F0ZpbSGuvbnJteljdue/tYY7RVZkmDtqYKNPVSLzPmwrXT2xrllmbIOUcI0m39yruXYtlaRohmhfVIDIoAGmUcG5H2xW9d0Y2OTNZ1tw2oseyNk3NtsUQRIv0tYXRe0uA7M2Dr5YAOfdULknPL7ZJIxxHBTN1+ie5WNjPdS2rlsabdyQyBRpLsrDJyX4cfnVizUpvhfqRQpaXLNj0c7m3uztoSFgrWrh01B1yQjaoZCnMHAIx3dYfCtL7o2RXqbVQcG/Q2/SputPepbPZhTNBIxBLBMKwBJBPDOqOOtdPaoN7uzM2wclwajZ24M67CuLWRV+kyy9aAHBGVaPTl+XER/xGt3evEUl2XBhVtQwZHRdubdWdxPNfBdTRxxxkOHOB7WccsBIx7qxfbGaSiK4OLzIwJ9y9o7PvZbjY/VSRy6sxSEAgM2rQVJAYA+ywYHu9cq2E4qM/IxslF5ie+7+5F5cbRW/2wYwyFWSJCG7SewOGQiqe1zJJ+eJ3RjDZAyoNy3SMrc/dG5t9tXd1MiiCb6WEIcMT1tzHIuV7uyprE7YutRXkZjBqTfqfO4+591s/adwyqn0KXrAuGUEAOXh7HPsgsn7WaWWxnBLzQjBqTK/uhurtvZquLWK1zIIw/WOH9jVjGGGPaNSTtqsxuyaxhOLePM3u+O7u0dobNgjmSH6UtwzyBGCoECSoukknjhl7/Go6rIQm2s4wbThKUcGDd7A27c262kptYYAqIxVsFkUBcMRqJ4DkNIPI8K2U6YvckzDjY1gvu5e7KbOtRAjFzkvI5AXW7YBOO4AAADjwUcTUFljnLLN4RUVhFL29uFdwX7X2xpEVnLM8TnTxc5kAyNLIx46TjB4g8sTwui47LDSVbT3RNvu8+2Zpwu0oreO2KyLIEI1tlCBjDtwz6fhUc1Ul7Ocm0d794rGyt1Nr7KklXZohnhkK4Llc4XOlmUsuGAJBwSDw90rsqsScs5I1CcW9pmbu9HdzDZ37XDK13dwTRqobgDIGJLvgDLMQTjgMViy+MpRx2RtCDWW+7N/0WbtTWVrJHdogczF10sr9kog5jlxU1pfapyzEzVDasMu9QEooBQCgBoD4ljDAhhkEYI8jzrSUVJNPswm0013RTo1NrcYbivEfpIfvP4ivGPd0/V4azH6xf8AR221qacrv9GZd9Y9WRJEewSCpH1TzHu8K16lo1S1qaH7D5+TIqbt6dc+5nXWJYxIvtLwYeH+B4++p9ft1ukjq6+Jw7/9+5XhmqbhLszyuJhIoJ9teDDxB5MPf8CTVTqFsdbpY3r3o8S+XqbVxdc8eTMG9j623lgLMqyqVLLxK57wO8eI7xUXSeqfZs1We4/2+JOltsjYllxfb1KZZbm38SvFb3lskLnLsrsjkcu12NQ4fVzjifGvVVXVyj7FkcfNI6l3U9NbNWWVNyXZPlfX+C8bNxbWsdtAxbq10mTlk8yVHqT5DzrndR65CqHhad5l6nFdbutdtixnnB97P2d1rZPBBz8/Ifzrl9J6bLWT32e6u79X6f2SXXqqO2PcskaAAADAHIV7mEVBKMVwjlttvLEkgUEsQAASSeAAHEk1s3hZMduTWWm8dpJgJcQknkOsUE+4nNaK6D7NfqaKcX5m0VgRkcRW6eexuTWQKAUAoCaAigFAKAUAoCaAUBFAKAUBjXl/HEAZXVM8tRAz6DvqKy6uv35JDJ42m2YJG0xyozdyhhk+g760r1VU3hSRjKM+rBkxL7acMIzNLHHnlqYLn0B51HOyEfeeDDkl3GztpxTrqgkVwOB0nl6jmKxXdXN4iwmn2MupTIoCaAigBoBQGDtXZwmXB4MPZPh/0qhr9DDV17Xw12foT0XuqWV28zRW9w8OYpVyp5qfPvU15RX3aFui5Zi+6/lM6Eq4XYsreGRBMVJ0cvBvrDwb+f8AhXOp1f2a1uvmL4afmviZnXvS3dwVzjxHLj8RnvHjVJWOLe3s/oZx6n1URkgqO8CsqTMnpDEXYKOZ+XnVrRaWWpuVcfP6eZHZPZHJY4IQihV5CvpdFMKa1XFYSOVKTk8s9KnNSkdKu2eptRCh7dwSp/VrgyfHKrjwc+FVtVPbDHqVtTZtjj1OVRtXGkU0zY7O2hJCcwyOn6DFR71HA++tN849pNE0ZNdmXPYu/wBKpC3SiRftqArjzK+y3ux76t1dRlHi1ZXqWI2+p0CxvEmQPEwZTyI/Edx8jXWrsjOO6LyTJ55RkVIZGaAUAoBQCgFAKAmgIzQCgFAKAoPSHAwmST6pTRnuDKzHHvDfI153rNct8ZeWCOZVrEFpV09xBJ8ADknyrjzkoRbzg1guTrMVwVthI/MRam9yZOa9hROX2eMpd8E0jh11ctIxeRiztxZjxJNcLMpvdJnPk22XPouB1tj7T59NCfiRUmlz9sSj/q/qWdN7jOmV6MnFATQEUAoBQCgMTaFksq4PAjkfD/pVHX6GvV17Zd/J+hLTbKuWUVlkKMVbgR/3w8q+earTzosdc+6OxGSnHcj1VqqNGGj6rBgE0QNrsWHgXPfwHoOfz+6va/8Am9Io1yul3fC+X/05+rnl7UbavUFQigOF9Ju0zLtORc9mFUiXjwzjWxx3HU5H7Arn6h7p4ORq7c249DB3btRNOqkZABYjxxgAe8kVydZY668x7vhEmljvnj8zsP8AkpA0OiVQTj2gSug45oBwGKv6fpdVcE58yxy8v+zpSimsYORKcHnnzHI+Yrm2Rw2il8C39H+0GScpnsNjI7sngD68vhWdLdKm+KT4bwyzS85LXv1O8durROyHrACVYrwKtzI88V1upznGndB45N5t4K7sLeqSJsTs0kZ55OWU9xUnn4YJ8/Xk6XqVlUvvHlGik/MybzfOVj+SVYx4ntt/IfA1tf1myTxWsfU33GAdvXB5zP7sD5AAVQl1DVPvNmc5LPsDaz9VI9w2VQA5I48c8PPu+NdXpmvsnCcrpezHzNjS328c0jEqxRe5Vx825k/KudqOq32SzF7UYM7ZG9LBgtwdSn6+MEeoHAj/AL41a0XWZpqN3K9QXBGBGRxB5V6WLTWV2B4314kSF5DhR8/IDvNaXXQqg5TeECl7T3ulbIhAjXx4M5/AenH1rzeo6xZPir2UYyV+a6kkbtO7k+LE/wCFc2V9kuZSf6muWzZ7HtrsMDC7jHcNTqfJgezVnSXalyTqUn8fI2UH6nR15V7BZwsmSq747f6hhEYUlDrqbWTjGSAMY8jxrm9Q1KhiuUdyZpOWDR7N3ks1I623ZO/g3WoPMrwJ+BrnaeOiUt0oc/Nv6mFci1b2Xg/8undSCGjKgj8/sfjXZttjKhyg+MGbHiLZxWVq48Uc/PmdJ6LIPyZbxDH4vj7kqbp8d2rnL/VJfqXdOsVov9d4mIoCaAigFAKAUAoClQTapri1P9LakNF/rLaQBlA8dGrR+yvjXD6zoFqa90V7cf3RNo9Tsm4MJLXhHE7bienWVrtNdpBkoojGFktlnHpjUeAFfTtDQqdPCv0Rw5vdJs9qtmgoD8x7VuOsuZn565pW/ekZvxrmy7s8/fzNmRsraDwyLJEcMvvB8iO8VWsgn3+ZvTa4vKLTtHfq7uEKMyRqRhuqUqWB5gsWJA9MVJbqZyWC49TOSNLG9UJRyzVMvPR88BkCs2mTmFbhrbu0nlgc8c6zo9OrNSrLHwuy+JdqnHGPMt++0Wqxlx9XS37rqT8s12NfHfRJfmST905cj15SUSBMyIeJx8z3VFJYJI9y7bC3ayA8uQDyHJj6/ZHzrqaPpE7vvLvZXoiZYRib4XSoy28QCqvafHexHDPjgcePiKz1RwqS09SwlyzVyK4HriYMZJD0wMlu3N2x/mJD+rJ+JX+Veg6PrMfcSfy/ozk8+kB21RDjpw58tXZHHzx95rbrm72fT+RIpzPXBwRtmTse8SOZTMMpkasceGfDvHlU9EYeJF2ds8iMsM6lY3UciBoWVl7tJGB5Y7vSvZ1Sg17DWPgS5yZNSA5v0mnFzH+q/wCdq4nVFmyPyILu5SpW4VQUSDPJe95LjGxsA+1Ko+Emv/lq3o8rQc+r+pYveIHMpXpFcHPkzsvR1BptB6IPeEDH5sasdJjl2T9Zfsjp1+4i1V2DcUAoBQE0BFAKAUBy7f8AuHtdr29zEMkRLqUfXVXcOvhxVgBnkQD3VSut8OxNnP1EnC+M1+Zu7/TlZIjmKVRJGRyIYA4+fzFeR6vo1RdmPuy5R6rRXK6v4oxxLXH2lvaels2XUeJH31JVDM4r4r6mlvEGXkV9NSwkjzpNbAmgPy5tCPRPKn2ZJF/ddh+Fc+S7nAtWJv5nrs63MjhV5kgcBkkk4AA7yTUFja4RrVXukdEtOjKcoCzoh+yW1EeuFx8DW0dLdJZbR1I6TjuabeDdmeywZgrIxwroSRnGcHIBBx91Q3aecOZGk65QNbG9VGsGFI6FuvvA11DJZznMjRSCNjzcaSMHxYZBz3gHw49HTXO2Dqn6FmFm5YZSY5MiuG48EeSzbh2gmuyGGViXWR4tkBAfLmf2avdP0qnZufkS1yzI6fK4VSTwABJPkOJr0MpbVknOP3d6ZZHkbm7FvTPIe4YHurxeom7LHNkO7k99h7Pku5mjiIUIAXduIXPIAd5OD8DVnS9PdyzkxFuTwZm39jNalAzhw4bBClfZxkEZPiK012h+zNc5ybtbTVLMQQVJUgggjmCOIPxqnBuMlJeRjcdFsJY9o2YMg45w4HOOReB0nu8R5MPGvXqMNXSt3n+zNovciobb3YngyVBlj+0g4j9JOY92RXD1HTLKm3HlGji0Vx3qookbYt754m1ROyN4qcZ9fEeRqxVKcOYs13NF13a381MIrzAJICyjgMnlrHd6jh6V2NNrnJqNhLC7yZg9KX9PEfGM/Jz/ADqPqSzOL+DNb+6KLI9UVErNln3guc7HtvzrmQ+5RMP5VchDbpYx+LJbZZrRRJpKRWDnymd26PzmxRvtNIfg5UfJRVzp9eylL5/U7NTzBFkq8SEUBNARQCgFAKAUBzLpMw13EO9Yv7Tn+VcPX2feNeiRT1KzJGRu0xktpLc8WjzLD4lSfyiDxwxz4flFHdVaaWs0sq/xQ5Re6dd4U8PszzEleX2nqMHtZy4kQ+DD763r4kn8UR2xzWzoQNfSIvKPMk1sBQH526Rdn9RtO4XGA7davmJRqY/v6x7qp2L2jj6qGLGazYO0OouYZTyjkjZv0VcE/IGo0vaTIKntmn8T9MxuCAQcg8QfEHwroHfTzyVDpRv40sWjcgySFOrXv7Lhi2O4ADn5gd9VtS0oYZX1MkoYZyNJK48olBSNtuxORtGzC8zN8tJDfwk1Y0cfvMkkH97FH1tOLqriWPlokkUegYgfLFUrq9s2viSy4eDfdGl5p2iyd0sBI/SjcH+yx+FdDpr7ozS8WtF732u+rsZSObAJ++wU/LNW9dPbTItzeInKRJXl3DBW3G02Dt17QyGIIes06tYJ9kEAjBHj8quafWWUR2xNoPa2eW09ryXD6pmyRyAGAo8hVfUXWXPMw55MPrKg2mMm93F2v1F6I2P5O5GnyEyAlD+0upfVVrudKtwnWzMJ4n8GdSrtNFkp3SBsSMwNcIoWRCuojhrBYKdXieOQfKubrtPBw3pYaIrYrGTmLvXIiio2Y00gAOeWDmpYRyzSUscli3luHez2c8hJZrY5J5nBTBPjkEH31d1iyoZ9CSbeyLfoVeaXAPoarRjyV5SLFt7K7E2dnveZv3mdh8jXQsjiqKN7m40RyUmR6i28HPbyd46L7gPsuE+BlB9RK9dChYgju6Z5rRa6lJxQCgFAKAUAoBmsNg47vFfddfSsOQbQvonD7815m+e9yl6lCyW6x/A2GxbrqpEkH1Tx81Iww+B+IFUNPqHRepeXmWa12NnvBadVMdPsP2kPdg8wPQ/IisdT0qpuzH3Zco9Rob/FrWe64ZrBJXN2ltxzwdF2TdCWFGHgM+o4GveaC7xtPGXnjn5nmL63XY4mbV0hFAc/6Wd1GuoVnt1LTQA5UDLSRniQB3sp7QHmwGSRUVsMrJV1NW+OV3RxFGqoclrDNjabYuI10xXE8a9ypNIg+AOKcrszPizXZnw90ztqkZnY82dizH1Y8ajlz3I3OTeWz7+lhefPuA5k92Kj8PJNW2zpvRfufKsovbxSjaSII2GGUMMF3B4qcEgA8e02Ryq/RTsWTpaehp7pdzVdIUHV7Rl/1gjkHvUIf4kb41ztZDFhpfxM1u7F11e0rJ/9aY/+MhQfMittDxPBrW/vEzpnSSpNjkclkjJ9DlfvIq3r45pf5Fu33TlgeuC4lXJ9dZWNmTOTGXaGtxFbI88p5JGC3vJHd58h34qxVopz7mu5viJvdobDubeNXuIigIBOCrhCfquy8AR48vA0u0U6u/KJZQaWTS3sjBC0Zw6EOh8HjIdSPePnWumeyxMikzqVzv8AQxxwsY5GM0McwChQoDjkWJ5ggjgDyrt3auFWMruW/GSS+JTN5t75bsaNIjiyDoBLFiORZuGfHGB7651+qlbwuEV53buCsSS4yScCoIx9CByM/dPdyTaUwADLaKfysnLXj/NxnvJ7z3c/AHo6fTebN66nY8+Rb+l2AIlqVACr1qADgBkRlQPLCGpNZDKTJdVwkcuvJsI3pVWETnN5eDou++zGXYNiccYRb6892uEqf42UVfuh7CL2qg/BXwOXM1V0jlJGRabauIdP0eaVNLalVHYKWOOaA4bOACDz5Vum0WapzTSTP03ZuzRoXGliqll+ySBke41eXY7S7HtQyTQEUAoDE2jtGOBQ0rYBOBgMxJ8lUEmgNRb7xl5wihdBcpg6hJyJ6wDGNPDODg44+RA+rjbYdZnjOY4Y2OruZzkDHiAAfXOfCuVZq/E3qHaK7/Ew5cZOM7OutRJPMkk+pOT99Uba8RwvT6HFps3Nv4lks5q419bTydGEi5WGm7tepYgSx+wT5cvdjgfdXV0so63T/Z5e9HszpaXUOmakvzK1NEyMVcEMDgg91cW2uVcnCXdHpoTjOKkjd7r7XEL6JD2GPP7J8fSul0rWqixwl7sv2Zz+oaXxI7491+5eQa9cmmso4PYmsgUBSt7uji3vWMqEwTH2nRQVc+MkfDJ8wQfHNRzrUiC3Txs+ZT//AEeudX9Zh0+Oh8/u/wDWovA+JV+wfE2Fj0OD/wCxduR4QxrGf3mLfdWyoXmSR0MV3Lnu/uTZWZDQQgyD/OSEyOP0WPsfsgVKoJFmFUY9kWECtiQqW++5xvijxSCKVAVJZC6sucgHBBBBJIP5x4d4guoVvLIbaVYV/ZHRfKlzDLPdKyxSJIEji0lmRgwBYtwGR4Hv5c61r0yg8ojhpsSTbOkXNssiMkihlYEMDyIPOrDSawyy1lYKHedF6s5MV3MiE+yY4nwPAPgH45NVno6n5EEtOm+562nRVaA5uJLi4/NeTSo9AgBHxreOnhHsgtPDzLjs3ZUNumi2ijiXvCKFyfE45nzNTYwTqKXCMsrnnRmSrbY3DtpslA0DHmYsBf8AhkFR7gKrS0dUnkinSpH3/kRbmyitXLnqVIjlyokXUSTxxpI/NII4DhwqWdMZxww6ouO1lSu+i641HqrqIrnhrhYMB54Ygn4VX+xQ8iF6Z+TM7Y3RRCrBr6Z7kjiEA6qL3qDlviAe8VNDTwibQ00VyzoNtbJGoSNVRVGFVQFVQOQAHACp0WEkuxq96d3o76DqpSy4YMjrjKsARnB4EYJBB7j3HBGk4KawzS2qNkcM57bdELmZfpFwjQAgsERldwPqnJIXPjk8zUUdOkyrXolF9zqd1ZpLE0UihkZdLKRwKkYxirDSfcutJrBzPa/Q+C5NpcFFP1JU149HBBI9QT5moJULyKUtFF9mbLc/ovjtZRNcydfKpzGAuiNCOTacksw5gngPDIBraNaRLVpoweToVSlkUBNARQCgKp0hXtvDAj3Wv2tKdWqsWJGoqdQ0gdjPHHsj0qO2bgsojtsjXHMig3e+nXKIoU6qPBBJIMkmSWOtwORJJIHA5NcrU2XTWG8L4fyyi9cpvalg3mzp9eyL7TxZVz7lUN+BrTp9GKrI+pPvcqZYOYWdxpqayGUcRScWWCzvfOubbRkv125NxY7VaNgyHBFU1VKEt0OGi5G7BbY9rWt6oE56qUDAbl/iPI/KujK2rUx26hbZf7Lt/wB8GdHS62VXuPj0Z5S7syc4njkXuw2D8OXzqpLpE3zVJSR14dVrfvrHy5M7Z9zcWq4nCdUPtzRLp9GLcvI10dEtZR7MlmPz+hT1U9JZ7UZYfy4LPZXSyxrIhBVwGUgggg8QQRwI8xXbi8rJzvke9bAUAoBQE0BFAKAmgIoCaAUBFAKAmgIoCaAUBFAKAmgIoBQCgFAKAUAoBQGHtXZkVzE0VwgdGHEH5EHmCO4jlWGs8M1lFSWGcm290X3ETFrJhNH3IxCSr5ZOFf14elVp0ehzLtA85gY+6G15NnTsl/DKkEq6Jdcb4XGcNywy9og48fKtKl4baaNdLvqk1NcM0+8u6r2xMtr/AO4s24xyxHrAqniFkIzjHLVyPDv4VvOv07DUaXD3R7Gjt7rwNVZVplBqUTOj2gagdCN1dJCTafmPjRULzNvGk+yMux2feXBxbxTt5gMi/vnC/OpoaZfhRtGOon6l13b6LSXEu0mDYOREp1Z8pJO8fmj41cr06Xcv06Np5m8nUUQAYAwByA7vSrJ0D6oBQCgFAKAUAoCaAUBFATQEUAoCaAUBFAKAUAoCaAigFAKAmgIoCaAigFAKAUBGKA+EhUZIABPPAAz6+NDGDX3u7tpMczW0DnxaJCfjjNYcU+6NXCL7o8Yt0rFeVpb++JD94rGyPoa+DX/qjYW+zIY/6OKNf0UVfuFZwjdQivIycVk2JoBQCgFAKAUAoBQCgFAKAUAoBQCgFAKAUAoBQCgFAKAUAoBQCgFAKAUAoBQCgFAKAUAoBQCgFAKAUAoBQCgFAKAUAoBQCgFAKAUAoBQCgFAKAUAoBQE0BFAKAmgP/9k=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7" name="Picture 2" descr="C:\Documents and Settings\Eva\Desktop\E-1736 ΥΓΕΙΑ\health 14 letterhead.jpg"/>
          <p:cNvPicPr>
            <a:picLocks noChangeAspect="1" noChangeArrowheads="1"/>
          </p:cNvPicPr>
          <p:nvPr userDrawn="1"/>
        </p:nvPicPr>
        <p:blipFill>
          <a:blip r:embed="rId3" cstate="print">
            <a:duotone>
              <a:prstClr val="black"/>
              <a:srgbClr val="006699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-1" y="895895"/>
            <a:ext cx="4876801" cy="856705"/>
          </a:xfrm>
          <a:prstGeom prst="rect">
            <a:avLst/>
          </a:prstGeom>
          <a:noFill/>
        </p:spPr>
      </p:pic>
      <p:pic>
        <p:nvPicPr>
          <p:cNvPr id="18" name="Picture 3" descr="C:\Documents and Settings\Eva\Desktop\E-1736 ΥΓΕΙΑ\AMCHAM-LOGO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6532" y="1000407"/>
            <a:ext cx="3981268" cy="212379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rgbClr val="00141E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>
            <a:lvl1pPr>
              <a:defRPr sz="1700" b="1">
                <a:solidFill>
                  <a:srgbClr val="BFD3E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95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ounded Rectangle 14"/>
          <p:cNvSpPr/>
          <p:nvPr userDrawn="1"/>
        </p:nvSpPr>
        <p:spPr>
          <a:xfrm>
            <a:off x="152400" y="6324600"/>
            <a:ext cx="8839200" cy="468000"/>
          </a:xfrm>
          <a:prstGeom prst="roundRect">
            <a:avLst/>
          </a:prstGeom>
          <a:noFill/>
          <a:ln w="28575">
            <a:solidFill>
              <a:srgbClr val="0A152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ln w="6350">
                <a:solidFill>
                  <a:schemeClr val="tx1"/>
                </a:solidFill>
              </a:ln>
            </a:endParaRPr>
          </a:p>
        </p:txBody>
      </p:sp>
      <p:pic>
        <p:nvPicPr>
          <p:cNvPr id="11" name="Picture 5" descr="C:\Documents and Settings\Administrator\Επιφάνεια εργασίας\chrome downloading\logos_kapa03.jpg"/>
          <p:cNvPicPr>
            <a:picLocks noChangeAspect="1" noChangeArrowheads="1"/>
          </p:cNvPicPr>
          <p:nvPr userDrawn="1"/>
        </p:nvPicPr>
        <p:blipFill>
          <a:blip r:embed="rId2" cstate="print"/>
          <a:srcRect l="77500" r="1920" b="32651"/>
          <a:stretch>
            <a:fillRect/>
          </a:stretch>
        </p:blipFill>
        <p:spPr bwMode="auto">
          <a:xfrm>
            <a:off x="7086600" y="6374027"/>
            <a:ext cx="1752600" cy="33157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5"/>
          <p:cNvSpPr/>
          <p:nvPr userDrawn="1"/>
        </p:nvSpPr>
        <p:spPr>
          <a:xfrm>
            <a:off x="1828800" y="6417600"/>
            <a:ext cx="5562600" cy="3231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 smtClean="0">
                <a:ln w="3175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srgbClr val="00141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Πανελλαδική Έρευνα – </a:t>
            </a:r>
            <a:r>
              <a:rPr kumimoji="0" lang="el-GR" sz="1500" b="1" i="0" u="none" strike="noStrike" kern="1200" cap="none" spc="0" normalizeH="0" baseline="0" noProof="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141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Σεπτέμβριος </a:t>
            </a:r>
            <a:r>
              <a:rPr kumimoji="0" lang="el-GR" sz="1500" b="1" i="0" u="none" strike="noStrike" kern="1200" cap="none" spc="0" normalizeH="0" baseline="0" noProof="0" dirty="0" smtClean="0">
                <a:ln w="3175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srgbClr val="00141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2014</a:t>
            </a:r>
            <a:endParaRPr kumimoji="0" lang="en-US" sz="1500" b="1" i="0" u="none" strike="noStrike" kern="1200" cap="none" spc="0" normalizeH="0" baseline="0" noProof="0" dirty="0" smtClean="0">
              <a:ln w="3175" cmpd="sng">
                <a:solidFill>
                  <a:prstClr val="black"/>
                </a:solidFill>
                <a:prstDash val="solid"/>
                <a:miter lim="800000"/>
              </a:ln>
              <a:solidFill>
                <a:srgbClr val="00141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apezoid 4"/>
          <p:cNvSpPr/>
          <p:nvPr userDrawn="1"/>
        </p:nvSpPr>
        <p:spPr>
          <a:xfrm rot="10800000">
            <a:off x="0" y="0"/>
            <a:ext cx="9144000" cy="6248400"/>
          </a:xfrm>
          <a:prstGeom prst="trapezoid">
            <a:avLst>
              <a:gd name="adj" fmla="val 16231"/>
            </a:avLst>
          </a:prstGeom>
          <a:solidFill>
            <a:srgbClr val="00141E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ounded Rectangle 14"/>
          <p:cNvSpPr/>
          <p:nvPr userDrawn="1"/>
        </p:nvSpPr>
        <p:spPr>
          <a:xfrm>
            <a:off x="152400" y="6324600"/>
            <a:ext cx="8839200" cy="468000"/>
          </a:xfrm>
          <a:prstGeom prst="roundRect">
            <a:avLst/>
          </a:prstGeom>
          <a:noFill/>
          <a:ln w="28575">
            <a:solidFill>
              <a:srgbClr val="0A152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ln w="6350">
                <a:solidFill>
                  <a:schemeClr val="tx1"/>
                </a:solidFill>
              </a:ln>
            </a:endParaRPr>
          </a:p>
        </p:txBody>
      </p:sp>
      <p:pic>
        <p:nvPicPr>
          <p:cNvPr id="12" name="Picture 5" descr="C:\Documents and Settings\Administrator\Επιφάνεια εργασίας\chrome downloading\logos_kapa03.jpg"/>
          <p:cNvPicPr>
            <a:picLocks noChangeAspect="1" noChangeArrowheads="1"/>
          </p:cNvPicPr>
          <p:nvPr userDrawn="1"/>
        </p:nvPicPr>
        <p:blipFill>
          <a:blip r:embed="rId2" cstate="print"/>
          <a:srcRect l="77500" r="1920" b="32651"/>
          <a:stretch>
            <a:fillRect/>
          </a:stretch>
        </p:blipFill>
        <p:spPr bwMode="auto">
          <a:xfrm>
            <a:off x="7086600" y="6374027"/>
            <a:ext cx="1752600" cy="33157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15"/>
          <p:cNvSpPr/>
          <p:nvPr userDrawn="1"/>
        </p:nvSpPr>
        <p:spPr>
          <a:xfrm>
            <a:off x="1828800" y="6417600"/>
            <a:ext cx="5562600" cy="3231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 smtClean="0">
                <a:ln w="3175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Πανελλαδική Έρευνα – </a:t>
            </a:r>
            <a:r>
              <a:rPr kumimoji="0" lang="el-GR" sz="1500" b="1" i="0" u="none" strike="noStrike" kern="1200" cap="none" spc="0" normalizeH="0" baseline="0" noProof="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Σεπτέμβριος </a:t>
            </a:r>
            <a:r>
              <a:rPr kumimoji="0" lang="el-GR" sz="1500" b="1" i="0" u="none" strike="noStrike" kern="1200" cap="none" spc="0" normalizeH="0" baseline="0" noProof="0" dirty="0" smtClean="0">
                <a:ln w="3175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2014</a:t>
            </a:r>
            <a:endParaRPr kumimoji="0" lang="en-US" sz="1500" b="1" i="0" u="none" strike="noStrike" kern="1200" cap="none" spc="0" normalizeH="0" baseline="0" noProof="0" dirty="0" smtClean="0">
              <a:ln w="3175" cmpd="sng">
                <a:solidFill>
                  <a:prstClr val="black"/>
                </a:solidFill>
                <a:prstDash val="solid"/>
                <a:miter lim="800000"/>
              </a:ln>
              <a:solidFill>
                <a:srgbClr val="808080">
                  <a:lumMod val="50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805084" y="3505200"/>
            <a:ext cx="5034116" cy="1447800"/>
          </a:xfrm>
        </p:spPr>
        <p:txBody>
          <a:bodyPr anchor="ctr" anchorCtr="1">
            <a:normAutofit/>
          </a:bodyPr>
          <a:lstStyle>
            <a:lvl1pPr marL="0" indent="0" algn="r">
              <a:buNone/>
              <a:defRPr sz="4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9" name="Rectangle 13"/>
          <p:cNvSpPr/>
          <p:nvPr userDrawn="1"/>
        </p:nvSpPr>
        <p:spPr>
          <a:xfrm>
            <a:off x="5416367" y="6245423"/>
            <a:ext cx="3513269" cy="3231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r"/>
            <a:r>
              <a:rPr lang="en-US" sz="1500" b="1" kern="1200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Website:  http://www.kapa-research.com</a:t>
            </a:r>
            <a:endParaRPr lang="el-GR" sz="1500" b="1" dirty="0">
              <a:solidFill>
                <a:schemeClr val="accent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" name="Picture 2" descr="F:\VICKY diafora\diafora\_kapa documents\logo\thanos\krl04.jpg"/>
          <p:cNvPicPr>
            <a:picLocks noChangeAspect="1" noChangeArrowheads="1"/>
          </p:cNvPicPr>
          <p:nvPr userDrawn="1"/>
        </p:nvPicPr>
        <p:blipFill>
          <a:blip r:embed="rId2" cstate="print"/>
          <a:srcRect l="15200" t="38102" r="18800" b="41501"/>
          <a:stretch>
            <a:fillRect/>
          </a:stretch>
        </p:blipFill>
        <p:spPr bwMode="auto">
          <a:xfrm>
            <a:off x="533400" y="6019800"/>
            <a:ext cx="3143245" cy="685800"/>
          </a:xfrm>
          <a:prstGeom prst="rect">
            <a:avLst/>
          </a:prstGeom>
          <a:noFill/>
        </p:spPr>
      </p:pic>
      <p:sp>
        <p:nvSpPr>
          <p:cNvPr id="18" name="Rounded Rectangle 6"/>
          <p:cNvSpPr/>
          <p:nvPr userDrawn="1"/>
        </p:nvSpPr>
        <p:spPr>
          <a:xfrm>
            <a:off x="0" y="3352801"/>
            <a:ext cx="9144000" cy="1828800"/>
          </a:xfrm>
          <a:prstGeom prst="roundRect">
            <a:avLst/>
          </a:prstGeom>
          <a:solidFill>
            <a:srgbClr val="00141E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6322" name="AutoShape 2" descr="data:image/jpeg;base64,/9j/4AAQSkZJRgABAQAAAQABAAD/2wCEAAkGBxQSEhQUEhQVFBUXFRcUFBcUFxUUFRcXFBQXGBYVFxQYHCggGBolHBUUITEhJSkrLi4uFx8zODMsNygtLisBCgoKDg0OGxAQGywkICQsLCwsLCwsLCwsLCwsLCwsLCwsLCwsLCwsLCwsLCwsLCwsLCwsLCwsLCwsLCwsLCwsLP/AABEIALcBFAMBIgACEQEDEQH/xAAcAAABBQEBAQAAAAAAAAAAAAACAAMEBQYBBwj/xABBEAABAwIEAwUFBgQFAwUAAAABAAIRAyEEBRIxQVFxBiJhgZETMkKhsQcUYsHR8FJyguEjM5Ki8RaywhUkQ1OT/8QAGQEAAwEBAQAAAAAAAAAAAAAAAAECAwQF/8QAJBEAAgICAgMBAAIDAAAAAAAAAAECEQMhEjEEE0FRIqEUMmH/2gAMAwEAAhEDEQA/AN+ZTbmFP7JFw4rzD0iGaZQvYpppTsmj4ooakQ/alplZ37QKb6uHlnwd93GQ0GR6GfJaqrQkKk7RVhRw9RzrgNPDw2TTdj00eLPrkG1ui597f/EUw1hUzDYeV26RybJuVOeHCpqII2/fJbrKs49oORA7w5eM8lnMjy72roJ0sHvOG/QeK9LyvNaOHp+zo02NbF7Xd4uPxHqufJxl2b43OP8ArsrW4zkV375PFBmXsap1NaKTudOwPVu3pCqqlFzbg6un6H8lg4fjOqM9bRrMDiohW9LFDmsPgsSZ/VX2ExHO6FJrQpQUto0WqU25uk6gSCNimKFWyfY8O3WqdnO40WeCxgqDk4bj8x4KUs2+WnUw3GxV1gcYKjZ2Is4cj+i6sWTlp9nLlxcdrolJIZXJWxgElKGUpQAUrkoZSlIApXJXJXJTAKUMrkrkoA7K5K5K4SgApXJQyuSgAiVwlDK5KYBSkglJAqKuUekLhauuavMo9OwgV19MO6ppqcYU7E0NkRZBWotcCHAEEQQRII5EKU4SgLEqBMwGefZ5TeS/DO9md9Bk0z04t+Y8FlsV2erUDD6ZF41C7T/ULeq9l9muOb4KlOSE4pnmVBopsDR/yeJTDcWZN1vcfkNGpMt0nmy3y2KzGN7HVWyab21ByPcd87H1STL6K9uL8U3/AOoXQ0MgxVRxa2i+RvI0t/1GysqHYLGHcU29Xz9ArWNsl5kvpBp5lBlaDA4kOAINlzDfZxVJ/wASuxo/A0uPzhX9LsVTp0i2k9/tNw55kE8i0bDpdEvHbQR8qKY1hsVHGVIZU1X4LMVi+m4seC14Nwfy5jxV3l9buwubadM6qTVousO6bLuGf7OoDwNnDrsmqD+QhFXGpbJ1s55Ru0aCUpUXA1NTGnwg+Vk+vQTtWea1ToKUpQpSmI7K450boalQNBLjAFyTwWT7S5w7WaIAkFlRrg47aSdx9fDzUylSKjHkzVhxPAeZv6CVwuPh+/NZbBZ3WsHAP/mAJ3tdqt6ebgiXMI6dAePVZewv10WPtP3+5SLyOA8j+oCp62f0+T7fy/m5RH9p6QEkHae85g6cSj2MXBGiFWeY6/rsV2ViB2tr16nscJTZquZJLoAIl0mAIJG/pwWyZIABMmBJ5nmtouyGhyVwlBK4SqEESuShlclABSkglcQBTGqRsUIxbriUy9yac7kvH5HsKKJzcSVKp1lWNqeqdZXTUhOBbhy7Kr6VdPMqid1opGXAkEoXPXDUH7/fRBM7fuE2wSCqPA8Sduqaez18NggBmXHoP1XGu4eXVTdlpUc9oWmQVPoYw8b/ACKgPcCT4fmnKRTjNxemTPHGS2i4pVg7Yo5VUBex8wpFPEke9tzH5hdcMyfZxzwNdHc0y2nXbD2jUAdDuLTwII4TFljMuq94tdYgwfAixW8Dlje0mCdTxAqU2lzanvBokteNyQNgRfrKjyYWuSNfEyVLi/paU32UhroF1R0caGwHS3+YEfVWVGtI3lcamdsoDpzanQj29Q02F0AiY1EExIFtirHBZjQqf5dZj+jy4+d1lO11HXhatpIbqG5u0hw26fNZDs1XaajRUcKfPvMZbo5q2hlaicmTEuR7K9zD8cecqFisyoU/erRyufpJWRfWpg92sCOBD6JHrCgZi6m4XrF0cA6k75U2yj/If4QsK/TSZtnocxopvlr2uDiWm20OmLcYO1jKraGG9oASKb9iCPy3g35qoy+rDGubq0zEkE21QAQbjeVfZbpeR/ll08YkWPA3V8m+wquiVTwgY2TG03cTx2uSoGMxAJtwNzeYaN72lW2aU3NaQXcDziQRvZZ7Fz3pExcySIBEcuJVEtjFRpIPvAbGwPjbmoWX4Z+Jq+zpSG/G/SO6JkE+m1phdzip3QNTBa9y7jytf9FZfZoSDW3ghrhIibkfK4HmrgreyJOjXZTlNLDtim0TADnn33Rxcfy2U6UOpCSukxDlcLkBchlABly5qQFyHWgQ5qSTOpJAFIX81ErVi3cSPBM4nE/sKurZnp4+oXkKDZ7PJInHHAGQQk3Mm8CJ5E3WVzPtA3aAT0UDLsur410U2w2bvI0sHnxPgFrHA2ZSzpHomHx4cLEePVSG4lQcj7G0MP3nF9R5FyXEN8mD85VrUylvwEtPI94fO/zVy8WXwiPlwvaONxCebXseirauFqs+HUObL/LdNNxH91hKMo9o6YuE+mXFbEaR0t/dNipAE7/mVCFcGJ4X9ERqSZU8ilElajtxm/n/AMJ8OgSo1N0+aMy9zWDj9EhNE/BYY1O9MDgn/utRk/GPmp2Gp6WgcrJiq8lxhdnqSX/Tj9jcn+FfimOcwhhLTuW7Ss+1pm/zutg+oDY3VRmdIB44agD+R+iwnHZpGVfCrNEHcDzCVLDaT3SRzgqYGwnGmOQ6qfVZXuSKjtPXIwlSxcNMOjcNJgk+AndU/YyqxpkPbA4G2556vyWsJbDtW0GZ2iLz5SvP8kzqnTJDXvYJIEEbXjiElHTRDlbNticxYCbuB46I4HnIVLnmYf4YDSTuY3+hK5SzWi42fV6ksAM+ag9psXDIBdcAzvv47JVtIF1Y/k7ycPTc3UTx0xPvXBad9j4rR5ZV1QHHTxu3SZ84HislkL/8GnBcNzLTDtyZBlbLJbxL6noOXEgLpWjFkvMoaIu/oAY24z4qgxlS8ubHGX9Pn0WlzkQPfJ4QbceN9ys/iK7p7oA9TtFoHNWSVWdYiGDQXOtwpuDQfAmys/s91RWL5mWCDFgNVrdZ8wq7Pp0tOp9wdXujfgLAgeqlfZyIbXJMkuZuZ/jla4jOZtiUJcgL0BctzId1IS5NkrhKACLlzUgJQ6kxDkpJvUkgDxXHZ6Se7I84+iDLMJi8WYpBxbxeTpYP6jv5SsZUzJxM2jkb+qv8F9oOMpgAPBAsBpbEdIWEca+m0sr+HpWSdg6VOHYh3tnb6dmD83ea2NFjWgNaA0DYAQB5BeN4f7VcQPeYx3kR9CrfCfay0+/R/wBLo+oWySXRi22epByIOWBwn2oYNxh/tKfi5uoerZWqy3OqFcTRqsf/ACuE+m6ALaUziMKx/vC/MWPqEg5EHJNJ9jTa2iqxOUOF2O1eBsfXY/JRGy0wZB5GxWiDlBzLHYdo/wAapTA/E4AjoZkLmn40X1o6sflzjqWyNRepmXP01JPJZTHdqMDT9zEh3hBf/uaP1UjKe1OGxAhtRs8iYd/pN1yvFLG7aOyOWGRUmbt+YCLXPyXKD7Sdys/SqEe6dQ+amtxnA2PIqvd+kvDSpEsvkqpz7MPZu9p3SymAxzSJLi6T3fEQSbi0p92J07XcbNaN55lZLt3jxSFCiSS5znVKhbuHEaQeREFwj/hKC5snI+Jc4TP6FQTIZ4HWP+4FBWz2i3ZzSfB0/QKgw+RMqmKb9JsQRPFoJ/fgpFb7PKwGr2jCPAgfWPohwh+mak/pDxfaIV3GnfSbGe6PKL+ZRYLImGdPtAI4ER5HSU8Oyzmvb32z/MCfQFW9ICgDqcXCNht+7JNxS/iOneygdhzRcR7N99jrDhH/AOYVb2hxctMzMQLi3WFZZxmjapALGECYDnlpBMXs5s28lku0uLgkAAWFru9CSfqqhG2rJk6To0eSVJoMGpoMTD7A9DwJ/JbfIabpHcPk9rhYD+IjxXnvZmu4U6cmdveGoXPhtx9Fvshc2QdLBcmWOInw7o81q1RCei8zWhYGCLT7zAN55X34LP4pl7AkzEAjcnYkxHFX2Og8TtE63Hj/ADKnxIbwL9/46kTPG6VhRS9oKZDBqpgbe/U5STLRInbkp/YT3KpkHvNHdECwO3hdVue0mtgw2SORJ5cRM781Z9iJ9lUJ2L7WjYXPzHot8RlkNMSuFyAuQly3MQy5CXIC5AXJgOF6HUgLkOpADmtJNakkCPl5JJJQUJJJJACTtDEOYQWktI2IMH1TSSAPRuz/ANo9dlPQ/TUI2c+Z6Ejddxn2mYqYbob0bP1XnLXQnfaE7p2BpMz7WYqt71Z8cmnSPQKku4ySSeZuUVFshG2ndTZaQPskQpKVSpkqVRwRPBTZaiOYDPMTSgMrPA5E6h/umFcM7aYwiNTOukz9VCoZK93utcegJVxgOyVd3/xkdbfVQ4Rfw1U5L6WPYftFVFWq7EOc9mgEwB3e+BIA/m+SWOa7F1mPcB3IbLgRrEzJjY78IPgtV2e7MtoU6mqHPexwdxAbGwVVk2MBI0glnxavhJsAeCzy/wAehRfJ2aHKMjdpDmtdH9Lx6Ayp1aq4N06vIlw28CrHAUKjqWqm+ByDjy5RHJZfNcY5r4LryZ9JPDquWS0axYGNqEGzf6hNt72CynafG3lxkDhJk32gn8lPzTHlwgvcOhJ/RY/P8S32ROwkbkkm49FWOGxTlo7SzMu3psmdy2XR4k2/4Q50baoYLeAPoAqOhmjbf+RJUbNcW57jAtMy0ED5rqWN2c7mqNfkVQhjQJmJ7tvkRf4tuS3eSYjUQZIM2GgEGB4vAHosj2HAr0KdN3sy8A6W1DocQHGdDvitFtx6E7TCYUYcF7mua1unVcGznBttyYmdxYFKboqGyzxz9UDXvt3SOuw8FV4igZHvHjdpcIHC7he3VX1Kux8uJlpHdIMgnxIuOijupCbCekFc8ZtmrSMtm1F1u6+7Qe5TMTM33vYcR9VZ9jXn2b5Dh3/ikHba/wC7p3Mao1gEEDa1iPFXWAwg0N3b+KefME3HRbwm1ujKUE/oi5CXrlUQJdAuAOEk8PFNFy6sc1NWjCcXF0OF6EuTZcuFysgMuQ6k2XIdSAHdSSa1JIA+aoShIFOthZlDS4pBYEy5qLHQK6kkmI4jpi65CcptSGi9y/LHvgMa5x5AErXZT2Bqvg1SKY5bu9FpOweaMrYZukNa9gDXgACYFnea02pNRByKLAdjMLT3aXnm429ArvD5fSZ7lNg6NCcDl3UnQrY62BsI6ItSaDktSYFF22xr6NKnVYHHTVGrSYIa5rhv1IF7GVD7O5hhQDFQ0dUahVaWtFgbOMA+TlocyxDWUaj3CWtY5xEAyADaDYrz7spiDR1PrmaYczQ4EFvf1CedobZcvkQTVm+KTuj1JtBunUyoHyJkCxkC8gnl81Q5jhg+e81hIgEBxI/2j6q/yWpSc3vNJDoILXmCDed9jITeY4BgcTobBuJdfwBH91wKT7/o6q+GFzHs9DJOIEEx7jjt0csfmPZmu6SytRdTabNOumZP87ACfNeqYl9tLAxttwJjqqLGZNLpc51QC87CT+Hitsc2u2ZzgmeYYjKa1GPaDRNgTpg9DMFMMwb69VtFh1PcYAJAA5kngAJK9I7RYui7D1Gd0lrdhBDXcHEiQCD5lYTDVTQxDKrATH0IvZdMMjkrrZhOCiz0bsbkTMLDXO9oS0TY+za4GdQabzAHe/DsFp8zDSNNRrjTdYvZJDYIImLi/HwWVyLM2YkhzHmnUFps4RxDmnh4G4W4oYTEtaHOpseN9VNwbP8AQ/b/AFLklyb32dK4paKLIKUP7sOBsJMDcQZaCD6BaXF4ANE1KYHjIiY8HAwoGLq0ms1MphtSSbFodHD/AC3qnzTOsU9kEw0b7H11ElJIGye+tTPwNcAebncP5vBQcyzSrTDtDQGwNJ4gkCfePOVgs37aCgCykS5/xXZpmSNxPorjst2roVqTfvNVoqlxtU7rbGwBPd/O63hgkzKWVIn9nqFSvV+8V3Pdo/ytR7pJkEgch4c1py5Ntdy24Jal3Rioqjlk7dh6kJcgLkJeqJDLkJcmy9DqTGOakk3qSQI+dF0LpauLMoJpScuBdJQAKSSSACBTrXJhE0oBMv8AsxnrsLWD23Gz28C3ivZMqzqjiGg03g82zDh1C+f2lPtqlplpIPMWKExvZ9FakWpeF4LtVi6fu1nRyd3vqrbD/aDix72h3VsfROxcT172i7rXnGB+0f8A+2jA5sM/Iqyb9ouG4tqD+kfqmOjX4zDirTfTdMPaWGN4cIt6rynDvGFqvovktDy14gkQDZxZw4bfNa1n2g4Q8Xj+grM9tu0OHr+yfQJ9o12lxLIlhEi/GCBb8RUTjyQ4tp2ek9ncwp1KTW06jCGw0AEOIDQIB4jflwWjr04b3i3qZP8A4rzLIWUK1GmdVGq8DU5pgPa4wCOfAcOK0mNwjXUwGMeIF9FV7R5AOC8ycEmdqbasl5s2q5gbRLA4kQQI58dIKyeaY1zKTm1qt3G4c6BblJv6JvMKjKLQ51Oq6IkOrPcCSeRqH6LG4uoXNcWtZTEk2EnvHyWuPHZE50LE4lsBrZhzhJ2Lt9geFjdRM2YWDYAkAgkku58U3ldHU5xcZ0i5taZgchxUrNg3Ta1rQN48V01Towu0TezjWOLfaASRNwQeFwR+wvV8BmdD2Ipg4lr4ju16hbO1gakC/COC8iymRSbIDm/jGocCbi7D47WWvyanUqNDaZh8ucyXtq0y8QYOozpIBnyN1GSF7KhKiRmtKvTY2o41CwgxpqAyRAI4RdZDNMzLgQKTnEnevULwN9myea1WXUa7Hilig4tbcNqOLmGSAdJu0z4K57R5Vg61JvssOGOG8S0XEj3XX3Waai9otpyWjxfHYEiH1ajJdeG7i5tFkxSc13da07iDx8beK3uHyCkyQ6g17i6WkwRBH4r8DwUbHCo4OpUqbKemBFNusmfAAR6FdMchg4Fn9nOaaQcM8km76c3AA3aOXEx4FbkuWE7FdmqtGr7etY6SGtJlxm0mLNETbe/BbUuWyMwy5CSgLkJcmIOVwlAXIS5MA9S6mdSSAPCqlGPeMnkFHcPJXTsN6qO/CgXNysrNHErISBUutSPGwUVzUyWjsSgISRkSgQ2uri6AgYTSnZQMpE8h1UzDYMndAIBjU60dT0CsKOBHFWGGy8cVDkkaqDZSsok/CfX+yfbgubT5Eq80tFmCTzOyeGHcbm3RT7GaepGXrYaNieh3/uoZcdgVr6uADrceHiqh2TOe9wbpaQCTqcG7EC08bhXHJemROFFhkhGpgpVqZOkEioJIcZBFiFvcRleM9h7Rr8Ppi+kVQbzyMcea8jqZHUBuW9Ln5gR81Io5XUFvaR0NllPHe7CM6NTiX13u0OqhoO5LCQOPxOPJQcXlbKj20/b+2eTpDQWNEk8QwfUqr+5vPdOp3rHzU/A0qlF2pjQTwkTHzshRroOy3OTMoA0zpLxuAXBojeI3VbmWHaW7wBxJtHBTcJj31Hta8tbJ7znOcIHEyXK4rZlltIy59N7h1qmfDeE4wb7CTSM3lTSA1rGl8AktaQHbbhp3G/qth2WotdVAdoa48KrdBmZ2d+QWXbiWYjEVHNIAe4mmXy0+BaRdpsVqskY9lSKjnxJAjTUEHaDGo8b9ESQok/tPQdTcCIDYIAYSQIAHu89/C6yGLxbgYDy20jvFtpNiBx8Fps+aBUtD+sUSL2kPud1msbiSCAG6W2ktGuecOAhEVoJMqM8xNUOjW/bgS0DzW07Gn/2lMkyTqJMz8Z3K8/z6rqeT3o/GQfkN1uuxlsHTvPvn/e5bQWjKT2aAuXNSa1LmpWSOFyEuQFyEuQFBly4XIC5CSmMPUkmpSQI88qUY6qJWpR4lW1RsdVGdTXKmdbRU/dZu5QsT+Eef6K3rM1dFHqUeXkqTIcShc0yusYd1c/cwB4lOswcKuRHAp6eEJ4KVQwStm0AibRS5lLGRWYUBP0gAnm0ZTjaNgfVQ5GiiHQapLzsmqYUnRqEKWWkWVDCN3G6epUzMFRcrxHwu3Fr8Vca2QJMGfkmOyvqYLiLhVua4YDRUIktc220lpkLS1syZTaYFuZ49BxWWxmLdWdtDRcD8ylQm7H6uI9qZdTZPD3zHlqg+YSpUeJjyAHyAQ0GqayGi6VDpLZVdoKxpUu7ZxgN8PFZX7xVf7z3esfRXGdVjVf4Db9VBp0VrCkjGdyZC+6zvdF928FYtoSnW4dPkCxh5SARGzhA2lpERJHNbvIKgLgC0W/heeEbNsG84/RYanS0kEDb5rQYLM2/hLrWeL8pDtlL2JriaDP61MmQXAFoN73IkHug2MhZLMcU51tRN44Du9YmLBafMqZr0w8NpS2xh7g42b/C2In6rG4yg/jSY43u95I3N4I8UQJkUubVxqgQSJ9258/7q87G5+KM06lmGC4/wuvB6GwKpMbUMQ+pTZHw0xJ6HZV1CppcCAdMySeK2Riz2xrwRIuDcFLUsp2Gzc1mOpkQGe6fwk7HoVqJVDsIuQkoSVwlAgiUJKElclMApXU3KSAMk9qjVVLITNRcZ2ENzVxlLcp0tlOtTERxQ/fVOCipbWJ+lSSHRAbh04zDqwDF0Up/fJBRCZS26H1/cpsMgkcD8iFZewtGxmx5QmnUue/7uEAQ20COh4qXhhBvZE5wAg8QotSo47epQIm4ks3MDxUN+Z3/w2z+J35BQn0XTLrqdhsJKYxsBzjLiT1Uj7uTspbMLp3RzOw9EhWRw0t3so+IeX2G3HxU44Ung70T1PBO4NjrCriyXJfSidgDyXKeD5tWmblpO5A+adGXN4kn0CpQkS8kUZxuB5BONy8c1pG4Jg+GepJTzGAbADomsQnmM2zKS7YHzsPVS/wDp/uyHRUFx/D0NvmruVyVagkZyyNlMx9ZrwalKm+/xMBaQLXNwJ6JrO8ACNYw+FLS0WZLCJkSQKUTbbh5q+lc1Jev8FzPNa+BqT3KdNnC0m/WEX/Tlatcl7nH8Ohv+pxuvRy5DqV0QVHZjIxhWmTL3RMbADYCd+qutSblclMA5XCUBK4SgAiVwlASlKYBakkEpJgZ1rUJYEklxnWdbSG6IUR9EkkAPNpwnAVxJAwX1gEH3wcEkkUKxurjDEgeqYZUc/c+lkkkiqJFKgpDcOkkgaHPYt4o8NScfcsOZ/TdJJXBJszySaWiyo4UC57x5n9FICSS6Ekjmbb7OylKSSYhakpSSQByUpSSSA5K5KSSAESuSuJIAUrhKSSYHNSEldSQAMpSuJIA5K5qSSTEKUkkkAf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2" name="Picture 2" descr="C:\Documents and Settings\Eva\Desktop\E-1736 ΥΓΕΙΑ\health 14 letterhead.jpg"/>
          <p:cNvPicPr>
            <a:picLocks noChangeAspect="1" noChangeArrowheads="1"/>
          </p:cNvPicPr>
          <p:nvPr userDrawn="1"/>
        </p:nvPicPr>
        <p:blipFill>
          <a:blip r:embed="rId3" cstate="print">
            <a:duotone>
              <a:prstClr val="black"/>
              <a:srgbClr val="006699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243768" y="2012123"/>
            <a:ext cx="4595432" cy="8072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C:\Documents and Settings\Eva\Desktop\E-1736 ΥΓΕΙΑ\AMCHAM-LOGO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1000"/>
            <a:ext cx="2590800" cy="138205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55" r:id="rId3"/>
    <p:sldLayoutId id="2147483664" r:id="rId4"/>
    <p:sldLayoutId id="2147483652" r:id="rId5"/>
    <p:sldLayoutId id="2147483653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620000" cy="2133600"/>
          </a:xfrm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 fontScale="77500" lnSpcReduction="20000"/>
            <a:sp3d extrusionH="57150">
              <a:bevelT w="69850" h="38100" prst="cross"/>
            </a:sp3d>
          </a:bodyPr>
          <a:lstStyle/>
          <a:p>
            <a:pPr algn="r">
              <a:lnSpc>
                <a:spcPct val="120000"/>
              </a:lnSpc>
            </a:pPr>
            <a:endParaRPr lang="el-GR" sz="3600" smtClean="0">
              <a:solidFill>
                <a:srgbClr val="BFD3E3"/>
              </a:solidFill>
            </a:endParaRPr>
          </a:p>
          <a:p>
            <a:pPr algn="r">
              <a:lnSpc>
                <a:spcPct val="130000"/>
              </a:lnSpc>
            </a:pPr>
            <a:r>
              <a:rPr lang="el-GR" sz="5800" smtClean="0">
                <a:solidFill>
                  <a:srgbClr val="BFD3E3"/>
                </a:solidFill>
                <a:latin typeface="+mn-lt"/>
              </a:rPr>
              <a:t>ΠΑΝΕΛΛΑΔΙΚΗ ΕΡΕΥΝΑ</a:t>
            </a:r>
          </a:p>
          <a:p>
            <a:pPr algn="r"/>
            <a:endParaRPr lang="el-GR" sz="900" smtClean="0">
              <a:solidFill>
                <a:srgbClr val="BFD3E3"/>
              </a:solidFill>
            </a:endParaRPr>
          </a:p>
          <a:p>
            <a:pPr algn="r"/>
            <a:r>
              <a:rPr lang="el-GR" sz="5100" i="1" smtClean="0">
                <a:solidFill>
                  <a:srgbClr val="BFD3E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για την υγεία</a:t>
            </a:r>
            <a:endParaRPr lang="en-US" sz="5100" i="1" dirty="0" smtClean="0">
              <a:solidFill>
                <a:srgbClr val="BFD3E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ctangle 3"/>
          <p:cNvSpPr/>
          <p:nvPr/>
        </p:nvSpPr>
        <p:spPr>
          <a:xfrm>
            <a:off x="0" y="5029200"/>
            <a:ext cx="114299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l-GR" sz="1600" b="1" cap="none" spc="0" dirty="0" smtClean="0">
                <a:ln w="1905"/>
                <a:solidFill>
                  <a:srgbClr val="BFD3E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50" endPos="85000" dist="60007" dir="5400000" sy="-100000" algn="bl" rotWithShape="0"/>
                </a:effectLst>
              </a:rPr>
              <a:t>2014.0</a:t>
            </a:r>
            <a:r>
              <a:rPr lang="en-US" sz="1600" b="1" dirty="0" smtClean="0">
                <a:ln w="1905"/>
                <a:solidFill>
                  <a:srgbClr val="BFD3E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50" endPos="85000" dist="60007" dir="5400000" sy="-100000" algn="bl" rotWithShape="0"/>
                </a:effectLst>
              </a:rPr>
              <a:t>9</a:t>
            </a:r>
            <a:endParaRPr lang="en-US" sz="1600" b="1" cap="none" spc="0" dirty="0">
              <a:ln w="1905"/>
              <a:solidFill>
                <a:srgbClr val="BFD3E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53250" name="AutoShape 2" descr="data:image/jpeg;base64,/9j/4AAQSkZJRgABAQAAAQABAAD/2wCEAAkGBhQSERUUExQWFRUVGBQPFBQYFRUXGBQUFxQVFBQUFBQXHCYeFxkjGRQUHy8gJCcpLCwsFR4xNTAqNSYrLCkBCQoKDgwOGg8PGikfHR8sKSkpKSkpKSkpKSkpKSkpKSkpLCwpLCkpKSkpKSkpKSkpLCwsLCwpLCkpLCkpLCkpKf/AABEIALcBEwMBIgACEQEDEQH/xAAcAAACAgMBAQAAAAAAAAAAAAAFBgMEAAIHAQj/xABEEAACAAQEBAMFBgQFAgUFAAABAgADBBEFEiExBkFRYSJxgRMykaGxBxRCwdHwI1Jy4TNDYoLxU5IWF6Ky0hUkY3PC/8QAGwEAAgMBAQEAAAAAAAAAAAAABAUCAwYBAAf/xAAuEQACAgICAQQCAQQABwAAAAABAgADBBESITEFE0FRIjIUFWFxsTNCUoGhwdH/2gAMAwEAAhEDEQA/AOTZMtm0sYKYdxB7GXMTIr572JuCtwRcEa+kAEzOcqgn98+kHMN4ZZiC59BtDq/1CqromV1Yj2eJa4Mcfes7GyqD130CgR0uTVK21/gRCxheDBbACwHQQ4YbhpbQC5jKZmZ/Is5AR1ViitNEynOmCE/imnT/ABVtnX5jmIY+K5ZlKGUbnLb0uD9YTXu58Wv0/vFdX5eJfXjO56lCRNaaNAbdYa8OwhQAV1uM14GSaUkW2ENPDC6ezO66juv9j+URzaWWvkv/AHh1uKUTcs0mGwWp6MWizKp4sokZ5juBzSnl5TeDgngqAL9+m0CiIX8R4zWWxlSB7ab7th7q/wD7H2FukXU12WHig3uV2FQNk+Iu/avPVqmWt/cTX/cTp8B84VqDBzNF5YN+R5ep2hlXh/O5m1De1mMcxH4b/nBSRT7BRYD0AjXYeIa0Ct8RBk5KtvQ3B2F8Jtbxul/9Kk/MkfSJa/B/ZDQ3HW1oZKWWq+8b+WkeYi8soQfrDC+hXTUCofg/ICc/q5cW8IxUr4b7bfpFOqni5F9jaBkyfY3HKM32p6mnQAjudFpKjn1gvImwj4Fiwcb9iIaKSptaBH7PcMHUA/aLwv7RPbyx/ET3gPxCELDqoMLHaO7yJBmg89NY49xrgopaq6aJM8duhvraHPpmUa2CnxAMykONjzAk6UUOu3KC+GutRL9i5s28snkenkdvgYoK/tFt+IeId4gkAq1zuNfKNwj816mbccfM2m0rSpjBrhlOnYjlDPhGNKwXMQL6XPI8wf3qI9NF9+kh1t7ZQFI5zANiP9Q27i0VKnglzK9qRYkaS8vi0vdtNtOUJfVMVLF5fMZenZz1txjpS67a+UFqKgZztHn2f0KGllkgE+zl2vb+UD9YdUlhdAAB2HYxl/4nfmaD+pddCVMPw0SwCd/p/eLjR65sPX5xqxgpECjQiu20udmeMI0Yfv6RuT8o1PzO0WiDkzdqMTpU2S4usxGlsv8AUuWOY4Wln9NfQi8dXw8WJJ2AzH0jluG1I9pnABDB2AO3i1EGY3mB5PiHFHnGRAFPb/1frGQwi+JdLwusoAKthBemw0C2kMpoAVtFL2dtDvGRyQd8pssdtjjIZVNaClDPy8r6RRM4DvC7xHj02UyolgHB8W5BHIcoEUMT+MKChjxhLi6cHVJY1N858rG31hdShAMb4dMzi7Ndidbm5gism0O8eoKse01cFAEglUsXKcFWDLuD+xGyJENXiKSwSxAAgllBXR8SbqNflHKjqQ6hh6jmDzBjyrxBZY8R15Aak+Qjk877QJgm2p7C/hJYXBHW3aGDDq8vqSWY7k7n8gO20JE9I5WHv8ZkczISokV9wzW1cyboxMuX/wBNT4m/rmDbyX4mIaalAASWoA5BRYRugHMxIasLtpaNFRiV0jSjUztuQ9h2TI5QUgkm9jlttqI0qMQCjpAnGMSyN7Rdm/xAOvUQp4vxETfKfhF72BBK0qLmNdTxMoNgYIyKFpy+Mlb8hv6nlCDwTLM+qu2yDPbvcAfW/pHW6KVrGfz8+xDwWMasZR2YIT7PJLjQzFPUNf6wv4x9ldSATKmq/wDpYZT8ReOtYbS5jYQRfDDfa/lChL7l/IdwwWEdT5ulYfVUUwGZKdBsTa6kf1DSHnD8RGUMDcHxR0mvw3TxLoeohCx7BVS5QZfLb4R2zILnZGjCqLB4MI0fEqJoSLnw9/SEvj2b94cFVJCjLtveKcsMrXO4MMlHIDgMP+O0McdOuRMPFCuOpyoMyPqSLaiGPC8LeqayAFmHiJ0CdzDXivB8uoF7ZXGzDr36iJeGVMqZkZFzKMuQADTr3B6xpMXMKrx+YizvT2Xv4lnhLCTImE3UlPCT156dIbsRYIJTy1BRyb6e4bfTeAVDJ8TgIWFioUHLlOulxvaC2G1vhEqaRlcFQttQR+kTdjYdmJlHDoSfCqcSGCj3Tdh0F9bdtb/GD4Nx+/3vC0v8JSpzELfxdbbQSw3FFYWvt8f+O8Lra9GHV2bEKA6ekYf39I8Q322jAYp1LdzCbxsFuRHlu37/AOYlM9JYzTGAA117R6cgfj3F/ueGT3vaZMVqeXb+eaCgPoLt/thAwZv8L+kf+yBX2lcYffpwVSfYy/Co2uTvM/T+8T4FWAiQf6F/KLsazbmRyqStYJ8xwUmMja0ZDWKNTeqxRJe516c4BVmL5jc+EfP1gDV4jbnrA5akzDvpGSssLD+02FNZZgBGU41paWo8zt/eKdRSCdb2hvY5hYWt+cVqcawSp0hY9jb6M0VOLWg3rv7kdLgSqboSP33iTEKwSVu4t0PIwYo5F4nxLCFnSijc9jzB5EesG4+TYnnsS57uHQiFNx53awGUd97eUVK2mE33iY1oqRlmTFf3kYqfQ2i57ONdjY6W1hm7nz31f1q9LTX8QJL4bQNmDt8BFumxIyrhTfuRBH2cASNT5xRnp7Cj2+ty/wBAIzrHFo2AB/5hb/xE37vGyY2TAcLBDCZAaYitsTrrbTz5Qq/kW/8AVNenpGKTsrPfu0ycSc4sPw2O35xXqaCwswA8hBfwy6pll3CglbEgnbUXG/iHyjMQng8hFT3sT3EubgV49mq/BG4P4PdZVUV2zrlHmDcfK8dUw+eLbxyqoq5FtSS66p7PVlI2N9viYnbjaYoGVQDzubnubDQQHkUvY3JRBAnwJ3HDZoGsFqerBvqR05xxTAvtIcECatx1HKOj0OLLMUMrXBgFhZV5Eg9RX9o0zXuOTfvoYUeIcOzEkCw8rQR++35xXrMVKKSdex1j3NbOjIqCp6nMK2QoJI2vlghhXh1GvWL2NYvTvvKsx2ym3xBgBLqCr3S47b6d4PqsFXRPUaY958ER1koGFx6wK4kpCoWcnhZSJbH/APGxA18j9TEuGV2e2hU+RtAzjzFnlyxJsf4g8ZI/CDsOpPygxchD+phd7KazuFMPxFFJyltR4ja95hPKMrZsxVSYoW6ksb6DxEbEfSFXhivLkS2bLbmedttYfMPqUOYOuZlvZWFkPQ6+UNse7msx+TVpoRp0E5Ar7sM+m1wdvLaFLGZUyV/FQ5WU5bbadCP3zgrh+L//AHCLL1Yg+0vqq62AA876do148mIrXytnK+MHQHUgMPhyiy4ddyqo99QXRfaG6aTEv3EMGG8crPcBZTszZVsNtu+0c4oqZpz2A0vl6knoI6nw3gS0ycs5Gp6dh+sKGsIjRUHzKmO8ZmTcezIPu68z26iEisxaprNJjZVJ2B+p5+VoZvtKmoqylyhprt4eoHP02hdpacqLbtz7eUBX5BUQqqoeZpScG07e/nc/1kD5QbpuB5QQCWWS21yWHXnrvG+FSSDDlhVGGhaMu7l+JlltakflASq40ZGLDcrqD3B77+sewx+wjyDf61b9CLv4Cfc+eqvEw2sXcBfMpP8Aq+ghcmpfYwQ4dqsrMh3vcd+v5QXYn4HUf0p7dwHwfEcpKQQp4G0s8EQQkPCWzzH9fiHKExfmvpAamnWizOq9ItWwBZRZWS0WMbwxvvLumzAX88oB+kVP/p8zpDksoW13MQTgi6kgeZtDrFzraUCgzIZ+HVfYWYRUNA45Qu1sv2bkNpfxDyjoTYhKJst3PYafE/lCvxDwzPmEzEUMP5Bvbt1id+c1+lfUs9Oo/gsWrHkfMCeyNtj8DGJOK8j2gjJo3dM1iF2v38onpsLCqHca9QSe3oYGGzHI9Tde+oLlVBUFyDp4fLr6wKnYkznxEnsNBDVMwJirKBo3iBPT8zAFMKA979IuVNdwC3I99ix8wZdmOmnYRZShYDMRvF+ZlRSBppyiJqostref9ok2vEjWDuHMBweXMkTXcsCqnLYG1wpIvYdRb1ghgFVPtllMAF8RBFwQdu42MBMNrpqo0tGIDjKwGtwdxDpwzhZRTf3n+QANh9fjFXsG3pROZFq1qeZ8nqWVx6Yg8S+qn8j+sBcV4xe+xH4bH6wVxFbAjmITcROsLzSFbxKUAaHaOlaaRYXY+KGbD+GrasR5AX+cS4JRCXLXqQGPw29IMyoTW3EnQlo3NqOhVNvoIs4jg8qplGXMUMORtqp6joY8lxYltaKlYg7nSSZy+r4b9g51uyn0/doKyMUVmRn3HgIHT89TBLiGTnnuFFzox6C6jcxRp+DjMNzNyf0i5+JtGtxLmADD6i+5A3RmzYfaerquWXbw5TY3/Fe3yhWx3HHnTFlEktfILm5sLjXsBHQ2+zwzVA++z1I2IWXb6fnC2fssnUE77wZgqUAa5ylXW/4slyG9D6QwuyCyweilVPZl/hvDVkgE+9aw7d/M/nDOa5JUozphsqjN5/rCtPxmTJX2k1wEAvvq/ZesLM3i162bnZStOnuL1PJiOdukLW2QSI0poaw6EIzpjT5zVM0eJtJaH/Ll8l8za584s0NJc3jWmAmWINxytB+go7Qhudie4YRrqTUND03g/RqqA5twNusQ0UgLqYr4/jaSZTTZhsqjQcz0A7kx5Brv5PgShtt+PxLntRGRwTEePqt5rss3ICdFGyjYCMgr+nufkSPNYuBokQ2II0I2MQAxNKIvqbQ6IjFWB8xnwitzC/Mbj9IO087aEajnsrBl0I5deo7wSm42SwyXUncX26wBbicuwYZ/LavW12Pv/wCx2WeALmKr4i7MMi3Xmx0HoOcV8NorgMxLMeu3oNhBqTQE8ohXh6OzKb/UARxEGz8QmHnbyislNc3Op6nWC5w2xN4lWQByjzKVPcCVwR0JTw2j1huoKAFC1wLcucBpa2Ig1R1dly9fj6RAAbnGJi3xLQKraXBezEDbS9z9IoOrKpNgqegPa/rDtimBO8ssSVbfQA2EcwrsalpOMoN7RlOVr5twdbAjl3hnQjADcW22KSdQjNm/hXxGwa1+vMQAxzDpoOf8J3y9e/OCi4oxPgQDW925XvsBGkqnJN2JNzcjkYOXHZ/ME/lCo7A3FiVSXO14JUmDE77QUoaDIzy7e62Yd1bUH5wWk0sFV4qL5lNvqFjfr1IsLw1V2EN2EyN25L9T+g+sCKGkJItt1/TrF7F8XEmWJae8fCg78yfmTBJK1rs9CL9tY32YLxt7zWy/vSAFZw3PfVEv2BF/nB2kS5tv1J5nrDZh1NpGKy8s+6Ss0uOnFQDBGD1xyKJisjAAEMCNQLHXmIO07A7GJ5lONNI1NCvke2n0hHahLbENAEmUxBX4mslGdjYAXiCvlTRLYyiCwBIDbEjkSNRHJeJ6jEZptOW6DZZeq+ehJPrBeJhtf2fAkhXvwNzpVCWm+NtM+vpy+VoYqCjUdSe8JeAcQy5lgDYgDwnQgADlDfTVoHONLTWK10IBfS29xkpVAEe4jUKss5trQAqOJEljeELiXjNp7GVKPm3QRcTKasZrG1EzGsFEyrmkEmUjmwvpY62TpqYsSpd7KNAIsTbABF9f7xboaSLq0+5rMTGFayzhGaUbr6g7H9D3h+wicrrcaHmDuIVqOltrFkT2VgUNiPn2PUQNl4KWjkvTTmVQr/r5jfMmRzzj7C6ip91iEXZCNCeZJ6w6rUkqLixtrFOqnaQmopKtybzET9dTgE7DZwYjLtHsdRrJKF2ug3jIZe+fqD8JzWqpr6jf6xUUQRF1HiFvw+RG4iCrQAg9YNsTXcKxrOcLYHw8Z6O/tFTKGIudSVUt6bWv3itLlXKlTfX1+ET0GM5JLyvZo+cMoLDVSwtmB7fWCPDWDuz5hbw9dtrD15wNYRrqHliqsW8fEcMBQGWDBlRAanp5kseEC3S/06RUetnF8rDKD0vt5wM+WtY7EUCsudw7VSgdbi/prG1PhEx/dQ+ZsBAVkHrBbAcdeQ4zXaWeR5dx+kADLW1/yGhL+DIulMt49gX3Wm9tNmC+ZECqObsBueguduUVqd1UhkOos2/TWA/2kcSNVkIlzLk5m02Zre+b9BoPMwuYRxQVUBzcjw6G8Olxyf1XqLjcxH5GfQ5dWlZuTLm+IvHAJ+HJ95qZul2mvbyWw+oMdAl8aKtDLubMFtY6HQkD5WjmWHYkHU66lnY+bMW/ODql77gT71CUmTFuVTxrRpeDVPh5I10HzP6QxVYA7QbPoSzS2UXYeBh1XcE+W0FpNCBq3w5esaV2Jy5A6n+Ubnz6esIeP8Qzp5yA5VP+Wu1v9R5/vSIW3pX/AJltOK9vfgfcY8a45lS/DJtNb+YN4B/uG/p8YX8FxNp1SWmEk5Wt03Gg6aRFhPB5K5nJA3/4HKCC4Wslgy7jrz7QlyshrQRGdNCV+I24ZI5w24ebCEvCcQU6X/tDPTVYtpGau6aMkh2YwJGm0bGQp2MCpVXE61MQ9wH9hJcPoyWtoyEYj+U/SE56VhuDDNieJZJeh1Y2/MwLTEb72MaP0ytRUWA8mMcM2ICdbgR6RG95RfuNfjvHk5ZgX+G5H/qHz1g8DLbcRjYSje6YZGtTC2tQ9OJynH6upDWd7jtpFmhXIgA1Y7nuYO8ZYIVF99L/ADgPQkG1+cDBOL6lq0oBzXwZcoqW+sHKOminQAXtBm9hYQYBL+Wh1PJjchG1K+ugv3iu5ubA+cXqSVbaBMizkOIgeRaoXW5fSYbagiK9VM0i/KnBXCHe2Y9h3iDHMLvLZ5W4Fyo5gb279oXGsjsRIwipOXxGMhdmY3rvGRXue9owrjPDDTFLgAOfEfyv3hFEq832TIwmDcaW8/KOzymgbjHDyufaKo9oBlBtuAb5D+UafJp2pZfMzeJlNWdbiVhXCRY3Y2HbUw9YfQrLUKosB+9Yp0CaQYkLpCB9x01zP5M9MrSKbySMwtcH5EQYSXE60YMCXUixdGdRyp3FCpaIqnElWV4tAt2J9IZ+IsEtIzpuN9AfOOU44Hd8jE26cttNOcU42CS/HfRlxvUDlAlZiDTSSSbX0SIZFTYm11I2MTVNMFVbddfhFIDvtH0mmpUQATOPYWYmX6nGZjrkZ7jsBeBclChDISCO+8e21EWpi2Iv5x049b9kSBsIjRw/xPYgTAFO2bW39ob5uM3WyMD3BvHPcKoc81dyCQP108oeZElQSrJlW4lKAeg3PP1gLMpIGkM5RbWG243AmL1AQEk6mI+DsM9s5mNqL/8AAizi3CjzmZZbi6jW+197dtIK8MU5p5Ps3AzX1tr5Rnrq3UdiOhejj8TC9QgtAOtVYIV1XpcQuzppdst94BM9vUhaUzNaWDfsbW9YZMHwept4p+XtbN9Y2wfCwACdB0/WGuiyrsAIFs0ejKTkt/yzSlwycB76P/tK/mYgm1eRsreFhuDb67EQwJU6QNxHDxPNxbw2HxvaBTQrHQl1GSxbTRaxTE87DQ5V2I1Hc/vpFZKocjBWu4MQKztMuRyl9emf9ITKqUyt4RbzYmHdN3tIEI1qaHHz6+PHUZkqTE6YgYVpNS6+8GA6jxfIRclVVyLMGB2I1/uILGSh8mHC+h/mHsVcTVAAO2U3N9T09IXV4eK3tfckdu3lDdRYd4Ax1JHwjeZKAEDXX8mHCLb8sLpaz0IpSJExD4lPmNo0quIwGEtQcxOUk7D9YLYniIUGFqVhZnzc+tveFufc9BHDkuRqdXOZho9QvRVovqdYZsOqEVTMY6KLwNw7Cwg5Dyg5TpaKeRgj3KYMwOr9tOZ+v57CGmXFSkoJYJIUBjuQLfHrFXiHFBSyzMf3QCc3ly848jfE5zVvE4likkifOCtZRNmqB0AmMIyKcufnu7HViznzLEn5xkXcZL3p2SQ0FqWXcawFpjBqkmgCNNMOsG1VLlmG3Pxeux+kWJKxFPn5phty0/M/WLEuM1k65nX3H9G+A3LUsRdlCKcqLsuBITLTU+eUV63/AChJ4h4MzkOujD5iGTiHHhTJLUHxu66f6QQX/IesEZ09GW+4IzD1EE0HRldgOp8+43TTZDsrC6nY+f0gWGlsgT3fxE94fuK5amqFwD4HXUdWT9IWq7ApTbD2Z/07f9m0OE9U4/iwg38YMNiA1oSDcEMO0bJT6MSLWGxiVqSZKPhIYdtD8DEsjEAwIb4HT5Q0pz6nHZgd2O6+I08E0YazPoB7pHUWzfUQeo5TqaiYxViAXUtoGAFhl9APWKfDMqUtO0w3AyslhfW5OlvUD0gxSSciS2BM0hWUS9NuuvoNYqttDtsGCLWVHYlegrLSll5Lzioe1++5MSJNFhNbxNfJ7MctdfhzirNZklSmKiWWbNmBF7b5e1/yi1h0uxmTJMvLpmKvcEsNzzte8V9Gd7E1qJKtNf2nhGRXGW5sNd++kUpuBZCkxWDA2Y2215QWwKmRlPtPCz3v19Oog7ilHLsgFjLCbjU3uQRYeV/WAsjGRvHmEVXN4PiLkiqF+8FqertCVMopk6cUW4AJXQ2NhzJGwhjpuG0RfGzOe7Nb4XjOPXsxgKty3U8R3usvxHrcaH1iJsCqX9mJrmXLLDU6sS34sg1ty1gHWYYJbhkAsCrWHYx0nDVarEubm0JOZbCylfdYD+k2iyivRP38S1lCAai3WT3lqZSWCDTMRqe9r2hTqlbPbN8l/SOj8RStW0GmnnbcxzmsfxxFtk9y5fHUJ0eBTnW65CSNFZbX7Agi0ApxMmbmymWc2VlOqnloeRhtwmtl2UM7pbmCenKIHZWLM5uLkktrp1Pe0Wsq9anldhuGZWIKVHlA7Fq3KhMK/EfGqI5EiX4fdFzYbfMwtVXFs59DlseQ3gujAutG1EibVXyYRm1JnTQl9L6+Q/dvWG6gAUACEDh+oJm3bQkad/3+UOtJN2iD471HTjuTa0OPxPUP05i9KgXTzIISWig+ZGEZTRNiOFy6uneRNF1cZT17MOjA2PpFaUYu08yxBiE9Pnmpwr7s7yJpbPLZka2xsxsR2IsfWPY6xxTgEuZVTHO5yfKWo/KMiZub6hA4alaVVKupZQO5AgNjXGzW9nSI01vxTApKp5aeI/vWAVChnnM3u30HXz7Q1UKWAA0HaNBU73Ls9TOW1pQ33/qe4HiuZQHVpb81YEa9id4PJOioskMLMLjvCnxC06lOaVNb2Z5GzW8idbQFfgkDamF0ZYc6Ij6K8DcxHM4pRQcniYDQcr+cczpcWmTb52LD5fAQUolLG8BpjFj3NFiYfujkfEp4jKrZ9SZ75dfDlz6KoOgGm4uTfnDRR4+ySlViCyjLpc6cuXSKYkRt93goUARp/TKyO4IxUvNn+0B0ylLW6kG+/aLFDgBmpmuRqVtYcjaL4poPcOSP4bDo5+YU/nAPqC+1XzXzuUZOFXVXtRFSZwNm3c/ARCfs1Dfjb4COkCmiRKeEQzLB4MWmtTESg4NmSwFWaxW+bIbWvBPEJ7U6ZpiEBVy5kF/Ujf6w1SpGoghiWHqUswBuIvrzrlPLfXzKLaazoETnNFi0iYiLLdTch83MWN7WPWLtXO9o7ZTme4tY2Ww6rexNvnChiFAkmc6DQBjbyOsaycZkrpeY1v5NLHzOkafHyiwB1uJb6VXfeo9YFPZ3DMbZCVAItsdSe9xEuIYw7WmsEC2y2XS+pIJHXWFqk4gQ28boR1RTfzKtr8IoJXlqggtdbhh01JN4uvv4jx3KcdQ56MaaayKSdGY529dbekRVGJqouWsIA4hihELlfVs5tvCT9jNDjUe64WMlTj6n3Wv6afOGTh7jRadRdpemjD2i6jle31G0c+wnDzOmLLBtfmdoM03BUxpjoSgZMnO4YtcjXloD8IklZPYj6z0vHUadtR+xbjaiqJZ9nNCzOam433s2xhJny1Zrh1t/Uv6xHM4QnSLTGQFVIYlXB0vbUWvBeo4fZRdpdh1NoZY+At++R0Zl/VnT08r7Z5Kd9/WoMmYnKlixcX6A3PygHjXEpMtraD3QO55mL+L4eLEWEJdQh1HQ/SOXenjHdST0TAsX1FcgEKOxInLMeZ10OsWcKplecA5tyP8AaLFKwZfOKEpsjg877fnGqo46AWAWFm3GrGMA+7lclyjqHlOf5gBmXz5+o6wXwmsExA3P3SOh5xTw2e9fTvLZhmQfwgdCHFrG/Wwy+sD8Fr8kzXS5yTB0bkYB9RoNich5H+pfiPxPEx6pJkFZDwv00+C9NPEZRxGwhiU0XJTQLkzhA/iviFqenf2Ws5hlX/Rf/MPlyHW0VhSx0J0sB5nP+M+KJr108yj4A/s11/6YEs8+qmPIVJMsgWvtf6xkE+ysu95Y94NKAlqB0EH6ZYWMHrgVtzXwkeWx9R9IYqedDjGsHEamfyVPIwtLfSBHEtJ7SUy2vcQRlTI3mSrgk6LzMFkbEFQ8TObcOyLK6HcP8iNIbKOSAYpTcPvMLykIHukn8XlFyRMueWnx9RC9kKH+03npWbW6BSdES9lEbWio1UBGv3vziHITQe6v3LsGuGvdmf1//wALCv8AfOxgtw9iQUTMxy+Ib6fh7ws9TINOh9iBZjqa9AxsBEbIYDNxBKG8xfiIrTeMKdd5g9Ln6RmBWx+Il2IfV9R5x7xBi6pLJvawhTHHEk+7nbyRoSuNuMJk0mWEZF77kemwgqnHsc8dSqzXRg6qrvbTJsxtrmw+nyilSA+UR4XOuCDzOvwgsJAFrCNXi18VmX9QsOyJdw6ld9FXN+I+kR1pyETNitr8ri9oaOC5ZLHKxU3TUAH8Q6ws8WECVMHMjL6kwTaoZSDFuMzJYpX5M0mVgbeKJW0y41Bi5wrw9Nnqpc5QdupHI9ob5HAa3ysSNN9Yz7koept8bIFTBopYW7y5gZVBI/mtb1vBVMYmq7tlpzntcFbqMoI0GbvrB4cDgGxZrHwizGJJXAC6lmeyjUZjHkyCOo7t9Ups8rF/7+09wtpSi49yVa4BuTfcfGDUyoHM/AARYw3hZJbA2zBzl8WvlvtBtuFJB3lIfNB+kHY/q64+wV7mV9Zq/nOvDpVHj/cRcWxCWF1IFh2hGeozMT1MdrfgelP+RK/7F/SKNXwDItdZSfARXlesDIAGuoJg4SYuz5JnH6dcrkD3feHruP31jbE9GVuotDjjvBeQFk07cv7QsrKDKVYdocekZws/Dfc9lVj9hM4dxUyZobqdfKGHiXDFVlqE9yb/AIg6Pvf138wYTp8kowU621FoeOFqgVNO0iZzGUHoRsfTf4xpH0f/AHFvLXc9w+rLSSQfGnhbuOTeo+kDk4zmgkezXQ73MTUmA1MuYxCnKgKTL7Otvw9bGxEATYu3nGTy8da7NfEbUXc13GPDeJKidNVLhFJ1yjWw1OpvyEMdVTe0Uwm4MwWaD2P/ALTFvEuImUEKYIRErXoQSxmdoNrMD8bajeMhgo8EUopmLmcjMzXO51t6bekZC/8Am0/UJ9qz7jl/5f0rtnCGW38yMwGvVL5T8IGYhwzNptT45fKYAdOzD8Jh/pjBJJYZSCLgixB2seUJqMyyk/YlttYcdzlX3hUALb8l5mNheZYvovKWNvXrFvH+HxTTza7K/jUnUgX1X0P5RXltGtx7haoIiixOJhGTLU6Wgdj/AA6rrmUAMIuSJkXRMFtdovdQykGSqsKnYiPS0nIjUQSk06wJx/HUlzXy623AtvC1U8UT2BykIO2p/wC4xnbayrETSUFrV2I/zJ0qWMzkADrYQnYvjCzZqhCCL6nlckCFx5jObsSx7kmJJaxSVEMWn7Mb6XDCSwY5coLddheLzYZLllCLOWXPe2YCx+UQ4DI9vLZG/GDkbn7S3M72vy6GDWHhxKZTllN4pUshRvtsY4E2IIzcSRKlRNEuUczqMi51tzBPunztaB3E2AZ5Jqitkdcif1AbW5X/ACg+uHgZQ8tHl5Qja+8QbAsOY2jManKlE1OfdVs8psxC2F/Cw6i9vSLlUCUMxM5ThC73/mywac6r5QLoN2PVs0FJm6+UNKfEz+d5McuBFHtAfxAjJ8bH6wn8RDNOSXvd8vnrDbwN/ii3P/5LChj10mrM/wCm+Y+h1j1++J1KMbXJf8zpWCYcAqiXoR12hpo6RXIO78/IQB4bnq8tSpuSM2h5GGSimeza4Gnu97xnz57mgBlqqw4Fl6g8o3mYcBdf5u/KPJtaC1togl4je+Yi3X6REaku5Un4bbQkEKbj0gqtGLcoCzcTu+W2/Yc4MCr8oFu4bku5t9zGvWNjQCx1G0affIw1mh2+EVApOdwTjGDK0q4t5RxbiCiEqcw5jx29SD9D8Y7xUVIMuxt5x86cdY6TXu8seBMstdPC9jdvQnMPSGfp7FbgyfEg68kIMsjCHqWUyhc235AdSeUNfBOBCXNzMb2Gx92+uveJMHqFmyE9koAmAHTS3VdPUekGx/DTwKGc/wAKxOgHO/S0bA5bOvUUGrie4w4hKV5SuhBIFmA2y9SPlHGOK8IaRUOUF5b+Mdr7j43jqvCs9QrS5gNzmS/IG+14G8Z4D7RGQWLoMynmegHmIAuTkP7wip+JnOMPm3VT2/URUqj4teo+sWsK3UHk2Uj/AHRLieHTCSVQW89Y6wLViQ3pzHX2UexRwvGUMlPaPle1mX/UNCfW1/WMjNHFf6jP3h9zp9PMgnTzYyMheZKLf2gOtpP8xL/Cwv8AO0KaTIyMjT+ln8BFeT+0tyDEWN1hSSxHQxkZDtvEFTzOTMGmBmJ1Zv39I1lyOUZGRnsgnkZrsL9JssqJkUCPYyBjGAjjwPOZs6Iga38W5bLa2mmm97QxpQBLGYc1gbqeRY8jHkZHR+sV5H/EMqCeJagSwTZrgkn4b7bQuY9Uu4IY6XzZRsCYyMjwklQQLTYcW1Xk2o9Lxdm0LgjTl1H6xkZDXH/WZb1H92jVwTJZZqnLpex1G1wb79oA8UYHMWnmzGsFJ2vc+Ju3YxkZFlvgwKj9k/zL32eT5wIRSMgBax5dh6w9zKuYoJsD+LUmMjIQW+ZqVA1KFPxU0y7hBzGp6EjlC1jn2hGRMVMpNtdNvnaMjIsWtTqcHme0P2h5nzzEYAbAZSfrBb/zMl8kf5frGRkBW1KTDOCz0faQh/A3y/WCUji1pigrKOU63LL1ttGRkDtWsi6ACVMbxac6MoGUW1sRe1ut45zV0ea4yac/d5esZGQfQNeIPLPClSZE4S7eFvEovsTy0joVaP4HNSP4pK5feY2H5/GMjIfYbEjuA5IG4NSrKlVTMf8AMNyN773584aMQne2kJMTQp72m4OnyP1jIyDX+IEvic44jwj2FQGG0w5/JtL/AKwfXDw0ZGRJf1kG/aef+GgekZGRkQ4iS3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Κατά την διάρκεια των τελευταίων 6 μηνών έχετε περιορίσει κάποια από τις συνήθεις, </a:t>
            </a:r>
            <a:br>
              <a:rPr lang="el-GR" dirty="0" smtClean="0"/>
            </a:br>
            <a:r>
              <a:rPr lang="el-GR" dirty="0" smtClean="0"/>
              <a:t>καθημερινές δραστηριότητές σας ή έχετε δυσκολευτεί σε αυτές λόγω αυτού του προβλήματος;</a:t>
            </a:r>
            <a:endParaRPr lang="el-GR" dirty="0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0" y="9144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έχουν κάποιο χρόνιο πρόβλημα υγείας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152400" y="1447800"/>
            <a:ext cx="4343400" cy="47244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Ορθογώνιο"/>
          <p:cNvSpPr/>
          <p:nvPr/>
        </p:nvSpPr>
        <p:spPr>
          <a:xfrm>
            <a:off x="152400" y="14478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2014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4648200" y="1447800"/>
            <a:ext cx="4343400" cy="47244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Ορθογώνιο"/>
          <p:cNvSpPr/>
          <p:nvPr/>
        </p:nvSpPr>
        <p:spPr>
          <a:xfrm>
            <a:off x="4648200" y="14478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2012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  <p:graphicFrame>
        <p:nvGraphicFramePr>
          <p:cNvPr id="15" name="3 - Θέση περιεχομένου"/>
          <p:cNvGraphicFramePr>
            <a:graphicFrameLocks/>
          </p:cNvGraphicFramePr>
          <p:nvPr/>
        </p:nvGraphicFramePr>
        <p:xfrm>
          <a:off x="304800" y="1905000"/>
          <a:ext cx="4191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3 - Θέση περιεχομένου"/>
          <p:cNvGraphicFramePr>
            <a:graphicFrameLocks/>
          </p:cNvGraphicFramePr>
          <p:nvPr/>
        </p:nvGraphicFramePr>
        <p:xfrm>
          <a:off x="4800600" y="1905000"/>
          <a:ext cx="403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Σήμερα, καλύπτεσθε για υγειονομική περίθαλψη από κάποιον Φορέα Κοινωνικής Ασφάλισής;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- Στρογγυλεμένο ορθογώνιο"/>
          <p:cNvSpPr/>
          <p:nvPr/>
        </p:nvSpPr>
        <p:spPr>
          <a:xfrm>
            <a:off x="0" y="9144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έχουν κάποιο χρόνιο πρόβλημα υγείας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Ποιος είναι ο λόγος που δεν έχετε ασφαλιστική κάλυψη;</a:t>
            </a:r>
            <a:endParaRPr lang="el-GR" sz="1500" i="1" dirty="0">
              <a:solidFill>
                <a:srgbClr val="AAA084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- Στρογγυλεμένο ορθογώνιο"/>
          <p:cNvSpPr/>
          <p:nvPr/>
        </p:nvSpPr>
        <p:spPr>
          <a:xfrm>
            <a:off x="0" y="9144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έχουν κάποιο χρόνιο πρόβλημα υγείας</a:t>
            </a:r>
            <a:r>
              <a:rPr lang="en-US" sz="1300" b="1" i="1" dirty="0" smtClean="0">
                <a:solidFill>
                  <a:srgbClr val="00141E"/>
                </a:solidFill>
              </a:rPr>
              <a:t> </a:t>
            </a:r>
            <a:r>
              <a:rPr lang="el-GR" sz="1300" b="1" i="1" dirty="0" smtClean="0">
                <a:solidFill>
                  <a:srgbClr val="00141E"/>
                </a:solidFill>
              </a:rPr>
              <a:t>και δεν έχουν ασφαλιστική κάλυψη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Καλύπτεσθε εσείς προσωπικά από κάποια ιδιωτική ασφάλεια </a:t>
            </a:r>
            <a:br>
              <a:rPr lang="el-GR" dirty="0" smtClean="0"/>
            </a:br>
            <a:r>
              <a:rPr lang="el-GR" dirty="0" smtClean="0"/>
              <a:t>ως προς τη νοσοκομειακή και ιατροφαρμακευτική σας περίθαλψη;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Καλύπτεσθε εσείς προσωπικά από κάποια ιδιωτική ασφάλεια </a:t>
            </a:r>
            <a:br>
              <a:rPr lang="el-GR" dirty="0" smtClean="0"/>
            </a:br>
            <a:r>
              <a:rPr lang="el-GR" dirty="0" smtClean="0"/>
              <a:t>ως προς τη νοσοκομειακή και ιατροφαρμακευτική σας περίθαλψη;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441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- Ορθογώνιο"/>
          <p:cNvSpPr/>
          <p:nvPr/>
        </p:nvSpPr>
        <p:spPr>
          <a:xfrm>
            <a:off x="1524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524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2014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  <p:graphicFrame>
        <p:nvGraphicFramePr>
          <p:cNvPr id="6" name="3 - Θέση περιεχομένου"/>
          <p:cNvGraphicFramePr>
            <a:graphicFrameLocks/>
          </p:cNvGraphicFramePr>
          <p:nvPr/>
        </p:nvGraphicFramePr>
        <p:xfrm>
          <a:off x="4800600" y="1600200"/>
          <a:ext cx="441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6 - Ορθογώνιο"/>
          <p:cNvSpPr/>
          <p:nvPr/>
        </p:nvSpPr>
        <p:spPr>
          <a:xfrm>
            <a:off x="46482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46482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2012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>
                <a:solidFill>
                  <a:srgbClr val="BFD3E3"/>
                </a:solidFill>
              </a:rPr>
              <a:t>ΕΝΟΤΗΤΑ </a:t>
            </a:r>
            <a:r>
              <a:rPr lang="en-US" dirty="0" smtClean="0">
                <a:solidFill>
                  <a:srgbClr val="BFD3E3"/>
                </a:solidFill>
              </a:rPr>
              <a:t>II</a:t>
            </a:r>
          </a:p>
          <a:p>
            <a:r>
              <a:rPr lang="el-GR" dirty="0" smtClean="0">
                <a:solidFill>
                  <a:srgbClr val="BFD3E3"/>
                </a:solidFill>
              </a:rPr>
              <a:t>ΧΡΗΣΗ ΥΠΗΡΕΣΙΩΝ ΥΓΕΙΑΣ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u="sng" dirty="0" smtClean="0"/>
              <a:t>Εσείς προσωπικά</a:t>
            </a:r>
            <a:r>
              <a:rPr lang="el-GR" dirty="0" smtClean="0"/>
              <a:t> πόσες φορές επισκεφθήκατε κάποιον γιατρό (εκτός από οδοντίατρο) </a:t>
            </a:r>
            <a:br>
              <a:rPr lang="el-GR" dirty="0" smtClean="0"/>
            </a:br>
            <a:r>
              <a:rPr lang="el-GR" dirty="0" smtClean="0"/>
              <a:t>για κάποιο πρόβλημα υγείας τους τελευταίους </a:t>
            </a:r>
            <a:r>
              <a:rPr lang="el-GR" u="sng" dirty="0" smtClean="0"/>
              <a:t>6 μήνες</a:t>
            </a:r>
            <a:r>
              <a:rPr lang="el-GR" dirty="0" smtClean="0"/>
              <a:t>;</a:t>
            </a:r>
            <a:br>
              <a:rPr lang="el-GR" dirty="0" smtClean="0"/>
            </a:br>
            <a:r>
              <a:rPr lang="el-GR" sz="1800" i="1" dirty="0" smtClean="0"/>
              <a:t>ΜΕΣΟΣ ΟΡΟΣ : 3,26</a:t>
            </a:r>
            <a:endParaRPr lang="el-GR" sz="1800" i="1" dirty="0"/>
          </a:p>
        </p:txBody>
      </p:sp>
      <p:sp>
        <p:nvSpPr>
          <p:cNvPr id="4" name="3 - Ορθογώνιο"/>
          <p:cNvSpPr/>
          <p:nvPr/>
        </p:nvSpPr>
        <p:spPr>
          <a:xfrm>
            <a:off x="1524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46482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46482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700" b="1" i="1" dirty="0" smtClean="0">
                <a:solidFill>
                  <a:srgbClr val="00141E"/>
                </a:solidFill>
              </a:rPr>
              <a:t>ΗΛΙΚΙΑ</a:t>
            </a:r>
          </a:p>
        </p:txBody>
      </p:sp>
      <p:graphicFrame>
        <p:nvGraphicFramePr>
          <p:cNvPr id="9" name="3 - Θέση περιεχομένου"/>
          <p:cNvGraphicFramePr>
            <a:graphicFrameLocks/>
          </p:cNvGraphicFramePr>
          <p:nvPr/>
        </p:nvGraphicFramePr>
        <p:xfrm>
          <a:off x="4572000" y="1600200"/>
          <a:ext cx="4343400" cy="4495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1524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700" b="1" i="1" dirty="0" smtClean="0">
                <a:solidFill>
                  <a:srgbClr val="00141E"/>
                </a:solidFill>
              </a:rPr>
              <a:t>ΦΥΛΟ</a:t>
            </a:r>
          </a:p>
        </p:txBody>
      </p:sp>
      <p:graphicFrame>
        <p:nvGraphicFramePr>
          <p:cNvPr id="13" name="3 - Θέση περιεχομένου"/>
          <p:cNvGraphicFramePr>
            <a:graphicFrameLocks/>
          </p:cNvGraphicFramePr>
          <p:nvPr/>
        </p:nvGraphicFramePr>
        <p:xfrm>
          <a:off x="76200" y="1600200"/>
          <a:ext cx="4343400" cy="4495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smtClean="0"/>
              <a:t>Από το σύνολο των επισκέψεων που κάνατε σε γιατρούς τους τελευταίους </a:t>
            </a:r>
            <a:r>
              <a:rPr lang="el-GR" u="sng" dirty="0" smtClean="0"/>
              <a:t>6 μήνες</a:t>
            </a:r>
            <a:r>
              <a:rPr lang="el-GR" dirty="0" smtClean="0"/>
              <a:t>, πόσες ήταν σε :</a:t>
            </a:r>
            <a:br>
              <a:rPr lang="el-GR" dirty="0" smtClean="0"/>
            </a:br>
            <a:r>
              <a:rPr lang="el-GR" sz="1800" i="1" dirty="0" smtClean="0"/>
              <a:t>ΜΕΣΟΙ ΟΡΟΙ</a:t>
            </a:r>
            <a:endParaRPr lang="el-GR" sz="1800" i="1" dirty="0"/>
          </a:p>
        </p:txBody>
      </p:sp>
      <p:graphicFrame>
        <p:nvGraphicFramePr>
          <p:cNvPr id="11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Εσείς προσωπικά κάνατε τους τελευταίους 6 μήνες κάποιες εργαστηριακές εξετάσεις (μικροβιολογικές, βιοχημικές, ακτινολογικές, καρδιολογικές και άλλες ειδικές εξετάσεις);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Που κάνατε τις εξετάσεις αυτές;</a:t>
            </a:r>
            <a:endParaRPr lang="el-GR" sz="1500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- Στρογγυλεμένο ορθογώνιο"/>
          <p:cNvSpPr/>
          <p:nvPr/>
        </p:nvSpPr>
        <p:spPr>
          <a:xfrm>
            <a:off x="0" y="9144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έκαναν εξετάσεις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l-GR" sz="2400" dirty="0"/>
          </a:p>
        </p:txBody>
      </p:sp>
      <p:pic>
        <p:nvPicPr>
          <p:cNvPr id="4" name="3 - Εικόνα" descr="logo tom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895600"/>
            <a:ext cx="3198771" cy="1679448"/>
          </a:xfrm>
          <a:prstGeom prst="rect">
            <a:avLst/>
          </a:prstGeom>
        </p:spPr>
      </p:pic>
      <p:sp>
        <p:nvSpPr>
          <p:cNvPr id="5" name="4 - TextBox"/>
          <p:cNvSpPr txBox="1"/>
          <p:nvPr/>
        </p:nvSpPr>
        <p:spPr>
          <a:xfrm>
            <a:off x="3810000" y="2743200"/>
            <a:ext cx="48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l-GR" sz="2400" b="1" dirty="0" smtClean="0"/>
              <a:t>Επιστημονική Επιμέλεια </a:t>
            </a:r>
          </a:p>
          <a:p>
            <a:pPr algn="just">
              <a:buNone/>
            </a:pPr>
            <a:r>
              <a:rPr lang="el-GR" sz="2400" dirty="0" err="1" smtClean="0"/>
              <a:t>Γιάνης</a:t>
            </a:r>
            <a:r>
              <a:rPr lang="el-GR" sz="2400" dirty="0" smtClean="0"/>
              <a:t> Κυριόπουλος, </a:t>
            </a:r>
          </a:p>
          <a:p>
            <a:pPr algn="just">
              <a:buNone/>
            </a:pPr>
            <a:r>
              <a:rPr lang="el-GR" sz="2400" dirty="0" smtClean="0"/>
              <a:t>Δημήτρης Ζάβρας, </a:t>
            </a:r>
          </a:p>
          <a:p>
            <a:pPr algn="just">
              <a:buNone/>
            </a:pPr>
            <a:r>
              <a:rPr lang="el-GR" sz="2400" dirty="0" smtClean="0"/>
              <a:t>Ελευθερία </a:t>
            </a:r>
            <a:r>
              <a:rPr lang="el-GR" sz="2400" dirty="0" err="1" smtClean="0"/>
              <a:t>Καραμπλή</a:t>
            </a:r>
            <a:r>
              <a:rPr lang="el-GR" sz="2400" dirty="0" smtClean="0"/>
              <a:t>, </a:t>
            </a:r>
          </a:p>
          <a:p>
            <a:pPr algn="just">
              <a:buNone/>
            </a:pPr>
            <a:r>
              <a:rPr lang="el-GR" sz="2400" dirty="0" smtClean="0"/>
              <a:t>Βασιλική </a:t>
            </a:r>
            <a:r>
              <a:rPr lang="el-GR" sz="2400" dirty="0" err="1" smtClean="0"/>
              <a:t>Τσιάντου</a:t>
            </a:r>
            <a:endParaRPr lang="el-GR" sz="2400" dirty="0" smtClean="0"/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Τους τελευταίους 12 μήνες νοσηλευθήκατε σε κάποιο νοσοκομείο με παραμονή </a:t>
            </a:r>
            <a:br>
              <a:rPr lang="el-GR" dirty="0" smtClean="0"/>
            </a:br>
            <a:r>
              <a:rPr lang="el-GR" dirty="0" smtClean="0"/>
              <a:t>σε αυτό τουλάχιστον μιας νύχτας;</a:t>
            </a:r>
            <a:endParaRPr lang="el-GR" sz="1500" dirty="0"/>
          </a:p>
        </p:txBody>
      </p:sp>
      <p:graphicFrame>
        <p:nvGraphicFramePr>
          <p:cNvPr id="6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smtClean="0"/>
              <a:t>Γενικά και ανεξάρτητα από την κάλυψη του ταμείου πόσα χρήματα ξοδέψατε </a:t>
            </a:r>
            <a:br>
              <a:rPr lang="el-GR" dirty="0" smtClean="0"/>
            </a:br>
            <a:r>
              <a:rPr lang="el-GR" u="sng" dirty="0" smtClean="0"/>
              <a:t>εσείς προσωπικά</a:t>
            </a:r>
            <a:r>
              <a:rPr lang="el-GR" dirty="0" smtClean="0"/>
              <a:t> για κάθε ένα από τα παρακάτω τους τελευταίους </a:t>
            </a:r>
            <a:r>
              <a:rPr lang="el-GR" u="sng" dirty="0" smtClean="0"/>
              <a:t>6 μήνες</a:t>
            </a:r>
            <a:r>
              <a:rPr lang="el-GR" dirty="0" smtClean="0"/>
              <a:t>;</a:t>
            </a:r>
            <a:br>
              <a:rPr lang="el-GR" dirty="0" smtClean="0"/>
            </a:br>
            <a:r>
              <a:rPr lang="el-GR" sz="1800" i="1" dirty="0" smtClean="0"/>
              <a:t>ΜΕΣΟΙ ΟΡΟΙ</a:t>
            </a:r>
            <a:endParaRPr lang="el-GR" sz="1800" i="1" dirty="0"/>
          </a:p>
        </p:txBody>
      </p:sp>
      <p:graphicFrame>
        <p:nvGraphicFramePr>
          <p:cNvPr id="5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smtClean="0"/>
              <a:t>Γενικά και ανεξάρτητα από την κάλυψη του ταμείου πόσα χρήματα ξοδέψατε </a:t>
            </a:r>
            <a:br>
              <a:rPr lang="el-GR" dirty="0" smtClean="0"/>
            </a:br>
            <a:r>
              <a:rPr lang="el-GR" u="sng" dirty="0" smtClean="0"/>
              <a:t>εσείς προσωπικά</a:t>
            </a:r>
            <a:r>
              <a:rPr lang="el-GR" dirty="0" smtClean="0"/>
              <a:t> για κάθε ένα από τα παρακάτω τους τελευταίους </a:t>
            </a:r>
            <a:r>
              <a:rPr lang="el-GR" u="sng" dirty="0" smtClean="0"/>
              <a:t>12 μήνες</a:t>
            </a:r>
            <a:r>
              <a:rPr lang="el-GR" dirty="0" smtClean="0"/>
              <a:t>;</a:t>
            </a:r>
            <a:br>
              <a:rPr lang="el-GR" dirty="0" smtClean="0"/>
            </a:br>
            <a:r>
              <a:rPr lang="el-GR" sz="1800" i="1" dirty="0" smtClean="0"/>
              <a:t>ΜΕΣΟΙ ΟΡΟΙ</a:t>
            </a:r>
            <a:endParaRPr lang="el-GR" sz="1800" i="1" dirty="0"/>
          </a:p>
        </p:txBody>
      </p:sp>
      <p:graphicFrame>
        <p:nvGraphicFramePr>
          <p:cNvPr id="5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 σχέση με την κατάσταση πριν 3 χρόνια, </a:t>
            </a:r>
            <a:br>
              <a:rPr lang="el-GR" dirty="0" smtClean="0"/>
            </a:br>
            <a:r>
              <a:rPr lang="el-GR" dirty="0" smtClean="0"/>
              <a:t>θα λέγατε ότι τα ποσά που ξοδέψατε εσείς προσωπικά για:</a:t>
            </a:r>
            <a:endParaRPr lang="el-GR" dirty="0"/>
          </a:p>
        </p:txBody>
      </p:sp>
      <p:graphicFrame>
        <p:nvGraphicFramePr>
          <p:cNvPr id="3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Έχει μειωθεί η χρήση υπηρεσιών υγείας από εσάς προσωπικά για πρωτοβάθμια περίθαλψη (επισκέψεις σε γιατρούς, εξετάσεις) σε σχέση με την περίοδο </a:t>
            </a:r>
            <a:br>
              <a:rPr lang="el-GR" dirty="0" smtClean="0"/>
            </a:br>
            <a:r>
              <a:rPr lang="el-GR" dirty="0" smtClean="0"/>
              <a:t>πριν τη λειτουργία του ΕΟΠΥΥ και του ΠΕΔΥ;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 έχει μειωθεί, για ποιους από τους παρακάτω λόγους:</a:t>
            </a:r>
            <a:endParaRPr lang="el-GR" sz="1500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- Στρογγυλεμένο ορθογώνιο"/>
          <p:cNvSpPr/>
          <p:nvPr/>
        </p:nvSpPr>
        <p:spPr>
          <a:xfrm>
            <a:off x="0" y="9906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έχουν μειώσει τη χρήση υπηρεσιών υγείας για πρωτοβάθμια περίθαλψη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6934200" y="609600"/>
            <a:ext cx="2209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1400" b="1" i="1" dirty="0" smtClean="0">
                <a:solidFill>
                  <a:srgbClr val="BFD3E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ΠΟΛΛΑΠΛΗ ΑΠΑΝΤΗΣΗ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Τους τελευταίους 6 μήνες, υπήρχε φορά που αν και είχατε πρόβλημα υγείας </a:t>
            </a:r>
            <a:br>
              <a:rPr lang="el-GR" dirty="0" smtClean="0"/>
            </a:br>
            <a:r>
              <a:rPr lang="el-GR" dirty="0" smtClean="0"/>
              <a:t>δε χρησιμοποιήσατε κάποια πρωτοβάθμια υπηρεσία υγείας;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l-GR" dirty="0" smtClean="0"/>
              <a:t>Αυτό έγινε επειδή:</a:t>
            </a:r>
            <a:endParaRPr lang="el-GR" sz="1500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0" y="7620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δε χρησιμοποίησαν κάποια πρωτοβάθμια υπηρεσία υγείας αν και είχαν πρόβλημα υγείας 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6934200" y="381000"/>
            <a:ext cx="2209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1400" b="1" i="1" dirty="0" smtClean="0">
                <a:solidFill>
                  <a:srgbClr val="BFD3E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ΠΟΛΛΑΠΛΗ ΑΠΑΝΤΗΣΗ</a:t>
            </a:r>
          </a:p>
        </p:txBody>
      </p:sp>
      <p:graphicFrame>
        <p:nvGraphicFramePr>
          <p:cNvPr id="9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1143000" y="914400"/>
          <a:ext cx="10287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1066800" y="3505200"/>
            <a:ext cx="7772400" cy="1447800"/>
          </a:xfrm>
        </p:spPr>
        <p:txBody>
          <a:bodyPr/>
          <a:lstStyle/>
          <a:p>
            <a:r>
              <a:rPr lang="el-GR" dirty="0" smtClean="0">
                <a:solidFill>
                  <a:srgbClr val="BFD3E3"/>
                </a:solidFill>
              </a:rPr>
              <a:t>ΕΝΟΤΗΤΑ </a:t>
            </a:r>
            <a:r>
              <a:rPr lang="en-US" dirty="0" smtClean="0">
                <a:solidFill>
                  <a:srgbClr val="BFD3E3"/>
                </a:solidFill>
              </a:rPr>
              <a:t>III</a:t>
            </a:r>
          </a:p>
          <a:p>
            <a:r>
              <a:rPr lang="el-GR" dirty="0" smtClean="0">
                <a:solidFill>
                  <a:srgbClr val="BFD3E3"/>
                </a:solidFill>
              </a:rPr>
              <a:t>ΕΞΕΛΙΞΕΙΣ ΣΤΗΝ ΠΟΛΙΤΙΚΗ ΥΓΕΙΑΣ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Ενδιαφέρεστε για τις πολιτικές υγείας που ακολουθούνται στην Ελλάδα;</a:t>
            </a:r>
            <a:endParaRPr lang="el-GR" dirty="0"/>
          </a:p>
        </p:txBody>
      </p:sp>
      <p:graphicFrame>
        <p:nvGraphicFramePr>
          <p:cNvPr id="7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762000" y="1066800"/>
          <a:ext cx="10668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own Arrow Callout 4"/>
          <p:cNvSpPr/>
          <p:nvPr/>
        </p:nvSpPr>
        <p:spPr>
          <a:xfrm>
            <a:off x="1600200" y="1524000"/>
            <a:ext cx="2362200" cy="914400"/>
          </a:xfrm>
          <a:prstGeom prst="downArrowCallou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DEDAD0"/>
                </a:solidFill>
              </a:rPr>
              <a:t>Αρκετά &amp; Καθόλου &amp; Λίγο </a:t>
            </a:r>
          </a:p>
          <a:p>
            <a:pPr algn="ctr"/>
            <a:r>
              <a:rPr lang="el-GR" sz="1600" b="1" dirty="0" smtClean="0">
                <a:solidFill>
                  <a:srgbClr val="DEDAD0"/>
                </a:solidFill>
              </a:rPr>
              <a:t>36,1 %</a:t>
            </a:r>
            <a:endParaRPr lang="en-US" sz="1600" b="1" dirty="0">
              <a:solidFill>
                <a:srgbClr val="DEDAD0"/>
              </a:solidFill>
            </a:endParaRPr>
          </a:p>
        </p:txBody>
      </p:sp>
      <p:sp>
        <p:nvSpPr>
          <p:cNvPr id="9" name="Down Arrow Callout 5"/>
          <p:cNvSpPr/>
          <p:nvPr/>
        </p:nvSpPr>
        <p:spPr>
          <a:xfrm>
            <a:off x="4953000" y="1066800"/>
            <a:ext cx="2133600" cy="914400"/>
          </a:xfrm>
          <a:prstGeom prst="downArrowCallout">
            <a:avLst/>
          </a:prstGeom>
          <a:solidFill>
            <a:srgbClr val="006699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bg1">
                    <a:lumMod val="85000"/>
                  </a:schemeClr>
                </a:solidFill>
              </a:rPr>
              <a:t>Πολύ &amp; Πάρα πολύ</a:t>
            </a:r>
            <a:endParaRPr lang="en-US" sz="14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l-GR" sz="1600" b="1" dirty="0" smtClean="0">
                <a:solidFill>
                  <a:schemeClr val="bg1">
                    <a:lumMod val="85000"/>
                  </a:schemeClr>
                </a:solidFill>
              </a:rPr>
              <a:t>63,4</a:t>
            </a:r>
            <a:r>
              <a:rPr lang="el-GR" sz="1600" b="1" dirty="0" smtClean="0">
                <a:solidFill>
                  <a:schemeClr val="bg1">
                    <a:lumMod val="95000"/>
                  </a:schemeClr>
                </a:solidFill>
              </a:rPr>
              <a:t> %</a:t>
            </a:r>
            <a:endParaRPr lang="en-US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47935"/>
            <a:ext cx="7162800" cy="461665"/>
          </a:xfrm>
          <a:prstGeom prst="rect">
            <a:avLst/>
          </a:prstGeom>
          <a:solidFill>
            <a:srgbClr val="00141E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BFD3E3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Ταυτότητα  Έρευνας</a:t>
            </a:r>
            <a:endParaRPr lang="en-US" sz="2400" dirty="0">
              <a:ln w="10160">
                <a:solidFill>
                  <a:schemeClr val="accent1"/>
                </a:solidFill>
                <a:prstDash val="solid"/>
              </a:ln>
              <a:solidFill>
                <a:srgbClr val="BFD3E3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90600" y="685800"/>
          <a:ext cx="7162801" cy="5562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38375"/>
                <a:gridCol w="4924426"/>
              </a:tblGrid>
              <a:tr h="329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Επωνυμία εταιρείας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ΚΑΠΑ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RESEARCH A.E.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                             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ΑΡ. ΜΗΤΡ : 5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44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Επωνυμία εντολέα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itchFamily="34" charset="0"/>
                          <a:ea typeface="+mn-ea"/>
                          <a:cs typeface="+mn-cs"/>
                        </a:rPr>
                        <a:t>ΕΛΛΗΝΟΑΜΕΡΙΚΑΝΙΚΟ ΕΠΙΜΕΛΗΤΗΡΙΟ</a:t>
                      </a:r>
                    </a:p>
                  </a:txBody>
                  <a:tcPr marL="90000" marR="90000" marT="46800" marB="46800" anchor="ctr" horzOverflow="overflow"/>
                </a:tc>
              </a:tr>
              <a:tr h="531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Σκοπός δημοσκόπησης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Έρευνα κοινής γνώμης για την υγεία</a:t>
                      </a:r>
                    </a:p>
                  </a:txBody>
                  <a:tcPr marL="90000" marR="90000" marT="46800" marB="46800" anchor="ctr" horzOverflow="overflow"/>
                </a:tc>
              </a:tr>
              <a:tr h="531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Ιδιαίτερα χαρακτηριστικά δείγματος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Αντιπροσωπευτικό, άνδρες και γυναίκες, 18 ετών και άνω, βάσει της απογραφής της ΕΛΣΤΑΤ του 20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/>
                </a:tc>
              </a:tr>
              <a:tr h="531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Μέγεθος δείγματος/ γεωγραφική κάλυψη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1.258 άτομα,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στις 13 περιφέρειες της χώρας</a:t>
                      </a:r>
                    </a:p>
                  </a:txBody>
                  <a:tcPr marL="90000" marR="90000" marT="46800" marB="46800" anchor="ctr" horzOverflow="overflow"/>
                </a:tc>
              </a:tr>
              <a:tr h="531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Χρονικό διάστημα συλλογής στοιχείων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8 έως 12 Σεπτεμβρίου 2014</a:t>
                      </a:r>
                    </a:p>
                  </a:txBody>
                  <a:tcPr marL="90000" marR="90000" marT="46800" marB="46800" anchor="ctr" horzOverflow="overflow"/>
                </a:tc>
              </a:tr>
              <a:tr h="745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Μέθοδος δειγματοληψίας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Πολυσταδιακή δειγματοληψία με χρήση quota ως προς τη γεωγραφική κατανομή του πληθυσμού, το φύλο και την ηλικία.</a:t>
                      </a:r>
                    </a:p>
                  </a:txBody>
                  <a:tcPr marL="90000" marR="90000" marT="46800" marB="46800" anchor="ctr" horzOverflow="overflow"/>
                </a:tc>
              </a:tr>
              <a:tr h="7495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Μέθοδος συλλογής στοιχείων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Η συλλογή των στοιχείων έγινε μέσω τηλεφωνικών συνεντεύξεων και βάσει ηλεκτρονικού ερωτηματολογίου</a:t>
                      </a:r>
                    </a:p>
                  </a:txBody>
                  <a:tcPr marL="90000" marR="90000" marT="46800" marB="46800" anchor="ctr" horzOverflow="overflow"/>
                </a:tc>
              </a:tr>
              <a:tr h="517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Τυπικό στατιστικό σφάλμα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Μέγιστο σφάλμα 1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l-GR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95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% με διάστημα εμπιστοσύνης 95%</a:t>
                      </a:r>
                    </a:p>
                  </a:txBody>
                  <a:tcPr marL="90000" marR="90000" marT="46800" marB="46800" anchor="ctr" horzOverflow="overflow"/>
                </a:tc>
              </a:tr>
              <a:tr h="7495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Η ΚΑΠΑ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RESEARCH 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Είναι μέλος της ESOMAR και του ΣΕΔΕΑ και τηρεί τους κώδικες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FD3E3"/>
                          </a:solidFill>
                          <a:effectLst/>
                          <a:latin typeface="Calibri" pitchFamily="34" charset="0"/>
                        </a:rPr>
                        <a:t>δεοντολογίας για τη διεξαγωγή και δημοσιοποίηση ερευνών κοινής γνώμης</a:t>
                      </a:r>
                    </a:p>
                  </a:txBody>
                  <a:tcPr marL="90000" marR="90000" marT="46800" marB="4680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Εσείς προσωπικά, πώς αξιολογείτε τις πολιτικές που ασκήθηκαν </a:t>
            </a:r>
            <a:br>
              <a:rPr lang="el-GR" dirty="0" smtClean="0"/>
            </a:br>
            <a:r>
              <a:rPr lang="el-GR" dirty="0" smtClean="0"/>
              <a:t>στον τομέα της υγείας τα τελευταία 5 χρόνια;</a:t>
            </a:r>
            <a:endParaRPr lang="el-GR" sz="1500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7620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Γενικά θα λέγατε ότι η κατάσταση στο ελληνικό σύστημα υγείας </a:t>
            </a:r>
            <a:br>
              <a:rPr lang="el-GR" dirty="0" smtClean="0"/>
            </a:br>
            <a:r>
              <a:rPr lang="el-GR" dirty="0" smtClean="0"/>
              <a:t>έχει βελτιωθεί ή έχει επιδεινωθεί τα τελευταία 5 χρόνια;</a:t>
            </a:r>
            <a:endParaRPr lang="el-GR" sz="1500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7620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smtClean="0"/>
              <a:t>Πιστεύετε ότι οι πολιτικές πρόληψης στην Ελλάδα σήμερα </a:t>
            </a:r>
            <a:br>
              <a:rPr lang="el-GR" dirty="0" smtClean="0"/>
            </a:br>
            <a:r>
              <a:rPr lang="el-GR" dirty="0" smtClean="0"/>
              <a:t>έχουν ενισχυθεί ή έχουν αποδυναμωθεί σε σχέση το παρελθόν;</a:t>
            </a:r>
            <a:endParaRPr lang="el-GR" sz="1800" i="1" dirty="0"/>
          </a:p>
        </p:txBody>
      </p:sp>
      <p:graphicFrame>
        <p:nvGraphicFramePr>
          <p:cNvPr id="11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8839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Πώς αξιολογείτε την ίδρυση και λειτουργία του ΕΟΠΥΥ;</a:t>
            </a:r>
            <a:endParaRPr lang="el-GR" sz="1500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7620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Εσείς από την εμπειρία σας είστε ικανοποιημένος από τον ΕΟΠΥΥ;</a:t>
            </a:r>
            <a:endParaRPr lang="el-GR" dirty="0"/>
          </a:p>
        </p:txBody>
      </p:sp>
      <p:graphicFrame>
        <p:nvGraphicFramePr>
          <p:cNvPr id="7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762000" y="1143000"/>
          <a:ext cx="10668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own Arrow Callout 4"/>
          <p:cNvSpPr/>
          <p:nvPr/>
        </p:nvSpPr>
        <p:spPr>
          <a:xfrm>
            <a:off x="1295400" y="1143000"/>
            <a:ext cx="2133600" cy="914400"/>
          </a:xfrm>
          <a:prstGeom prst="downArrowCallou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DEDAD0"/>
                </a:solidFill>
              </a:rPr>
              <a:t>Καθόλου &amp; Λίγο </a:t>
            </a:r>
          </a:p>
          <a:p>
            <a:pPr algn="ctr"/>
            <a:r>
              <a:rPr lang="el-GR" sz="1600" b="1" dirty="0" smtClean="0">
                <a:solidFill>
                  <a:srgbClr val="DEDAD0"/>
                </a:solidFill>
              </a:rPr>
              <a:t>63,9 %</a:t>
            </a:r>
            <a:endParaRPr lang="en-US" sz="1600" b="1" dirty="0">
              <a:solidFill>
                <a:srgbClr val="DEDAD0"/>
              </a:solidFill>
            </a:endParaRPr>
          </a:p>
        </p:txBody>
      </p:sp>
      <p:sp>
        <p:nvSpPr>
          <p:cNvPr id="9" name="Down Arrow Callout 5"/>
          <p:cNvSpPr/>
          <p:nvPr/>
        </p:nvSpPr>
        <p:spPr>
          <a:xfrm>
            <a:off x="4038600" y="2286000"/>
            <a:ext cx="2743200" cy="914400"/>
          </a:xfrm>
          <a:prstGeom prst="downArrowCallout">
            <a:avLst/>
          </a:prstGeom>
          <a:solidFill>
            <a:srgbClr val="006699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bg1">
                    <a:lumMod val="85000"/>
                  </a:schemeClr>
                </a:solidFill>
              </a:rPr>
              <a:t>Αρκετά &amp; Πολύ &amp; Πάρα πολύ</a:t>
            </a:r>
            <a:endParaRPr lang="en-US" sz="14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l-GR" sz="1600" b="1" dirty="0" smtClean="0">
                <a:solidFill>
                  <a:schemeClr val="bg1">
                    <a:lumMod val="85000"/>
                  </a:schemeClr>
                </a:solidFill>
              </a:rPr>
              <a:t>27,3</a:t>
            </a:r>
            <a:r>
              <a:rPr lang="el-GR" sz="1600" b="1" dirty="0" smtClean="0">
                <a:solidFill>
                  <a:schemeClr val="bg1">
                    <a:lumMod val="95000"/>
                  </a:schemeClr>
                </a:solidFill>
              </a:rPr>
              <a:t> %</a:t>
            </a:r>
            <a:endParaRPr lang="en-US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Πώς αξιολογείτε την ίδρυση και λειτουργία του ΠΕΔΥ;</a:t>
            </a:r>
            <a:endParaRPr lang="el-GR" sz="1500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7620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Εσείς από την εμπειρία σας είστε ικανοποιημένος από το ΠΕΔΥ;</a:t>
            </a:r>
            <a:endParaRPr lang="el-GR" dirty="0"/>
          </a:p>
        </p:txBody>
      </p:sp>
      <p:graphicFrame>
        <p:nvGraphicFramePr>
          <p:cNvPr id="7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762000" y="1371600"/>
          <a:ext cx="10668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own Arrow Callout 4"/>
          <p:cNvSpPr/>
          <p:nvPr/>
        </p:nvSpPr>
        <p:spPr>
          <a:xfrm>
            <a:off x="1295400" y="1066800"/>
            <a:ext cx="2133600" cy="914400"/>
          </a:xfrm>
          <a:prstGeom prst="downArrowCallou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DEDAD0"/>
                </a:solidFill>
              </a:rPr>
              <a:t>Καθόλου &amp; Λίγο </a:t>
            </a:r>
          </a:p>
          <a:p>
            <a:pPr algn="ctr"/>
            <a:r>
              <a:rPr lang="el-GR" sz="1600" b="1" dirty="0" smtClean="0">
                <a:solidFill>
                  <a:srgbClr val="DEDAD0"/>
                </a:solidFill>
              </a:rPr>
              <a:t>49,3 %</a:t>
            </a:r>
            <a:endParaRPr lang="en-US" sz="1600" b="1" dirty="0">
              <a:solidFill>
                <a:srgbClr val="DEDAD0"/>
              </a:solidFill>
            </a:endParaRPr>
          </a:p>
        </p:txBody>
      </p:sp>
      <p:sp>
        <p:nvSpPr>
          <p:cNvPr id="9" name="Down Arrow Callout 5"/>
          <p:cNvSpPr/>
          <p:nvPr/>
        </p:nvSpPr>
        <p:spPr>
          <a:xfrm>
            <a:off x="4114800" y="3048000"/>
            <a:ext cx="2667000" cy="914400"/>
          </a:xfrm>
          <a:prstGeom prst="downArrowCallout">
            <a:avLst/>
          </a:prstGeom>
          <a:solidFill>
            <a:srgbClr val="006699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bg1">
                    <a:lumMod val="85000"/>
                  </a:schemeClr>
                </a:solidFill>
              </a:rPr>
              <a:t>Αρκετά &amp; Πολύ &amp; Πάρα πολύ</a:t>
            </a:r>
            <a:endParaRPr lang="en-US" sz="14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l-GR" sz="1600" b="1" dirty="0" smtClean="0">
                <a:solidFill>
                  <a:schemeClr val="bg1">
                    <a:lumMod val="85000"/>
                  </a:schemeClr>
                </a:solidFill>
              </a:rPr>
              <a:t>17,9</a:t>
            </a:r>
            <a:r>
              <a:rPr lang="el-GR" sz="1600" b="1" dirty="0" smtClean="0">
                <a:solidFill>
                  <a:schemeClr val="bg1">
                    <a:lumMod val="95000"/>
                  </a:schemeClr>
                </a:solidFill>
              </a:rPr>
              <a:t> %</a:t>
            </a:r>
            <a:endParaRPr lang="en-US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Πόσο σημαντικό θεωρείτε κάθε ένα από τα παρακάτω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αναφορικά με τις προτεραιότητες στον τομέα της υγείας:</a:t>
            </a:r>
            <a:endParaRPr lang="el-GR" dirty="0"/>
          </a:p>
        </p:txBody>
      </p:sp>
      <p:graphicFrame>
        <p:nvGraphicFramePr>
          <p:cNvPr id="3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1219200" y="914400"/>
          <a:ext cx="10363200" cy="5634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smtClean="0"/>
              <a:t>Για ποιο από αυτά πιστεύετε ότι πρέπει να επενδυθούν περισσότερα χρήματα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και να δοθεί προτεραιότητα στην κατανομή των πόρων;</a:t>
            </a:r>
            <a:endParaRPr lang="el-GR" sz="1800" i="1" dirty="0"/>
          </a:p>
        </p:txBody>
      </p:sp>
      <p:graphicFrame>
        <p:nvGraphicFramePr>
          <p:cNvPr id="11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1828800" y="838200"/>
          <a:ext cx="11353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την εμπειρία σας, πιστεύετε ότι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ο προϋπολογισμός που διατίθεται συνολικά για την υγεία είναι επαρκής;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1905000" y="3505200"/>
            <a:ext cx="7010400" cy="1447800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BFD3E3"/>
                </a:solidFill>
              </a:rPr>
              <a:t>ΕΝΟΤΗΤΑ </a:t>
            </a:r>
            <a:r>
              <a:rPr lang="en-US" dirty="0" smtClean="0">
                <a:solidFill>
                  <a:srgbClr val="BFD3E3"/>
                </a:solidFill>
              </a:rPr>
              <a:t>I</a:t>
            </a:r>
          </a:p>
          <a:p>
            <a:r>
              <a:rPr lang="el-GR" dirty="0" smtClean="0">
                <a:solidFill>
                  <a:srgbClr val="BFD3E3"/>
                </a:solidFill>
              </a:rPr>
              <a:t>ΑΞΙΟΛΟΓΗΣΗ ΕΠΙΠΕΔΟΥ ΥΓΕΙΑΣ</a:t>
            </a:r>
            <a:endParaRPr lang="el-GR" dirty="0">
              <a:solidFill>
                <a:srgbClr val="BFD3E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 την εμπειρία σας, πιστεύετε ότι ο προϋπολογισμός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για κάθε μία από τις παρακάτω μορφές περίθαλψης είναι επαρκής;</a:t>
            </a:r>
            <a:endParaRPr lang="el-GR" dirty="0"/>
          </a:p>
        </p:txBody>
      </p:sp>
      <p:graphicFrame>
        <p:nvGraphicFramePr>
          <p:cNvPr id="3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1447800" y="990600"/>
          <a:ext cx="10363200" cy="5634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Εσείς προσωπικά πως θα κρίνατε την ποιότητα των παρεχόμενων υπηρεσιών καθενός από τους παρακάτω φορείς;</a:t>
            </a:r>
            <a:endParaRPr lang="el-GR" dirty="0"/>
          </a:p>
        </p:txBody>
      </p:sp>
      <p:graphicFrame>
        <p:nvGraphicFramePr>
          <p:cNvPr id="3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1219200" y="914400"/>
          <a:ext cx="10363200" cy="5634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2590800" y="3962400"/>
            <a:ext cx="8991600" cy="990600"/>
          </a:xfrm>
        </p:spPr>
        <p:txBody>
          <a:bodyPr/>
          <a:lstStyle/>
          <a:p>
            <a:pPr marL="627063" indent="-627063"/>
            <a:r>
              <a:rPr lang="el-GR" dirty="0" smtClean="0">
                <a:solidFill>
                  <a:srgbClr val="E7EFF5"/>
                </a:solidFill>
              </a:rPr>
              <a:t>Δημογραφικά</a:t>
            </a:r>
          </a:p>
          <a:p>
            <a:endParaRPr lang="el-GR" dirty="0">
              <a:solidFill>
                <a:srgbClr val="E7EF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smtClean="0"/>
              <a:t>Δημογραφικά</a:t>
            </a:r>
            <a:endParaRPr lang="el-GR" sz="1800" i="1" dirty="0"/>
          </a:p>
        </p:txBody>
      </p:sp>
      <p:sp>
        <p:nvSpPr>
          <p:cNvPr id="4" name="3 - Ορθογώνιο"/>
          <p:cNvSpPr/>
          <p:nvPr/>
        </p:nvSpPr>
        <p:spPr>
          <a:xfrm>
            <a:off x="1524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46482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46482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700" b="1" i="1" dirty="0" smtClean="0">
                <a:solidFill>
                  <a:srgbClr val="00141E"/>
                </a:solidFill>
              </a:rPr>
              <a:t>ΗΛΙΚΙΑ</a:t>
            </a:r>
          </a:p>
        </p:txBody>
      </p:sp>
      <p:graphicFrame>
        <p:nvGraphicFramePr>
          <p:cNvPr id="9" name="3 - Θέση περιεχομένου"/>
          <p:cNvGraphicFramePr>
            <a:graphicFrameLocks/>
          </p:cNvGraphicFramePr>
          <p:nvPr/>
        </p:nvGraphicFramePr>
        <p:xfrm>
          <a:off x="4572000" y="1600200"/>
          <a:ext cx="4343400" cy="4495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1524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700" b="1" i="1" dirty="0" smtClean="0">
                <a:solidFill>
                  <a:srgbClr val="00141E"/>
                </a:solidFill>
              </a:rPr>
              <a:t>ΦΥΛΟ</a:t>
            </a:r>
          </a:p>
        </p:txBody>
      </p:sp>
      <p:graphicFrame>
        <p:nvGraphicFramePr>
          <p:cNvPr id="13" name="3 - Θέση περιεχομένου"/>
          <p:cNvGraphicFramePr>
            <a:graphicFrameLocks/>
          </p:cNvGraphicFramePr>
          <p:nvPr/>
        </p:nvGraphicFramePr>
        <p:xfrm>
          <a:off x="76200" y="1600200"/>
          <a:ext cx="4343400" cy="4495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Ποιά είναι η οικογενειακή σας κατάσταση;</a:t>
            </a:r>
            <a:endParaRPr lang="el-GR" sz="1500" i="1" dirty="0">
              <a:solidFill>
                <a:srgbClr val="AAA084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914401"/>
          <a:ext cx="9144000" cy="5410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r>
              <a:rPr lang="el-GR" b="1" dirty="0" smtClean="0"/>
              <a:t>Ευχαριστώ θερμά για την προσοχή σας!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θα χαρακτηρίζατε την υγεία σας σήμερα;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686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own Arrow Callout 4"/>
          <p:cNvSpPr/>
          <p:nvPr/>
        </p:nvSpPr>
        <p:spPr>
          <a:xfrm>
            <a:off x="914400" y="4114800"/>
            <a:ext cx="2057400" cy="1066800"/>
          </a:xfrm>
          <a:prstGeom prst="downArrowCallout">
            <a:avLst/>
          </a:prstGeom>
          <a:solidFill>
            <a:schemeClr val="tx1">
              <a:lumMod val="85000"/>
              <a:lumOff val="15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bg1">
                    <a:lumMod val="85000"/>
                  </a:schemeClr>
                </a:solidFill>
              </a:rPr>
              <a:t>Πολύ κακή &amp; Κακή</a:t>
            </a:r>
          </a:p>
          <a:p>
            <a:pPr algn="ctr"/>
            <a:r>
              <a:rPr lang="el-GR" sz="1600" b="1" dirty="0" smtClean="0">
                <a:solidFill>
                  <a:schemeClr val="bg1">
                    <a:lumMod val="85000"/>
                  </a:schemeClr>
                </a:solidFill>
              </a:rPr>
              <a:t>6,0</a:t>
            </a:r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l-GR" sz="1600" b="1" dirty="0" smtClean="0">
                <a:solidFill>
                  <a:schemeClr val="bg1">
                    <a:lumMod val="85000"/>
                  </a:schemeClr>
                </a:solidFill>
              </a:rPr>
              <a:t>%</a:t>
            </a:r>
            <a:endParaRPr lang="en-US" sz="16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Down Arrow Callout 5"/>
          <p:cNvSpPr/>
          <p:nvPr/>
        </p:nvSpPr>
        <p:spPr>
          <a:xfrm>
            <a:off x="5105400" y="1066800"/>
            <a:ext cx="2057400" cy="1066800"/>
          </a:xfrm>
          <a:prstGeom prst="downArrowCallout">
            <a:avLst/>
          </a:prstGeom>
          <a:solidFill>
            <a:srgbClr val="00141E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metal"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DEDAD0"/>
                </a:solidFill>
              </a:rPr>
              <a:t>Καλή &amp; Πολύ καλή</a:t>
            </a:r>
            <a:endParaRPr lang="en-US" sz="1400" b="1" dirty="0" smtClean="0">
              <a:solidFill>
                <a:srgbClr val="DEDAD0"/>
              </a:solidFill>
            </a:endParaRPr>
          </a:p>
          <a:p>
            <a:pPr algn="ctr"/>
            <a:r>
              <a:rPr lang="el-GR" sz="1600" b="1" dirty="0" smtClean="0">
                <a:solidFill>
                  <a:srgbClr val="DEDAD0"/>
                </a:solidFill>
              </a:rPr>
              <a:t>72,9</a:t>
            </a:r>
            <a:r>
              <a:rPr lang="en-US" sz="1600" b="1" dirty="0" smtClean="0">
                <a:solidFill>
                  <a:srgbClr val="DEDAD0"/>
                </a:solidFill>
              </a:rPr>
              <a:t> </a:t>
            </a:r>
            <a:r>
              <a:rPr lang="el-GR" sz="1600" b="1" dirty="0" smtClean="0">
                <a:solidFill>
                  <a:srgbClr val="DEDAD0"/>
                </a:solidFill>
              </a:rPr>
              <a:t>%</a:t>
            </a:r>
            <a:endParaRPr lang="en-US" sz="1600" b="1" dirty="0">
              <a:solidFill>
                <a:srgbClr val="DEDA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Πως θα χαρακτηρίζατε την υγεία σας; </a:t>
            </a:r>
            <a:endParaRPr lang="el-GR" sz="1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3 - Θέση περιεχομένου"/>
          <p:cNvGraphicFramePr>
            <a:graphicFrameLocks/>
          </p:cNvGraphicFramePr>
          <p:nvPr/>
        </p:nvGraphicFramePr>
        <p:xfrm>
          <a:off x="304800" y="1524000"/>
          <a:ext cx="419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- Ορθογώνιο"/>
          <p:cNvSpPr/>
          <p:nvPr/>
        </p:nvSpPr>
        <p:spPr>
          <a:xfrm>
            <a:off x="1524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1524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2014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  <p:graphicFrame>
        <p:nvGraphicFramePr>
          <p:cNvPr id="11" name="3 - Θέση περιεχομένου"/>
          <p:cNvGraphicFramePr>
            <a:graphicFrameLocks/>
          </p:cNvGraphicFramePr>
          <p:nvPr/>
        </p:nvGraphicFramePr>
        <p:xfrm>
          <a:off x="4800600" y="1524000"/>
          <a:ext cx="419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46482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Ορθογώνιο"/>
          <p:cNvSpPr/>
          <p:nvPr/>
        </p:nvSpPr>
        <p:spPr>
          <a:xfrm>
            <a:off x="46482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2012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Έχετε κάποιο χρόνιο πρόβλημα υγείας ή πάθηση; 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Έχετε κάποιο χρόνιο πρόβλημα υγείας ή πάθηση; </a:t>
            </a:r>
            <a:endParaRPr lang="el-GR" dirty="0"/>
          </a:p>
        </p:txBody>
      </p:sp>
      <p:graphicFrame>
        <p:nvGraphicFramePr>
          <p:cNvPr id="3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4343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- Ορθογώνιο"/>
          <p:cNvSpPr/>
          <p:nvPr/>
        </p:nvSpPr>
        <p:spPr>
          <a:xfrm>
            <a:off x="1524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524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2014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  <p:graphicFrame>
        <p:nvGraphicFramePr>
          <p:cNvPr id="8" name="3 - Θέση περιεχομένου"/>
          <p:cNvGraphicFramePr>
            <a:graphicFrameLocks/>
          </p:cNvGraphicFramePr>
          <p:nvPr/>
        </p:nvGraphicFramePr>
        <p:xfrm>
          <a:off x="4724400" y="1295400"/>
          <a:ext cx="4343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8 - Ορθογώνιο"/>
          <p:cNvSpPr/>
          <p:nvPr/>
        </p:nvSpPr>
        <p:spPr>
          <a:xfrm>
            <a:off x="4648200" y="1143000"/>
            <a:ext cx="4343400" cy="5029200"/>
          </a:xfrm>
          <a:prstGeom prst="rect">
            <a:avLst/>
          </a:prstGeom>
          <a:noFill/>
          <a:ln w="38100">
            <a:solidFill>
              <a:srgbClr val="786F54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Ορθογώνιο"/>
          <p:cNvSpPr/>
          <p:nvPr/>
        </p:nvSpPr>
        <p:spPr>
          <a:xfrm>
            <a:off x="4648200" y="1143000"/>
            <a:ext cx="4343400" cy="457200"/>
          </a:xfrm>
          <a:prstGeom prst="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morning" dir="t"/>
          </a:scene3d>
          <a:sp3d>
            <a:bevelT prst="relaxedInse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141E"/>
                </a:solidFill>
              </a:rPr>
              <a:t>2012</a:t>
            </a:r>
            <a:endParaRPr lang="el-GR" b="1" i="1" dirty="0" smtClean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Κατά την διάρκεια των τελευταίων 6 μηνών έχετε περιορίσει κάποια από τις συνήθεις, </a:t>
            </a:r>
            <a:br>
              <a:rPr lang="el-GR" dirty="0" smtClean="0"/>
            </a:br>
            <a:r>
              <a:rPr lang="el-GR" dirty="0" smtClean="0"/>
              <a:t>καθημερινές δραστηριότητές σας ή έχετε δυσκολευτεί σε αυτές λόγω αυτού του προβλήματος;</a:t>
            </a:r>
            <a:endParaRPr lang="el-GR" dirty="0"/>
          </a:p>
        </p:txBody>
      </p:sp>
      <p:graphicFrame>
        <p:nvGraphicFramePr>
          <p:cNvPr id="7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-762000" y="1600200"/>
          <a:ext cx="10668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own Arrow Callout 4"/>
          <p:cNvSpPr/>
          <p:nvPr/>
        </p:nvSpPr>
        <p:spPr>
          <a:xfrm>
            <a:off x="1524000" y="1371600"/>
            <a:ext cx="2133600" cy="914400"/>
          </a:xfrm>
          <a:prstGeom prst="downArrowCallout">
            <a:avLst/>
          </a:prstGeom>
          <a:solidFill>
            <a:srgbClr val="BFD3E3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00141E"/>
                </a:solidFill>
              </a:rPr>
              <a:t>Καθόλου &amp; Λίγο </a:t>
            </a:r>
          </a:p>
          <a:p>
            <a:pPr algn="ctr"/>
            <a:r>
              <a:rPr lang="el-GR" sz="1600" b="1" dirty="0" smtClean="0">
                <a:solidFill>
                  <a:srgbClr val="00141E"/>
                </a:solidFill>
              </a:rPr>
              <a:t>76,7 %</a:t>
            </a:r>
            <a:endParaRPr lang="en-US" sz="1600" b="1" dirty="0">
              <a:solidFill>
                <a:srgbClr val="00141E"/>
              </a:solidFill>
            </a:endParaRPr>
          </a:p>
        </p:txBody>
      </p:sp>
      <p:sp>
        <p:nvSpPr>
          <p:cNvPr id="9" name="Down Arrow Callout 5"/>
          <p:cNvSpPr/>
          <p:nvPr/>
        </p:nvSpPr>
        <p:spPr>
          <a:xfrm>
            <a:off x="6096000" y="3657600"/>
            <a:ext cx="2133600" cy="914400"/>
          </a:xfrm>
          <a:prstGeom prst="downArrowCallou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bg1">
                    <a:lumMod val="85000"/>
                  </a:schemeClr>
                </a:solidFill>
              </a:rPr>
              <a:t>Πολύ &amp; Πάρα πολύ</a:t>
            </a:r>
            <a:endParaRPr lang="en-US" sz="14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l-GR" sz="1600" b="1" dirty="0" smtClean="0">
                <a:solidFill>
                  <a:schemeClr val="bg1">
                    <a:lumMod val="85000"/>
                  </a:schemeClr>
                </a:solidFill>
              </a:rPr>
              <a:t>7,0</a:t>
            </a:r>
            <a:r>
              <a:rPr lang="el-GR" sz="1600" b="1" dirty="0" smtClean="0">
                <a:solidFill>
                  <a:schemeClr val="bg1">
                    <a:lumMod val="95000"/>
                  </a:schemeClr>
                </a:solidFill>
              </a:rPr>
              <a:t> %</a:t>
            </a:r>
            <a:endParaRPr lang="en-US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0" y="914400"/>
            <a:ext cx="9144000" cy="381000"/>
          </a:xfrm>
          <a:prstGeom prst="roundRect">
            <a:avLst/>
          </a:prstGeom>
          <a:solidFill>
            <a:srgbClr val="BFD3E3"/>
          </a:solidFill>
          <a:ln>
            <a:solidFill>
              <a:srgbClr val="786F54"/>
            </a:solidFill>
          </a:ln>
          <a:scene3d>
            <a:camera prst="orthographicFront"/>
            <a:lightRig rig="threePt" dir="t"/>
          </a:scene3d>
          <a:sp3d>
            <a:bevelT w="1270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00" b="1" i="1" dirty="0" smtClean="0">
                <a:solidFill>
                  <a:srgbClr val="00141E"/>
                </a:solidFill>
              </a:rPr>
              <a:t> Βάση: Όσοι έχουν κάποιο χρόνιο πρόβλημα υγείας</a:t>
            </a:r>
            <a:endParaRPr lang="el-GR" sz="1300" b="1" i="1" dirty="0">
              <a:solidFill>
                <a:srgbClr val="0014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20127</TotalTime>
  <Words>1029</Words>
  <Application>Microsoft Office PowerPoint</Application>
  <PresentationFormat>Προβολή στην οθόνη (4:3)</PresentationFormat>
  <Paragraphs>354</Paragraphs>
  <Slides>45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45</vt:i4>
      </vt:variant>
    </vt:vector>
  </HeadingPairs>
  <TitlesOfParts>
    <vt:vector size="46" baseType="lpstr">
      <vt:lpstr>Office Theme</vt:lpstr>
      <vt:lpstr>Διαφάνεια 1</vt:lpstr>
      <vt:lpstr>Διαφάνεια 2</vt:lpstr>
      <vt:lpstr>Διαφάνεια 3</vt:lpstr>
      <vt:lpstr>Διαφάνεια 4</vt:lpstr>
      <vt:lpstr>Πως θα χαρακτηρίζατε την υγεία σας σήμερα;</vt:lpstr>
      <vt:lpstr>Πως θα χαρακτηρίζατε την υγεία σας; </vt:lpstr>
      <vt:lpstr>Έχετε κάποιο χρόνιο πρόβλημα υγείας ή πάθηση; </vt:lpstr>
      <vt:lpstr>Έχετε κάποιο χρόνιο πρόβλημα υγείας ή πάθηση; </vt:lpstr>
      <vt:lpstr>Κατά την διάρκεια των τελευταίων 6 μηνών έχετε περιορίσει κάποια από τις συνήθεις,  καθημερινές δραστηριότητές σας ή έχετε δυσκολευτεί σε αυτές λόγω αυτού του προβλήματος;</vt:lpstr>
      <vt:lpstr>Κατά την διάρκεια των τελευταίων 6 μηνών έχετε περιορίσει κάποια από τις συνήθεις,  καθημερινές δραστηριότητές σας ή έχετε δυσκολευτεί σε αυτές λόγω αυτού του προβλήματος;</vt:lpstr>
      <vt:lpstr>Σήμερα, καλύπτεσθε για υγειονομική περίθαλψη από κάποιον Φορέα Κοινωνικής Ασφάλισής;</vt:lpstr>
      <vt:lpstr>Ποιος είναι ο λόγος που δεν έχετε ασφαλιστική κάλυψη;</vt:lpstr>
      <vt:lpstr>Καλύπτεσθε εσείς προσωπικά από κάποια ιδιωτική ασφάλεια  ως προς τη νοσοκομειακή και ιατροφαρμακευτική σας περίθαλψη;</vt:lpstr>
      <vt:lpstr>Καλύπτεσθε εσείς προσωπικά από κάποια ιδιωτική ασφάλεια  ως προς τη νοσοκομειακή και ιατροφαρμακευτική σας περίθαλψη;</vt:lpstr>
      <vt:lpstr>Διαφάνεια 15</vt:lpstr>
      <vt:lpstr>Εσείς προσωπικά πόσες φορές επισκεφθήκατε κάποιον γιατρό (εκτός από οδοντίατρο)  για κάποιο πρόβλημα υγείας τους τελευταίους 6 μήνες; ΜΕΣΟΣ ΟΡΟΣ : 3,26</vt:lpstr>
      <vt:lpstr>Από το σύνολο των επισκέψεων που κάνατε σε γιατρούς τους τελευταίους 6 μήνες, πόσες ήταν σε : ΜΕΣΟΙ ΟΡΟΙ</vt:lpstr>
      <vt:lpstr>Εσείς προσωπικά κάνατε τους τελευταίους 6 μήνες κάποιες εργαστηριακές εξετάσεις (μικροβιολογικές, βιοχημικές, ακτινολογικές, καρδιολογικές και άλλες ειδικές εξετάσεις);</vt:lpstr>
      <vt:lpstr>Που κάνατε τις εξετάσεις αυτές;</vt:lpstr>
      <vt:lpstr>Τους τελευταίους 12 μήνες νοσηλευθήκατε σε κάποιο νοσοκομείο με παραμονή  σε αυτό τουλάχιστον μιας νύχτας;</vt:lpstr>
      <vt:lpstr>Γενικά και ανεξάρτητα από την κάλυψη του ταμείου πόσα χρήματα ξοδέψατε  εσείς προσωπικά για κάθε ένα από τα παρακάτω τους τελευταίους 6 μήνες; ΜΕΣΟΙ ΟΡΟΙ</vt:lpstr>
      <vt:lpstr>Γενικά και ανεξάρτητα από την κάλυψη του ταμείου πόσα χρήματα ξοδέψατε  εσείς προσωπικά για κάθε ένα από τα παρακάτω τους τελευταίους 12 μήνες; ΜΕΣΟΙ ΟΡΟΙ</vt:lpstr>
      <vt:lpstr>Σε σχέση με την κατάσταση πριν 3 χρόνια,  θα λέγατε ότι τα ποσά που ξοδέψατε εσείς προσωπικά για:</vt:lpstr>
      <vt:lpstr>Έχει μειωθεί η χρήση υπηρεσιών υγείας από εσάς προσωπικά για πρωτοβάθμια περίθαλψη (επισκέψεις σε γιατρούς, εξετάσεις) σε σχέση με την περίοδο  πριν τη λειτουργία του ΕΟΠΥΥ και του ΠΕΔΥ;</vt:lpstr>
      <vt:lpstr>Αν έχει μειωθεί, για ποιους από τους παρακάτω λόγους:</vt:lpstr>
      <vt:lpstr>Τους τελευταίους 6 μήνες, υπήρχε φορά που αν και είχατε πρόβλημα υγείας  δε χρησιμοποιήσατε κάποια πρωτοβάθμια υπηρεσία υγείας;</vt:lpstr>
      <vt:lpstr>Αυτό έγινε επειδή:</vt:lpstr>
      <vt:lpstr>Διαφάνεια 28</vt:lpstr>
      <vt:lpstr>Ενδιαφέρεστε για τις πολιτικές υγείας που ακολουθούνται στην Ελλάδα;</vt:lpstr>
      <vt:lpstr>Εσείς προσωπικά, πώς αξιολογείτε τις πολιτικές που ασκήθηκαν  στον τομέα της υγείας τα τελευταία 5 χρόνια;</vt:lpstr>
      <vt:lpstr>Γενικά θα λέγατε ότι η κατάσταση στο ελληνικό σύστημα υγείας  έχει βελτιωθεί ή έχει επιδεινωθεί τα τελευταία 5 χρόνια;</vt:lpstr>
      <vt:lpstr>Πιστεύετε ότι οι πολιτικές πρόληψης στην Ελλάδα σήμερα  έχουν ενισχυθεί ή έχουν αποδυναμωθεί σε σχέση το παρελθόν;</vt:lpstr>
      <vt:lpstr>Πώς αξιολογείτε την ίδρυση και λειτουργία του ΕΟΠΥΥ;</vt:lpstr>
      <vt:lpstr>Εσείς από την εμπειρία σας είστε ικανοποιημένος από τον ΕΟΠΥΥ;</vt:lpstr>
      <vt:lpstr>Πώς αξιολογείτε την ίδρυση και λειτουργία του ΠΕΔΥ;</vt:lpstr>
      <vt:lpstr>Εσείς από την εμπειρία σας είστε ικανοποιημένος από το ΠΕΔΥ;</vt:lpstr>
      <vt:lpstr>Πόσο σημαντικό θεωρείτε κάθε ένα από τα παρακάτω  αναφορικά με τις προτεραιότητες στον τομέα της υγείας:</vt:lpstr>
      <vt:lpstr>Για ποιο από αυτά πιστεύετε ότι πρέπει να επενδυθούν περισσότερα χρήματα  και να δοθεί προτεραιότητα στην κατανομή των πόρων;</vt:lpstr>
      <vt:lpstr>Από την εμπειρία σας, πιστεύετε ότι  ο προϋπολογισμός που διατίθεται συνολικά για την υγεία είναι επαρκής;</vt:lpstr>
      <vt:lpstr>Από την εμπειρία σας, πιστεύετε ότι ο προϋπολογισμός  για κάθε μία από τις παρακάτω μορφές περίθαλψης είναι επαρκής;</vt:lpstr>
      <vt:lpstr>Εσείς προσωπικά πως θα κρίνατε την ποιότητα των παρεχόμενων υπηρεσιών καθενός από τους παρακάτω φορείς;</vt:lpstr>
      <vt:lpstr>Διαφάνεια 42</vt:lpstr>
      <vt:lpstr>Δημογραφικά</vt:lpstr>
      <vt:lpstr>Ποιά είναι η οικογενειακή σας κατάσταση;</vt:lpstr>
      <vt:lpstr>Διαφάνεια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 Routzounis</dc:creator>
  <cp:lastModifiedBy>akarela</cp:lastModifiedBy>
  <cp:revision>6698</cp:revision>
  <dcterms:created xsi:type="dcterms:W3CDTF">2006-08-16T00:00:00Z</dcterms:created>
  <dcterms:modified xsi:type="dcterms:W3CDTF">2014-09-22T10:11:36Z</dcterms:modified>
</cp:coreProperties>
</file>